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Host Grotesk" panose="020B0604020202020204" charset="0"/>
      <p:regular r:id="rId18"/>
      <p:bold r:id="rId19"/>
      <p:italic r:id="rId20"/>
      <p:boldItalic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1" y="-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/>
              <a:t>‹#›</a:t>
            </a:fld>
            <a:endParaRPr sz="12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164109796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a6fceebb9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a6fceebb9d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3a6fceebb9d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Google Shape;14;p2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" name="Google Shape;19;p3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" name="Google Shape;24;p4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oogle Shape;29;p5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" name="Google Shape;34;p6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" name="Google Shape;39;p7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" name="Google Shape;44;p8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" name="Google Shape;49;p9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9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" name="Google Shape;54;p10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" name="Google Shape;59;p11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100" tIns="134100" rIns="134100" bIns="134100" anchor="t" anchorCtr="0">
            <a:noAutofit/>
          </a:bodyPr>
          <a:lstStyle>
            <a:lvl1pPr lvl="0" algn="r">
              <a:buNone/>
              <a:defRPr sz="1900">
                <a:solidFill>
                  <a:schemeClr val="tx1"/>
                </a:solidFill>
              </a:defRPr>
            </a:lvl1pPr>
            <a:lvl2pPr lvl="1" algn="r">
              <a:buNone/>
              <a:defRPr sz="1900">
                <a:solidFill>
                  <a:schemeClr val="tx1"/>
                </a:solidFill>
              </a:defRPr>
            </a:lvl2pPr>
            <a:lvl3pPr lvl="2" algn="r">
              <a:buNone/>
              <a:defRPr sz="1900">
                <a:solidFill>
                  <a:schemeClr val="tx1"/>
                </a:solidFill>
              </a:defRPr>
            </a:lvl3pPr>
            <a:lvl4pPr lvl="3" algn="r">
              <a:buNone/>
              <a:defRPr sz="1900">
                <a:solidFill>
                  <a:schemeClr val="tx1"/>
                </a:solidFill>
              </a:defRPr>
            </a:lvl4pPr>
            <a:lvl5pPr lvl="4" algn="r">
              <a:buNone/>
              <a:defRPr sz="1900">
                <a:solidFill>
                  <a:schemeClr val="tx1"/>
                </a:solidFill>
              </a:defRPr>
            </a:lvl5pPr>
            <a:lvl6pPr lvl="5" algn="r">
              <a:buNone/>
              <a:defRPr sz="1900">
                <a:solidFill>
                  <a:schemeClr val="tx1"/>
                </a:solidFill>
              </a:defRPr>
            </a:lvl6pPr>
            <a:lvl7pPr lvl="6" algn="r">
              <a:buNone/>
              <a:defRPr sz="1900">
                <a:solidFill>
                  <a:schemeClr val="tx1"/>
                </a:solidFill>
              </a:defRPr>
            </a:lvl7pPr>
            <a:lvl8pPr lvl="7" algn="r">
              <a:buNone/>
              <a:defRPr sz="1900">
                <a:solidFill>
                  <a:schemeClr val="tx1"/>
                </a:solidFill>
              </a:defRPr>
            </a:lvl8pPr>
            <a:lvl9pPr lvl="8" algn="r">
              <a:buNone/>
              <a:defRPr sz="19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3" title="photo_2025-12-14 21.13.27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1575"/>
            <a:ext cx="6925622" cy="73525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/>
          <p:nvPr/>
        </p:nvSpPr>
        <p:spPr>
          <a:xfrm>
            <a:off x="6280190" y="2895719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4450"/>
              <a:buFont typeface="Host Grotesk"/>
              <a:buNone/>
            </a:pPr>
            <a:r>
              <a:rPr lang="ru" sz="4450" b="0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ФормАгро: Инновации в Сельском Хозяйстве</a:t>
            </a:r>
            <a:endParaRPr sz="4450" b="0" i="0" u="none" strike="noStrike" cap="none"/>
          </a:p>
        </p:txBody>
      </p:sp>
      <p:sp>
        <p:nvSpPr>
          <p:cNvPr id="70" name="Google Shape;70;p13"/>
          <p:cNvSpPr/>
          <p:nvPr/>
        </p:nvSpPr>
        <p:spPr>
          <a:xfrm>
            <a:off x="6280190" y="4653439"/>
            <a:ext cx="7556421" cy="680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9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Силиконовые формочки для выращивания овощей, фруктов и ягод уникальной формы.</a:t>
            </a:r>
            <a:endParaRPr sz="1950" b="0" i="0" u="none" strike="noStrike" cap="none"/>
          </a:p>
        </p:txBody>
      </p:sp>
      <p:pic>
        <p:nvPicPr>
          <p:cNvPr id="71" name="Google Shape;71;p13" title="Снимок экрана 2025-12-16 в 01.19.4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38850" y="6022725"/>
            <a:ext cx="4591549" cy="22068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760720" cy="8233648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/>
          <p:nvPr/>
        </p:nvSpPr>
        <p:spPr>
          <a:xfrm>
            <a:off x="6241732" y="458252"/>
            <a:ext cx="5395800" cy="6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4200"/>
              <a:buFont typeface="Host Grotesk"/>
              <a:buNone/>
            </a:pPr>
            <a:r>
              <a:rPr lang="ru" sz="4200" b="1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Почему Сейчас?</a:t>
            </a:r>
            <a:endParaRPr sz="4200" b="1" i="0" u="none" strike="noStrike" cap="none"/>
          </a:p>
        </p:txBody>
      </p:sp>
      <p:sp>
        <p:nvSpPr>
          <p:cNvPr id="80" name="Google Shape;80;p14"/>
          <p:cNvSpPr/>
          <p:nvPr/>
        </p:nvSpPr>
        <p:spPr>
          <a:xfrm>
            <a:off x="6241732" y="1591747"/>
            <a:ext cx="3708797" cy="3408640"/>
          </a:xfrm>
          <a:prstGeom prst="roundRect">
            <a:avLst>
              <a:gd name="adj" fmla="val 2659"/>
            </a:avLst>
          </a:prstGeom>
          <a:solidFill>
            <a:srgbClr val="D9EDF2"/>
          </a:solidFill>
          <a:ln w="9525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1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65094" y="1815108"/>
            <a:ext cx="647462" cy="647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43092" y="1993106"/>
            <a:ext cx="291346" cy="29134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4"/>
          <p:cNvSpPr/>
          <p:nvPr/>
        </p:nvSpPr>
        <p:spPr>
          <a:xfrm>
            <a:off x="6465094" y="2678311"/>
            <a:ext cx="2697837" cy="337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100"/>
              <a:buFont typeface="Host Grotesk"/>
              <a:buNone/>
            </a:pPr>
            <a:r>
              <a:rPr lang="ru" sz="21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Тренды Рынка</a:t>
            </a:r>
            <a:endParaRPr sz="2100" b="0" i="0" u="none" strike="noStrike" cap="none"/>
          </a:p>
        </p:txBody>
      </p:sp>
      <p:sp>
        <p:nvSpPr>
          <p:cNvPr id="84" name="Google Shape;84;p14"/>
          <p:cNvSpPr/>
          <p:nvPr/>
        </p:nvSpPr>
        <p:spPr>
          <a:xfrm>
            <a:off x="6465094" y="3144917"/>
            <a:ext cx="3262074" cy="161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515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650"/>
              <a:buFont typeface="Roboto"/>
              <a:buNone/>
            </a:pPr>
            <a:r>
              <a:rPr lang="ru" sz="16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Спрос на экологичные, локальные и визуально уникальные продукты растет. Фермеры ищут простые технологии.</a:t>
            </a:r>
            <a:endParaRPr sz="1650" b="0" i="0" u="none" strike="noStrike" cap="none"/>
          </a:p>
        </p:txBody>
      </p:sp>
      <p:sp>
        <p:nvSpPr>
          <p:cNvPr id="85" name="Google Shape;85;p14"/>
          <p:cNvSpPr/>
          <p:nvPr/>
        </p:nvSpPr>
        <p:spPr>
          <a:xfrm>
            <a:off x="10166271" y="1591747"/>
            <a:ext cx="3708797" cy="3408640"/>
          </a:xfrm>
          <a:prstGeom prst="roundRect">
            <a:avLst>
              <a:gd name="adj" fmla="val 2659"/>
            </a:avLst>
          </a:prstGeom>
          <a:solidFill>
            <a:srgbClr val="D9EDF2"/>
          </a:solidFill>
          <a:ln w="9525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6" name="Google Shape;86;p14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89632" y="1815108"/>
            <a:ext cx="647462" cy="647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67630" y="1993106"/>
            <a:ext cx="291346" cy="29134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/>
          <p:nvPr/>
        </p:nvSpPr>
        <p:spPr>
          <a:xfrm>
            <a:off x="10389632" y="2678311"/>
            <a:ext cx="3262074" cy="674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100"/>
              <a:buFont typeface="Host Grotesk"/>
              <a:buNone/>
            </a:pPr>
            <a:r>
              <a:rPr lang="ru" sz="21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Поведение Потребителей</a:t>
            </a:r>
            <a:endParaRPr sz="2100" b="0" i="0" u="none" strike="noStrike" cap="none"/>
          </a:p>
        </p:txBody>
      </p:sp>
      <p:sp>
        <p:nvSpPr>
          <p:cNvPr id="89" name="Google Shape;89;p14"/>
          <p:cNvSpPr/>
          <p:nvPr/>
        </p:nvSpPr>
        <p:spPr>
          <a:xfrm>
            <a:off x="10389632" y="3482102"/>
            <a:ext cx="3262074" cy="1294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515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650"/>
              <a:buFont typeface="Roboto"/>
              <a:buNone/>
            </a:pPr>
            <a:r>
              <a:rPr lang="ru" sz="16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Покупатели выбирают "глазами", готовы платить больше за необычный вид, историю и эмоции.</a:t>
            </a:r>
            <a:endParaRPr sz="1650" b="0" i="0" u="none" strike="noStrike" cap="none"/>
          </a:p>
        </p:txBody>
      </p:sp>
      <p:sp>
        <p:nvSpPr>
          <p:cNvPr id="90" name="Google Shape;90;p14"/>
          <p:cNvSpPr/>
          <p:nvPr/>
        </p:nvSpPr>
        <p:spPr>
          <a:xfrm>
            <a:off x="6241732" y="5216128"/>
            <a:ext cx="7633335" cy="2423993"/>
          </a:xfrm>
          <a:prstGeom prst="roundRect">
            <a:avLst>
              <a:gd name="adj" fmla="val 3740"/>
            </a:avLst>
          </a:prstGeom>
          <a:solidFill>
            <a:srgbClr val="D9EDF2"/>
          </a:solidFill>
          <a:ln w="9525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14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65094" y="5439489"/>
            <a:ext cx="647462" cy="647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43092" y="5617488"/>
            <a:ext cx="291346" cy="29134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6465094" y="6302693"/>
            <a:ext cx="2697837" cy="337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100"/>
              <a:buFont typeface="Host Grotesk"/>
              <a:buNone/>
            </a:pPr>
            <a:r>
              <a:rPr lang="ru" sz="21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Актуальность</a:t>
            </a:r>
            <a:endParaRPr sz="2100" b="0" i="0" u="none" strike="noStrike" cap="none"/>
          </a:p>
        </p:txBody>
      </p:sp>
      <p:sp>
        <p:nvSpPr>
          <p:cNvPr id="94" name="Google Shape;94;p14"/>
          <p:cNvSpPr/>
          <p:nvPr/>
        </p:nvSpPr>
        <p:spPr>
          <a:xfrm>
            <a:off x="6465094" y="6769298"/>
            <a:ext cx="7186613" cy="647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515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650"/>
              <a:buFont typeface="Roboto"/>
              <a:buNone/>
            </a:pPr>
            <a:r>
              <a:rPr lang="ru" sz="16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У нас есть технологический задел и доступное решение для внедрения без сложных изменений.</a:t>
            </a:r>
            <a:endParaRPr sz="1650" b="0" i="0" u="none" strike="noStrike" cap="none"/>
          </a:p>
        </p:txBody>
      </p:sp>
      <p:pic>
        <p:nvPicPr>
          <p:cNvPr id="95" name="Google Shape;95;p14" title="Снимок экрана 2025-12-16 в 01.19.40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851425" y="7640125"/>
            <a:ext cx="1701325" cy="5894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/>
          <p:nvPr/>
        </p:nvSpPr>
        <p:spPr>
          <a:xfrm>
            <a:off x="378934" y="263837"/>
            <a:ext cx="34620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2700"/>
              <a:buFont typeface="Host Grotesk"/>
              <a:buNone/>
            </a:pPr>
            <a:r>
              <a:rPr lang="ru" sz="2700" b="1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Целевая Аудитория</a:t>
            </a:r>
            <a:endParaRPr sz="2700" b="1" i="0" u="none" strike="noStrike" cap="none"/>
          </a:p>
        </p:txBody>
      </p:sp>
      <p:sp>
        <p:nvSpPr>
          <p:cNvPr id="103" name="Google Shape;103;p15"/>
          <p:cNvSpPr/>
          <p:nvPr/>
        </p:nvSpPr>
        <p:spPr>
          <a:xfrm>
            <a:off x="484575" y="986550"/>
            <a:ext cx="34620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600"/>
              <a:buFont typeface="Host Grotesk"/>
              <a:buNone/>
            </a:pPr>
            <a:r>
              <a:rPr lang="ru" sz="1800" b="0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B2C (Частные Садоводы)</a:t>
            </a:r>
            <a:endParaRPr sz="1800" b="0" i="0" u="none" strike="noStrike" cap="none"/>
          </a:p>
        </p:txBody>
      </p:sp>
      <p:sp>
        <p:nvSpPr>
          <p:cNvPr id="104" name="Google Shape;104;p15"/>
          <p:cNvSpPr/>
          <p:nvPr/>
        </p:nvSpPr>
        <p:spPr>
          <a:xfrm>
            <a:off x="161409" y="1419452"/>
            <a:ext cx="66618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238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50"/>
              <a:buFont typeface="Roboto"/>
              <a:buNone/>
            </a:pPr>
            <a:r>
              <a:rPr lang="ru" sz="15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Мужчины и женщины 30–60 лет, владельцы дач, интересующиеся экологичным выращиванием и экспериментами.</a:t>
            </a:r>
            <a:endParaRPr sz="1550" b="0" i="0" u="none" strike="noStrike" cap="none"/>
          </a:p>
        </p:txBody>
      </p:sp>
      <p:sp>
        <p:nvSpPr>
          <p:cNvPr id="105" name="Google Shape;105;p15"/>
          <p:cNvSpPr/>
          <p:nvPr/>
        </p:nvSpPr>
        <p:spPr>
          <a:xfrm>
            <a:off x="161349" y="2353650"/>
            <a:ext cx="53769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400050" algn="l" rtl="0">
              <a:lnSpc>
                <a:spcPct val="15238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950"/>
              <a:buFont typeface="Roboto"/>
              <a:buChar char="•"/>
            </a:pPr>
            <a:r>
              <a:rPr lang="ru" sz="19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Любят нестандартный результат</a:t>
            </a:r>
            <a:endParaRPr sz="1950" b="0" i="0" u="none" strike="noStrike" cap="none"/>
          </a:p>
        </p:txBody>
      </p:sp>
      <p:sp>
        <p:nvSpPr>
          <p:cNvPr id="106" name="Google Shape;106;p15"/>
          <p:cNvSpPr/>
          <p:nvPr/>
        </p:nvSpPr>
        <p:spPr>
          <a:xfrm>
            <a:off x="161410" y="2727856"/>
            <a:ext cx="53769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400050" algn="l" rtl="0">
              <a:lnSpc>
                <a:spcPct val="15238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950"/>
              <a:buFont typeface="Roboto"/>
              <a:buChar char="•"/>
            </a:pPr>
            <a:r>
              <a:rPr lang="ru" sz="19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Готовы инвестировать в инструменты</a:t>
            </a:r>
            <a:endParaRPr sz="1950" b="0" i="0" u="none" strike="noStrike" cap="none"/>
          </a:p>
        </p:txBody>
      </p:sp>
      <p:pic>
        <p:nvPicPr>
          <p:cNvPr id="107" name="Google Shape;107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8925" y="3102100"/>
            <a:ext cx="4941801" cy="4941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/>
          <p:nvPr/>
        </p:nvSpPr>
        <p:spPr>
          <a:xfrm>
            <a:off x="7491776" y="813550"/>
            <a:ext cx="29304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600"/>
              <a:buFont typeface="Host Grotesk"/>
              <a:buNone/>
            </a:pPr>
            <a:r>
              <a:rPr lang="ru" sz="2000" b="0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B2B (Профессионалы)</a:t>
            </a:r>
            <a:endParaRPr sz="2000" b="0" i="0" u="none" strike="noStrike" cap="none"/>
          </a:p>
        </p:txBody>
      </p:sp>
      <p:sp>
        <p:nvSpPr>
          <p:cNvPr id="109" name="Google Shape;109;p15"/>
          <p:cNvSpPr/>
          <p:nvPr/>
        </p:nvSpPr>
        <p:spPr>
          <a:xfrm>
            <a:off x="7491775" y="1243650"/>
            <a:ext cx="65994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238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50"/>
              <a:buFont typeface="Roboto"/>
              <a:buNone/>
            </a:pPr>
            <a:r>
              <a:rPr lang="ru" sz="15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Малый и средний бизнес: фермерские хозяйства, тепличные комплексы, агропредприятия.</a:t>
            </a:r>
            <a:endParaRPr sz="1550" b="0" i="0" u="none" strike="noStrike" cap="none"/>
          </a:p>
        </p:txBody>
      </p:sp>
      <p:sp>
        <p:nvSpPr>
          <p:cNvPr id="110" name="Google Shape;110;p15"/>
          <p:cNvSpPr/>
          <p:nvPr/>
        </p:nvSpPr>
        <p:spPr>
          <a:xfrm>
            <a:off x="7460570" y="2353648"/>
            <a:ext cx="6661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93700" algn="l" rtl="0">
              <a:lnSpc>
                <a:spcPct val="15238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850"/>
              <a:buFont typeface="Roboto"/>
              <a:buChar char="•"/>
            </a:pPr>
            <a:r>
              <a:rPr lang="ru" sz="18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Цель: увеличить маржинальность</a:t>
            </a:r>
            <a:endParaRPr sz="1850" b="0" i="0" u="none" strike="noStrike" cap="none"/>
          </a:p>
        </p:txBody>
      </p:sp>
      <p:sp>
        <p:nvSpPr>
          <p:cNvPr id="111" name="Google Shape;111;p15"/>
          <p:cNvSpPr/>
          <p:nvPr/>
        </p:nvSpPr>
        <p:spPr>
          <a:xfrm>
            <a:off x="7460570" y="2679702"/>
            <a:ext cx="66618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93700" algn="l" rtl="0">
              <a:lnSpc>
                <a:spcPct val="15238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850"/>
              <a:buFont typeface="Roboto"/>
              <a:buChar char="•"/>
            </a:pPr>
            <a:r>
              <a:rPr lang="ru" sz="18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Выделиться на рынке</a:t>
            </a:r>
            <a:endParaRPr sz="1850" b="0" i="0" u="none" strike="noStrike" cap="none"/>
          </a:p>
        </p:txBody>
      </p:sp>
      <p:pic>
        <p:nvPicPr>
          <p:cNvPr id="112" name="Google Shape;112;p1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60578" y="3102099"/>
            <a:ext cx="5134475" cy="513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 title="Снимок экрана 2025-12-16 в 01.19.4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74675" y="7326925"/>
            <a:ext cx="1878075" cy="90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69680" y="0"/>
            <a:ext cx="5760720" cy="822983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/>
          <p:nvPr/>
        </p:nvSpPr>
        <p:spPr>
          <a:xfrm>
            <a:off x="786527" y="574203"/>
            <a:ext cx="56187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4400"/>
              <a:buFont typeface="Host Grotesk"/>
              <a:buNone/>
            </a:pPr>
            <a:r>
              <a:rPr lang="ru" sz="4400" b="1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Проблема Клиента</a:t>
            </a:r>
            <a:endParaRPr sz="4400" b="1" i="0" u="none" strike="noStrike" cap="none"/>
          </a:p>
        </p:txBody>
      </p:sp>
      <p:sp>
        <p:nvSpPr>
          <p:cNvPr id="122" name="Google Shape;122;p16"/>
          <p:cNvSpPr/>
          <p:nvPr/>
        </p:nvSpPr>
        <p:spPr>
          <a:xfrm>
            <a:off x="786527" y="1657350"/>
            <a:ext cx="3673078" cy="3033474"/>
          </a:xfrm>
          <a:prstGeom prst="roundRect">
            <a:avLst>
              <a:gd name="adj" fmla="val 4823"/>
            </a:avLst>
          </a:prstGeom>
          <a:solidFill>
            <a:srgbClr val="FAF9F5"/>
          </a:solidFill>
          <a:ln w="30475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3" name="Google Shape;123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047" y="1657350"/>
            <a:ext cx="121920" cy="303347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/>
          <p:nvPr/>
        </p:nvSpPr>
        <p:spPr>
          <a:xfrm>
            <a:off x="1133118" y="1912501"/>
            <a:ext cx="3071336" cy="702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Визуальное Однообразие</a:t>
            </a:r>
            <a:endParaRPr sz="2200" b="0" i="0" u="none" strike="noStrike" cap="none"/>
          </a:p>
        </p:txBody>
      </p:sp>
      <p:sp>
        <p:nvSpPr>
          <p:cNvPr id="125" name="Google Shape;125;p16"/>
          <p:cNvSpPr/>
          <p:nvPr/>
        </p:nvSpPr>
        <p:spPr>
          <a:xfrm>
            <a:off x="1133118" y="2749748"/>
            <a:ext cx="3071336" cy="168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Большинство сельхозпродуктов конкурируют только по цене, не имея визуальных отличий.</a:t>
            </a:r>
            <a:endParaRPr sz="1750" b="0" i="0" u="none" strike="noStrike" cap="none"/>
          </a:p>
        </p:txBody>
      </p:sp>
      <p:sp>
        <p:nvSpPr>
          <p:cNvPr id="126" name="Google Shape;126;p16"/>
          <p:cNvSpPr/>
          <p:nvPr/>
        </p:nvSpPr>
        <p:spPr>
          <a:xfrm>
            <a:off x="4684276" y="1657350"/>
            <a:ext cx="3673197" cy="3033474"/>
          </a:xfrm>
          <a:prstGeom prst="roundRect">
            <a:avLst>
              <a:gd name="adj" fmla="val 4823"/>
            </a:avLst>
          </a:prstGeom>
          <a:solidFill>
            <a:srgbClr val="FAF9F5"/>
          </a:solidFill>
          <a:ln w="30475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7" name="Google Shape;127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3796" y="1657350"/>
            <a:ext cx="121920" cy="30334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/>
          <p:nvPr/>
        </p:nvSpPr>
        <p:spPr>
          <a:xfrm>
            <a:off x="5030867" y="1912501"/>
            <a:ext cx="2809280" cy="35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Потери</a:t>
            </a:r>
            <a:endParaRPr sz="2200" b="0" i="0" u="none" strike="noStrike" cap="none"/>
          </a:p>
        </p:txBody>
      </p:sp>
      <p:sp>
        <p:nvSpPr>
          <p:cNvPr id="129" name="Google Shape;129;p16"/>
          <p:cNvSpPr/>
          <p:nvPr/>
        </p:nvSpPr>
        <p:spPr>
          <a:xfrm>
            <a:off x="5030867" y="2398514"/>
            <a:ext cx="3071455" cy="1011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Фермер теряет деньги из-за невозможности повысить цену без роста затрат.</a:t>
            </a:r>
            <a:endParaRPr sz="1750" b="0" i="0" u="none" strike="noStrike" cap="none"/>
          </a:p>
        </p:txBody>
      </p:sp>
      <p:sp>
        <p:nvSpPr>
          <p:cNvPr id="130" name="Google Shape;130;p16"/>
          <p:cNvSpPr/>
          <p:nvPr/>
        </p:nvSpPr>
        <p:spPr>
          <a:xfrm>
            <a:off x="786527" y="4915495"/>
            <a:ext cx="3673078" cy="2696289"/>
          </a:xfrm>
          <a:prstGeom prst="roundRect">
            <a:avLst>
              <a:gd name="adj" fmla="val 5426"/>
            </a:avLst>
          </a:prstGeom>
          <a:solidFill>
            <a:srgbClr val="FAF9F5"/>
          </a:solidFill>
          <a:ln w="30475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1" name="Google Shape;131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6047" y="4915495"/>
            <a:ext cx="121920" cy="269628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/>
          <p:nvPr/>
        </p:nvSpPr>
        <p:spPr>
          <a:xfrm>
            <a:off x="1133118" y="5170646"/>
            <a:ext cx="3071336" cy="702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Неэффективные Решения</a:t>
            </a:r>
            <a:endParaRPr sz="2200" b="0" i="0" u="none" strike="noStrike" cap="none"/>
          </a:p>
        </p:txBody>
      </p:sp>
      <p:sp>
        <p:nvSpPr>
          <p:cNvPr id="133" name="Google Shape;133;p16"/>
          <p:cNvSpPr/>
          <p:nvPr/>
        </p:nvSpPr>
        <p:spPr>
          <a:xfrm>
            <a:off x="1133118" y="6007894"/>
            <a:ext cx="3071336" cy="1348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Упаковка и реклама не меняют продукт. Химические методы дороги или недоступны.</a:t>
            </a:r>
            <a:endParaRPr sz="1750" b="0" i="0" u="none" strike="noStrike" cap="none"/>
          </a:p>
        </p:txBody>
      </p:sp>
      <p:sp>
        <p:nvSpPr>
          <p:cNvPr id="134" name="Google Shape;134;p16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6968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/>
          <p:nvPr/>
        </p:nvSpPr>
        <p:spPr>
          <a:xfrm>
            <a:off x="530665" y="978316"/>
            <a:ext cx="56706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4450"/>
              <a:buFont typeface="Host Grotesk"/>
              <a:buNone/>
            </a:pPr>
            <a:r>
              <a:rPr lang="ru" sz="4450" b="1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Наше Решение</a:t>
            </a:r>
            <a:endParaRPr sz="4450" b="1" i="0" u="none" strike="noStrike" cap="none"/>
          </a:p>
        </p:txBody>
      </p:sp>
      <p:pic>
        <p:nvPicPr>
          <p:cNvPr id="142" name="Google Shape;142;p1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3790" y="2202656"/>
            <a:ext cx="1134070" cy="162437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7"/>
          <p:cNvSpPr/>
          <p:nvPr/>
        </p:nvSpPr>
        <p:spPr>
          <a:xfrm>
            <a:off x="2154674" y="2429470"/>
            <a:ext cx="3582948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Многоразовые Формочки</a:t>
            </a:r>
            <a:endParaRPr sz="2200" b="0" i="0" u="none" strike="noStrike" cap="none"/>
          </a:p>
        </p:txBody>
      </p:sp>
      <p:sp>
        <p:nvSpPr>
          <p:cNvPr id="144" name="Google Shape;144;p17"/>
          <p:cNvSpPr/>
          <p:nvPr/>
        </p:nvSpPr>
        <p:spPr>
          <a:xfrm>
            <a:off x="2154674" y="2919889"/>
            <a:ext cx="6195536" cy="680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Создаем силиконовые формочки, придающие плодам заданную форму в процессе роста.</a:t>
            </a:r>
            <a:endParaRPr sz="1750" b="0" i="0" u="none" strike="noStrike" cap="none"/>
          </a:p>
        </p:txBody>
      </p:sp>
      <p:pic>
        <p:nvPicPr>
          <p:cNvPr id="145" name="Google Shape;145;p1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3790" y="3827026"/>
            <a:ext cx="1134070" cy="162437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/>
          <p:nvPr/>
        </p:nvSpPr>
        <p:spPr>
          <a:xfrm>
            <a:off x="2154674" y="4053840"/>
            <a:ext cx="3558659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Простота Использования</a:t>
            </a:r>
            <a:endParaRPr sz="2200" b="0" i="0" u="none" strike="noStrike" cap="none"/>
          </a:p>
        </p:txBody>
      </p:sp>
      <p:sp>
        <p:nvSpPr>
          <p:cNvPr id="147" name="Google Shape;147;p17"/>
          <p:cNvSpPr/>
          <p:nvPr/>
        </p:nvSpPr>
        <p:spPr>
          <a:xfrm>
            <a:off x="2154674" y="4544258"/>
            <a:ext cx="6195536" cy="680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Формочка устанавливается на молодой плод, не мешая его развитию, сохраняя вкус и качество.</a:t>
            </a:r>
            <a:endParaRPr sz="1750" b="0" i="0" u="none" strike="noStrike" cap="none"/>
          </a:p>
        </p:txBody>
      </p:sp>
      <p:pic>
        <p:nvPicPr>
          <p:cNvPr id="148" name="Google Shape;148;p1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3790" y="5451396"/>
            <a:ext cx="1134070" cy="162437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/>
          <p:nvPr/>
        </p:nvSpPr>
        <p:spPr>
          <a:xfrm>
            <a:off x="2154674" y="5678210"/>
            <a:ext cx="3494008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Собственная Разработка</a:t>
            </a:r>
            <a:endParaRPr sz="2200" b="0" i="0" u="none" strike="noStrike" cap="none"/>
          </a:p>
        </p:txBody>
      </p:sp>
      <p:sp>
        <p:nvSpPr>
          <p:cNvPr id="150" name="Google Shape;150;p17"/>
          <p:cNvSpPr/>
          <p:nvPr/>
        </p:nvSpPr>
        <p:spPr>
          <a:xfrm>
            <a:off x="2154674" y="6168628"/>
            <a:ext cx="6195536" cy="680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Используем цифровое моделирование и прототипирование для уникальных конструкций.</a:t>
            </a:r>
            <a:endParaRPr sz="1750" b="0" i="0" u="none" strike="noStrike" cap="none"/>
          </a:p>
        </p:txBody>
      </p:sp>
      <p:sp>
        <p:nvSpPr>
          <p:cNvPr id="151" name="Google Shape;151;p17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8"/>
          <p:cNvSpPr/>
          <p:nvPr/>
        </p:nvSpPr>
        <p:spPr>
          <a:xfrm>
            <a:off x="545302" y="596025"/>
            <a:ext cx="77298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4450"/>
              <a:buFont typeface="Host Grotesk"/>
              <a:buNone/>
            </a:pPr>
            <a:r>
              <a:rPr lang="ru" sz="4450" b="1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Ценность для Клиента</a:t>
            </a:r>
            <a:endParaRPr sz="4450" b="1" i="0" u="none" strike="noStrike" cap="none"/>
          </a:p>
        </p:txBody>
      </p:sp>
      <p:sp>
        <p:nvSpPr>
          <p:cNvPr id="158" name="Google Shape;158;p18"/>
          <p:cNvSpPr/>
          <p:nvPr/>
        </p:nvSpPr>
        <p:spPr>
          <a:xfrm>
            <a:off x="1857256" y="258663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Рост Цены</a:t>
            </a:r>
            <a:endParaRPr sz="2200" b="0" i="0" u="none" strike="noStrike" cap="none"/>
          </a:p>
        </p:txBody>
      </p:sp>
      <p:sp>
        <p:nvSpPr>
          <p:cNvPr id="159" name="Google Shape;159;p18"/>
          <p:cNvSpPr/>
          <p:nvPr/>
        </p:nvSpPr>
        <p:spPr>
          <a:xfrm>
            <a:off x="793790" y="3077051"/>
            <a:ext cx="3898702" cy="680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Увеличение цены продукции на 20–50%.</a:t>
            </a:r>
            <a:endParaRPr sz="1750" b="0" i="0" u="none" strike="noStrike" cap="none"/>
          </a:p>
        </p:txBody>
      </p:sp>
      <p:pic>
        <p:nvPicPr>
          <p:cNvPr id="160" name="Google Shape;160;p1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2653" y="2115860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5633" y="3098721"/>
            <a:ext cx="339328" cy="33932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8"/>
          <p:cNvSpPr/>
          <p:nvPr/>
        </p:nvSpPr>
        <p:spPr>
          <a:xfrm>
            <a:off x="9937790" y="258663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Экономия</a:t>
            </a:r>
            <a:endParaRPr sz="2200" b="0" i="0" u="none" strike="noStrike" cap="none"/>
          </a:p>
        </p:txBody>
      </p:sp>
      <p:sp>
        <p:nvSpPr>
          <p:cNvPr id="163" name="Google Shape;163;p18"/>
          <p:cNvSpPr/>
          <p:nvPr/>
        </p:nvSpPr>
        <p:spPr>
          <a:xfrm>
            <a:off x="9937790" y="3077051"/>
            <a:ext cx="3898821" cy="680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Экономия времени и денег на маркетинг.</a:t>
            </a:r>
            <a:endParaRPr sz="1750" b="0" i="0" u="none" strike="noStrike" cap="none"/>
          </a:p>
        </p:txBody>
      </p:sp>
      <p:pic>
        <p:nvPicPr>
          <p:cNvPr id="164" name="Google Shape;164;p1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2653" y="2115860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75201" y="3098721"/>
            <a:ext cx="339328" cy="33932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8"/>
          <p:cNvSpPr/>
          <p:nvPr/>
        </p:nvSpPr>
        <p:spPr>
          <a:xfrm>
            <a:off x="9937790" y="503920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Простота</a:t>
            </a:r>
            <a:endParaRPr sz="2200" b="0" i="0" u="none" strike="noStrike" cap="none"/>
          </a:p>
        </p:txBody>
      </p:sp>
      <p:sp>
        <p:nvSpPr>
          <p:cNvPr id="167" name="Google Shape;167;p18"/>
          <p:cNvSpPr/>
          <p:nvPr/>
        </p:nvSpPr>
        <p:spPr>
          <a:xfrm>
            <a:off x="9937790" y="5529620"/>
            <a:ext cx="3898821" cy="680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Легкое внедрение без дополнительного обучения.</a:t>
            </a:r>
            <a:endParaRPr sz="1750" b="0" i="0" u="none" strike="noStrike" cap="none"/>
          </a:p>
        </p:txBody>
      </p:sp>
      <p:pic>
        <p:nvPicPr>
          <p:cNvPr id="168" name="Google Shape;168;p18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32653" y="2115860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75201" y="5358289"/>
            <a:ext cx="339328" cy="33932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8"/>
          <p:cNvSpPr/>
          <p:nvPr/>
        </p:nvSpPr>
        <p:spPr>
          <a:xfrm>
            <a:off x="1857256" y="503920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Экологичность</a:t>
            </a:r>
            <a:endParaRPr sz="2200" b="0" i="0" u="none" strike="noStrike" cap="none"/>
          </a:p>
        </p:txBody>
      </p:sp>
      <p:sp>
        <p:nvSpPr>
          <p:cNvPr id="171" name="Google Shape;171;p18"/>
          <p:cNvSpPr/>
          <p:nvPr/>
        </p:nvSpPr>
        <p:spPr>
          <a:xfrm>
            <a:off x="793790" y="5529620"/>
            <a:ext cx="3898702" cy="680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Экологически безопасное и многоразовое решение.</a:t>
            </a:r>
            <a:endParaRPr sz="1750" b="0" i="0" u="none" strike="noStrike" cap="none"/>
          </a:p>
        </p:txBody>
      </p:sp>
      <p:pic>
        <p:nvPicPr>
          <p:cNvPr id="172" name="Google Shape;172;p18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32653" y="2115860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15633" y="5358289"/>
            <a:ext cx="339328" cy="33932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/>
          <p:nvPr/>
        </p:nvSpPr>
        <p:spPr>
          <a:xfrm>
            <a:off x="793790" y="6935986"/>
            <a:ext cx="13042821" cy="340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Продукт создает добавленную стоимость и визуально отличает товар на полке.</a:t>
            </a:r>
            <a:endParaRPr sz="1750" b="0" i="0" u="none" strike="noStrike" cap="none"/>
          </a:p>
        </p:txBody>
      </p:sp>
      <p:pic>
        <p:nvPicPr>
          <p:cNvPr id="175" name="Google Shape;175;p18" title="Снимок экрана 2025-12-16 в 01.19.40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2278325" y="7136425"/>
            <a:ext cx="2274426" cy="109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6968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9"/>
          <p:cNvSpPr/>
          <p:nvPr/>
        </p:nvSpPr>
        <p:spPr>
          <a:xfrm>
            <a:off x="267577" y="654075"/>
            <a:ext cx="9131400" cy="14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4450"/>
              <a:buFont typeface="Host Grotesk"/>
              <a:buNone/>
            </a:pPr>
            <a:r>
              <a:rPr lang="ru" sz="4450" b="1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Конкуренты и Наша Стратегия</a:t>
            </a:r>
            <a:endParaRPr sz="4450" b="1" i="0" u="none" strike="noStrike" cap="none"/>
          </a:p>
        </p:txBody>
      </p:sp>
      <p:sp>
        <p:nvSpPr>
          <p:cNvPr id="184" name="Google Shape;184;p19"/>
          <p:cNvSpPr/>
          <p:nvPr/>
        </p:nvSpPr>
        <p:spPr>
          <a:xfrm>
            <a:off x="852265" y="2209884"/>
            <a:ext cx="3483000" cy="4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528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2650"/>
              <a:buFont typeface="Host Grotesk"/>
              <a:buNone/>
            </a:pPr>
            <a:r>
              <a:rPr lang="ru" sz="2650" b="0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Прямые Конкуренты</a:t>
            </a:r>
            <a:endParaRPr sz="2650" b="0" i="0" u="none" strike="noStrike" cap="none"/>
          </a:p>
        </p:txBody>
      </p:sp>
      <p:sp>
        <p:nvSpPr>
          <p:cNvPr id="185" name="Google Shape;185;p19"/>
          <p:cNvSpPr/>
          <p:nvPr/>
        </p:nvSpPr>
        <p:spPr>
          <a:xfrm>
            <a:off x="852265" y="2861989"/>
            <a:ext cx="3501600" cy="6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Char char="•"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Китайские формочки (низкое качество)</a:t>
            </a:r>
            <a:endParaRPr sz="1750" b="0" i="0" u="none" strike="noStrike" cap="none"/>
          </a:p>
        </p:txBody>
      </p:sp>
      <p:sp>
        <p:nvSpPr>
          <p:cNvPr id="186" name="Google Shape;186;p19"/>
          <p:cNvSpPr/>
          <p:nvPr/>
        </p:nvSpPr>
        <p:spPr>
          <a:xfrm>
            <a:off x="852265" y="3621607"/>
            <a:ext cx="3501600" cy="6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Char char="•"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Японские решения (дорогие, узкоспециализированные)</a:t>
            </a:r>
            <a:endParaRPr sz="1750" b="0" i="0" u="none" strike="noStrike" cap="none"/>
          </a:p>
        </p:txBody>
      </p:sp>
      <p:sp>
        <p:nvSpPr>
          <p:cNvPr id="187" name="Google Shape;187;p19"/>
          <p:cNvSpPr/>
          <p:nvPr/>
        </p:nvSpPr>
        <p:spPr>
          <a:xfrm>
            <a:off x="545290" y="5629858"/>
            <a:ext cx="3501600" cy="8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528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2650"/>
              <a:buFont typeface="Host Grotesk"/>
              <a:buNone/>
            </a:pPr>
            <a:r>
              <a:rPr lang="ru" sz="2650" b="0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Косвенные Конкуренты</a:t>
            </a:r>
            <a:endParaRPr sz="2650" b="0" i="0" u="none" strike="noStrike" cap="none"/>
          </a:p>
        </p:txBody>
      </p:sp>
      <p:sp>
        <p:nvSpPr>
          <p:cNvPr id="188" name="Google Shape;188;p19"/>
          <p:cNvSpPr/>
          <p:nvPr/>
        </p:nvSpPr>
        <p:spPr>
          <a:xfrm>
            <a:off x="545290" y="6707254"/>
            <a:ext cx="3501600" cy="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Char char="•"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Упаковка и брендирование</a:t>
            </a:r>
            <a:endParaRPr sz="1750" b="0" i="0" u="none" strike="noStrike" cap="none"/>
          </a:p>
        </p:txBody>
      </p:sp>
      <p:sp>
        <p:nvSpPr>
          <p:cNvPr id="189" name="Google Shape;189;p19"/>
          <p:cNvSpPr/>
          <p:nvPr/>
        </p:nvSpPr>
        <p:spPr>
          <a:xfrm>
            <a:off x="545290" y="7126711"/>
            <a:ext cx="3501600" cy="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Char char="•"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Рекламные акции</a:t>
            </a:r>
            <a:endParaRPr sz="1750" b="0" i="0" u="none" strike="noStrike" cap="none"/>
          </a:p>
        </p:txBody>
      </p:sp>
      <p:sp>
        <p:nvSpPr>
          <p:cNvPr id="190" name="Google Shape;190;p19"/>
          <p:cNvSpPr/>
          <p:nvPr/>
        </p:nvSpPr>
        <p:spPr>
          <a:xfrm>
            <a:off x="5564396" y="2565521"/>
            <a:ext cx="3402300" cy="4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528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2650"/>
              <a:buFont typeface="Host Grotesk"/>
              <a:buNone/>
            </a:pPr>
            <a:r>
              <a:rPr lang="ru" sz="2650" b="0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Наша Стратегия</a:t>
            </a:r>
            <a:endParaRPr sz="2650" b="0" i="0" u="none" strike="noStrike" cap="none"/>
          </a:p>
        </p:txBody>
      </p:sp>
      <p:sp>
        <p:nvSpPr>
          <p:cNvPr id="191" name="Google Shape;191;p19"/>
          <p:cNvSpPr/>
          <p:nvPr/>
        </p:nvSpPr>
        <p:spPr>
          <a:xfrm>
            <a:off x="5564396" y="3217627"/>
            <a:ext cx="3501600" cy="6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Char char="•"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Адаптация под российский рынок</a:t>
            </a:r>
            <a:endParaRPr sz="1750" b="0" i="0" u="none" strike="noStrike" cap="none"/>
          </a:p>
        </p:txBody>
      </p:sp>
      <p:sp>
        <p:nvSpPr>
          <p:cNvPr id="192" name="Google Shape;192;p19"/>
          <p:cNvSpPr/>
          <p:nvPr/>
        </p:nvSpPr>
        <p:spPr>
          <a:xfrm>
            <a:off x="5564396" y="3977245"/>
            <a:ext cx="3501600" cy="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Char char="•"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Более низкая цена</a:t>
            </a:r>
            <a:endParaRPr sz="1750" b="0" i="0" u="none" strike="noStrike" cap="none"/>
          </a:p>
        </p:txBody>
      </p:sp>
      <p:sp>
        <p:nvSpPr>
          <p:cNvPr id="193" name="Google Shape;193;p19"/>
          <p:cNvSpPr/>
          <p:nvPr/>
        </p:nvSpPr>
        <p:spPr>
          <a:xfrm>
            <a:off x="5564396" y="4396703"/>
            <a:ext cx="3501600" cy="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Char char="•"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Кастомизация под клиента</a:t>
            </a:r>
            <a:endParaRPr sz="1750" b="0" i="0" u="none" strike="noStrike" cap="none"/>
          </a:p>
        </p:txBody>
      </p:sp>
      <p:sp>
        <p:nvSpPr>
          <p:cNvPr id="194" name="Google Shape;194;p19"/>
          <p:cNvSpPr/>
          <p:nvPr/>
        </p:nvSpPr>
        <p:spPr>
          <a:xfrm>
            <a:off x="5564396" y="4816160"/>
            <a:ext cx="3501600" cy="6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1428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Char char="•"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Экологичность и многоразовость</a:t>
            </a:r>
            <a:endParaRPr sz="1750" b="0" i="0" u="none" strike="noStrike" cap="none"/>
          </a:p>
        </p:txBody>
      </p:sp>
      <p:sp>
        <p:nvSpPr>
          <p:cNvPr id="195" name="Google Shape;195;p19"/>
          <p:cNvSpPr/>
          <p:nvPr/>
        </p:nvSpPr>
        <p:spPr>
          <a:xfrm>
            <a:off x="5218425" y="2470350"/>
            <a:ext cx="4042500" cy="3062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9"/>
          <p:cNvSpPr/>
          <p:nvPr/>
        </p:nvSpPr>
        <p:spPr>
          <a:xfrm>
            <a:off x="572525" y="1920450"/>
            <a:ext cx="4042500" cy="2563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9"/>
          <p:cNvSpPr/>
          <p:nvPr/>
        </p:nvSpPr>
        <p:spPr>
          <a:xfrm>
            <a:off x="204650" y="5583850"/>
            <a:ext cx="3742200" cy="20463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9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69680" y="0"/>
            <a:ext cx="5760720" cy="8236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/>
          <p:nvPr/>
        </p:nvSpPr>
        <p:spPr>
          <a:xfrm>
            <a:off x="596741" y="468868"/>
            <a:ext cx="4262795" cy="532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88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3350"/>
              <a:buFont typeface="Host Grotesk"/>
              <a:buNone/>
            </a:pPr>
            <a:r>
              <a:rPr lang="ru" sz="3350" b="1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Бизнес-Модель</a:t>
            </a:r>
            <a:endParaRPr sz="3350" b="1" i="0" u="none" strike="noStrike" cap="none"/>
          </a:p>
        </p:txBody>
      </p:sp>
      <p:sp>
        <p:nvSpPr>
          <p:cNvPr id="206" name="Google Shape;206;p20"/>
          <p:cNvSpPr/>
          <p:nvPr/>
        </p:nvSpPr>
        <p:spPr>
          <a:xfrm>
            <a:off x="596741" y="1513165"/>
            <a:ext cx="7950518" cy="1243965"/>
          </a:xfrm>
          <a:prstGeom prst="roundRect">
            <a:avLst>
              <a:gd name="adj" fmla="val 8821"/>
            </a:avLst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7" name="Google Shape;207;p2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6741" y="1490305"/>
            <a:ext cx="7950518" cy="91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6254" y="1257419"/>
            <a:ext cx="511492" cy="511493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0"/>
          <p:cNvSpPr/>
          <p:nvPr/>
        </p:nvSpPr>
        <p:spPr>
          <a:xfrm>
            <a:off x="4469725" y="1385292"/>
            <a:ext cx="204549" cy="25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ost Grotesk"/>
              <a:buNone/>
            </a:pPr>
            <a:r>
              <a:rPr lang="ru" sz="1600" b="0" i="0" u="none" strike="noStrike" cap="none">
                <a:solidFill>
                  <a:srgbClr val="000000"/>
                </a:solidFill>
                <a:latin typeface="Host Grotesk"/>
                <a:ea typeface="Host Grotesk"/>
                <a:cs typeface="Host Grotesk"/>
                <a:sym typeface="Host Grotesk"/>
              </a:rPr>
              <a:t>1</a:t>
            </a:r>
            <a:endParaRPr sz="1600" b="0" i="0" u="none" strike="noStrike" cap="none"/>
          </a:p>
        </p:txBody>
      </p:sp>
      <p:sp>
        <p:nvSpPr>
          <p:cNvPr id="210" name="Google Shape;210;p20"/>
          <p:cNvSpPr/>
          <p:nvPr/>
        </p:nvSpPr>
        <p:spPr>
          <a:xfrm>
            <a:off x="790100" y="1689138"/>
            <a:ext cx="3945900" cy="5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650"/>
              <a:buFont typeface="Host Grotesk"/>
              <a:buNone/>
            </a:pPr>
            <a:r>
              <a:rPr lang="ru" sz="2050" b="1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Производство и Продажа</a:t>
            </a:r>
            <a:endParaRPr sz="2050" b="1" i="0" u="none" strike="noStrike" cap="none"/>
          </a:p>
        </p:txBody>
      </p:sp>
      <p:sp>
        <p:nvSpPr>
          <p:cNvPr id="211" name="Google Shape;211;p20"/>
          <p:cNvSpPr/>
          <p:nvPr/>
        </p:nvSpPr>
        <p:spPr>
          <a:xfrm>
            <a:off x="790099" y="2308027"/>
            <a:ext cx="7563803" cy="25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3846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300"/>
              <a:buFont typeface="Roboto"/>
              <a:buNone/>
            </a:pPr>
            <a:r>
              <a:rPr lang="ru" sz="170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Силиконовые формочки по цене от 500 до 3 000 рублей за изделие.</a:t>
            </a:r>
            <a:endParaRPr sz="1700" b="0" i="0" u="none" strike="noStrike" cap="none"/>
          </a:p>
        </p:txBody>
      </p:sp>
      <p:sp>
        <p:nvSpPr>
          <p:cNvPr id="212" name="Google Shape;212;p20"/>
          <p:cNvSpPr/>
          <p:nvPr/>
        </p:nvSpPr>
        <p:spPr>
          <a:xfrm>
            <a:off x="596741" y="3183374"/>
            <a:ext cx="7950518" cy="1243965"/>
          </a:xfrm>
          <a:prstGeom prst="roundRect">
            <a:avLst>
              <a:gd name="adj" fmla="val 8821"/>
            </a:avLst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3" name="Google Shape;213;p2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6741" y="3160514"/>
            <a:ext cx="7950518" cy="91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6254" y="2927628"/>
            <a:ext cx="511492" cy="511493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0"/>
          <p:cNvSpPr/>
          <p:nvPr/>
        </p:nvSpPr>
        <p:spPr>
          <a:xfrm>
            <a:off x="4469725" y="3055501"/>
            <a:ext cx="204549" cy="25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ost Grotesk"/>
              <a:buNone/>
            </a:pPr>
            <a:r>
              <a:rPr lang="ru" sz="1600" b="0" i="0" u="none" strike="noStrike" cap="none">
                <a:solidFill>
                  <a:srgbClr val="000000"/>
                </a:solidFill>
                <a:latin typeface="Host Grotesk"/>
                <a:ea typeface="Host Grotesk"/>
                <a:cs typeface="Host Grotesk"/>
                <a:sym typeface="Host Grotesk"/>
              </a:rPr>
              <a:t>2</a:t>
            </a:r>
            <a:endParaRPr sz="1600" b="0" i="0" u="none" strike="noStrike" cap="none"/>
          </a:p>
        </p:txBody>
      </p:sp>
      <p:sp>
        <p:nvSpPr>
          <p:cNvPr id="216" name="Google Shape;216;p20"/>
          <p:cNvSpPr/>
          <p:nvPr/>
        </p:nvSpPr>
        <p:spPr>
          <a:xfrm>
            <a:off x="790099" y="3481918"/>
            <a:ext cx="2131200" cy="2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650"/>
              <a:buFont typeface="Host Grotesk"/>
              <a:buNone/>
            </a:pPr>
            <a:r>
              <a:rPr lang="ru" sz="2050" b="1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Модель Продаж</a:t>
            </a:r>
            <a:endParaRPr sz="2050" b="1" i="0" u="none" strike="noStrike" cap="none"/>
          </a:p>
        </p:txBody>
      </p:sp>
      <p:sp>
        <p:nvSpPr>
          <p:cNvPr id="217" name="Google Shape;217;p20"/>
          <p:cNvSpPr/>
          <p:nvPr/>
        </p:nvSpPr>
        <p:spPr>
          <a:xfrm>
            <a:off x="790099" y="3978235"/>
            <a:ext cx="7563803" cy="25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3846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300"/>
              <a:buFont typeface="Roboto"/>
              <a:buNone/>
            </a:pPr>
            <a:r>
              <a:rPr lang="ru" sz="170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Разовые и повторные покупки через маркетплейсы, прямые продажи, интернет-магазин.</a:t>
            </a:r>
            <a:endParaRPr sz="1700" b="0" i="0" u="none" strike="noStrike" cap="none"/>
          </a:p>
        </p:txBody>
      </p:sp>
      <p:sp>
        <p:nvSpPr>
          <p:cNvPr id="218" name="Google Shape;218;p20"/>
          <p:cNvSpPr/>
          <p:nvPr/>
        </p:nvSpPr>
        <p:spPr>
          <a:xfrm>
            <a:off x="596741" y="4853583"/>
            <a:ext cx="7950518" cy="1243965"/>
          </a:xfrm>
          <a:prstGeom prst="roundRect">
            <a:avLst>
              <a:gd name="adj" fmla="val 8821"/>
            </a:avLst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9" name="Google Shape;219;p2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6741" y="4830723"/>
            <a:ext cx="7950518" cy="91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6254" y="4597837"/>
            <a:ext cx="511492" cy="511493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0"/>
          <p:cNvSpPr/>
          <p:nvPr/>
        </p:nvSpPr>
        <p:spPr>
          <a:xfrm>
            <a:off x="4469725" y="4725710"/>
            <a:ext cx="204549" cy="25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ost Grotesk"/>
              <a:buNone/>
            </a:pPr>
            <a:r>
              <a:rPr lang="ru" sz="1600" b="0" i="0" u="none" strike="noStrike" cap="none">
                <a:solidFill>
                  <a:srgbClr val="000000"/>
                </a:solidFill>
                <a:latin typeface="Host Grotesk"/>
                <a:ea typeface="Host Grotesk"/>
                <a:cs typeface="Host Grotesk"/>
                <a:sym typeface="Host Grotesk"/>
              </a:rPr>
              <a:t>3</a:t>
            </a:r>
            <a:endParaRPr sz="1600" b="0" i="0" u="none" strike="noStrike" cap="none"/>
          </a:p>
        </p:txBody>
      </p:sp>
      <p:sp>
        <p:nvSpPr>
          <p:cNvPr id="222" name="Google Shape;222;p20"/>
          <p:cNvSpPr/>
          <p:nvPr/>
        </p:nvSpPr>
        <p:spPr>
          <a:xfrm>
            <a:off x="790036" y="5152140"/>
            <a:ext cx="2131200" cy="2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650"/>
              <a:buFont typeface="Host Grotesk"/>
              <a:buNone/>
            </a:pPr>
            <a:r>
              <a:rPr lang="ru" sz="2050" b="1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Партнеры</a:t>
            </a:r>
            <a:endParaRPr sz="2050" b="1" i="0" u="none" strike="noStrike" cap="none"/>
          </a:p>
        </p:txBody>
      </p:sp>
      <p:sp>
        <p:nvSpPr>
          <p:cNvPr id="223" name="Google Shape;223;p20"/>
          <p:cNvSpPr/>
          <p:nvPr/>
        </p:nvSpPr>
        <p:spPr>
          <a:xfrm>
            <a:off x="790099" y="5648444"/>
            <a:ext cx="7563803" cy="25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3846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300"/>
              <a:buFont typeface="Roboto"/>
              <a:buNone/>
            </a:pPr>
            <a:r>
              <a:rPr lang="ru" sz="170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Производственные площадки, агромагазины, фермерские кооперативы.</a:t>
            </a:r>
            <a:endParaRPr sz="1700" b="0" i="0" u="none" strike="noStrike" cap="none"/>
          </a:p>
        </p:txBody>
      </p:sp>
      <p:sp>
        <p:nvSpPr>
          <p:cNvPr id="224" name="Google Shape;224;p20"/>
          <p:cNvSpPr/>
          <p:nvPr/>
        </p:nvSpPr>
        <p:spPr>
          <a:xfrm>
            <a:off x="596741" y="6523792"/>
            <a:ext cx="7950518" cy="1243965"/>
          </a:xfrm>
          <a:prstGeom prst="roundRect">
            <a:avLst>
              <a:gd name="adj" fmla="val 8821"/>
            </a:avLst>
          </a:prstGeom>
          <a:solidFill>
            <a:srgbClr val="FAF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5" name="Google Shape;225;p2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6741" y="6500932"/>
            <a:ext cx="7950518" cy="91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6254" y="6268045"/>
            <a:ext cx="511492" cy="51149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0"/>
          <p:cNvSpPr/>
          <p:nvPr/>
        </p:nvSpPr>
        <p:spPr>
          <a:xfrm>
            <a:off x="4469725" y="6395918"/>
            <a:ext cx="204549" cy="25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ost Grotesk"/>
              <a:buNone/>
            </a:pPr>
            <a:r>
              <a:rPr lang="ru" sz="1600" b="0" i="0" u="none" strike="noStrike" cap="none">
                <a:solidFill>
                  <a:srgbClr val="000000"/>
                </a:solidFill>
                <a:latin typeface="Host Grotesk"/>
                <a:ea typeface="Host Grotesk"/>
                <a:cs typeface="Host Grotesk"/>
                <a:sym typeface="Host Grotesk"/>
              </a:rPr>
              <a:t>4</a:t>
            </a:r>
            <a:endParaRPr sz="1600" b="0" i="0" u="none" strike="noStrike" cap="none"/>
          </a:p>
        </p:txBody>
      </p:sp>
      <p:sp>
        <p:nvSpPr>
          <p:cNvPr id="228" name="Google Shape;228;p20"/>
          <p:cNvSpPr/>
          <p:nvPr/>
        </p:nvSpPr>
        <p:spPr>
          <a:xfrm>
            <a:off x="744201" y="6851963"/>
            <a:ext cx="4037700" cy="2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650"/>
              <a:buFont typeface="Host Grotesk"/>
              <a:buNone/>
            </a:pPr>
            <a:r>
              <a:rPr lang="ru" sz="2050" b="1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Дополнительный Доход</a:t>
            </a:r>
            <a:endParaRPr sz="2050" b="1" i="0" u="none" strike="noStrike" cap="none"/>
          </a:p>
        </p:txBody>
      </p:sp>
      <p:sp>
        <p:nvSpPr>
          <p:cNvPr id="229" name="Google Shape;229;p20"/>
          <p:cNvSpPr/>
          <p:nvPr/>
        </p:nvSpPr>
        <p:spPr>
          <a:xfrm>
            <a:off x="790099" y="7318653"/>
            <a:ext cx="7563803" cy="25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3846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300"/>
              <a:buFont typeface="Roboto"/>
              <a:buNone/>
            </a:pPr>
            <a:r>
              <a:rPr lang="ru" sz="170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Индивидуальные формы под бренд, наборы и подарочные комплекты.</a:t>
            </a:r>
            <a:endParaRPr sz="1700" b="0" i="0" u="none" strike="noStrike" cap="none"/>
          </a:p>
        </p:txBody>
      </p:sp>
      <p:sp>
        <p:nvSpPr>
          <p:cNvPr id="230" name="Google Shape;230;p20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"/>
          <p:cNvSpPr/>
          <p:nvPr/>
        </p:nvSpPr>
        <p:spPr>
          <a:xfrm>
            <a:off x="486249" y="939652"/>
            <a:ext cx="6135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2700"/>
              <a:buFont typeface="Host Grotesk"/>
              <a:buNone/>
            </a:pPr>
            <a:r>
              <a:rPr lang="ru" sz="3600" b="1" i="0" u="none" strike="noStrike" cap="none" dirty="0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Команда и Результаты</a:t>
            </a:r>
            <a:endParaRPr sz="3600" b="1" i="0" u="none" strike="noStrike" cap="none" dirty="0"/>
          </a:p>
        </p:txBody>
      </p:sp>
      <p:sp>
        <p:nvSpPr>
          <p:cNvPr id="237" name="Google Shape;237;p21"/>
          <p:cNvSpPr/>
          <p:nvPr/>
        </p:nvSpPr>
        <p:spPr>
          <a:xfrm>
            <a:off x="575026" y="1576087"/>
            <a:ext cx="3912824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8125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600"/>
              <a:buFont typeface="Host Grotesk"/>
              <a:buNone/>
            </a:pPr>
            <a:r>
              <a:rPr lang="ru" sz="2800" b="1" i="0" u="none" strike="noStrike" cap="none" dirty="0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Наша Команда</a:t>
            </a:r>
            <a:endParaRPr sz="2800" b="1" i="0" u="none" strike="noStrike" cap="none" dirty="0"/>
          </a:p>
        </p:txBody>
      </p:sp>
      <p:sp>
        <p:nvSpPr>
          <p:cNvPr id="238" name="Google Shape;238;p21"/>
          <p:cNvSpPr txBox="1"/>
          <p:nvPr/>
        </p:nvSpPr>
        <p:spPr>
          <a:xfrm>
            <a:off x="2862370" y="3257792"/>
            <a:ext cx="3794100" cy="8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 dirty="0"/>
              <a:t>Бельков Вячеслав </a:t>
            </a:r>
            <a:r>
              <a:rPr lang="ru" dirty="0"/>
              <a:t>- лидер команды (отвечает за общее видение, планирование, координацию и мотивацию внутри команды)</a:t>
            </a:r>
            <a:endParaRPr dirty="0"/>
          </a:p>
        </p:txBody>
      </p:sp>
      <p:pic>
        <p:nvPicPr>
          <p:cNvPr id="239" name="Google Shape;239;p21"/>
          <p:cNvPicPr preferRelativeResize="0"/>
          <p:nvPr/>
        </p:nvPicPr>
        <p:blipFill rotWithShape="1">
          <a:blip r:embed="rId3">
            <a:alphaModFix/>
          </a:blip>
          <a:srcRect l="22893"/>
          <a:stretch/>
        </p:blipFill>
        <p:spPr>
          <a:xfrm rot="5400000">
            <a:off x="703875" y="2810192"/>
            <a:ext cx="1838788" cy="1788589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1"/>
          <p:cNvSpPr/>
          <p:nvPr/>
        </p:nvSpPr>
        <p:spPr>
          <a:xfrm>
            <a:off x="486250" y="2672105"/>
            <a:ext cx="6637800" cy="2064775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1"/>
          <p:cNvSpPr txBox="1"/>
          <p:nvPr/>
        </p:nvSpPr>
        <p:spPr>
          <a:xfrm>
            <a:off x="9478632" y="1317937"/>
            <a:ext cx="4392600" cy="7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Жаркова Татьяна - реализатор/исполнитель (отвечает за реализацию задач и практическую работу)</a:t>
            </a:r>
            <a:endParaRPr dirty="0"/>
          </a:p>
        </p:txBody>
      </p:sp>
      <p:sp>
        <p:nvSpPr>
          <p:cNvPr id="242" name="Google Shape;242;p21"/>
          <p:cNvSpPr txBox="1"/>
          <p:nvPr/>
        </p:nvSpPr>
        <p:spPr>
          <a:xfrm>
            <a:off x="9664447" y="3761818"/>
            <a:ext cx="4265100" cy="678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Евгений Полянский - бизнес аналитик/стратег (отвечает за анализ, разработку плана)</a:t>
            </a:r>
            <a:endParaRPr dirty="0"/>
          </a:p>
        </p:txBody>
      </p:sp>
      <p:sp>
        <p:nvSpPr>
          <p:cNvPr id="243" name="Google Shape;243;p21"/>
          <p:cNvSpPr txBox="1"/>
          <p:nvPr/>
        </p:nvSpPr>
        <p:spPr>
          <a:xfrm>
            <a:off x="2765850" y="5494509"/>
            <a:ext cx="4168350" cy="10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Базаров Рустам</a:t>
            </a:r>
            <a:r>
              <a:rPr lang="ru" dirty="0"/>
              <a:t> - дизайнер (отвечет за визуализацию, техническое проектирование и подбор материала)</a:t>
            </a:r>
            <a:endParaRPr dirty="0"/>
          </a:p>
        </p:txBody>
      </p:sp>
      <p:pic>
        <p:nvPicPr>
          <p:cNvPr id="244" name="Google Shape;244;p21"/>
          <p:cNvPicPr preferRelativeResize="0"/>
          <p:nvPr/>
        </p:nvPicPr>
        <p:blipFill rotWithShape="1">
          <a:blip r:embed="rId4">
            <a:alphaModFix/>
          </a:blip>
          <a:srcRect t="20121"/>
          <a:stretch/>
        </p:blipFill>
        <p:spPr>
          <a:xfrm>
            <a:off x="7721601" y="952172"/>
            <a:ext cx="1588400" cy="1691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974" y="5115639"/>
            <a:ext cx="1742576" cy="1783441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1"/>
          <p:cNvSpPr/>
          <p:nvPr/>
        </p:nvSpPr>
        <p:spPr>
          <a:xfrm>
            <a:off x="486249" y="4974973"/>
            <a:ext cx="6637800" cy="2064775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7" name="Google Shape;247;p21"/>
          <p:cNvPicPr preferRelativeResize="0"/>
          <p:nvPr/>
        </p:nvPicPr>
        <p:blipFill rotWithShape="1">
          <a:blip r:embed="rId6">
            <a:alphaModFix/>
          </a:blip>
          <a:srcRect b="36511"/>
          <a:stretch/>
        </p:blipFill>
        <p:spPr>
          <a:xfrm>
            <a:off x="7721601" y="3279122"/>
            <a:ext cx="1726551" cy="164349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1"/>
          <p:cNvSpPr/>
          <p:nvPr/>
        </p:nvSpPr>
        <p:spPr>
          <a:xfrm>
            <a:off x="7483615" y="3093400"/>
            <a:ext cx="6637800" cy="2014938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1"/>
          <p:cNvSpPr/>
          <p:nvPr/>
        </p:nvSpPr>
        <p:spPr>
          <a:xfrm>
            <a:off x="7519175" y="765602"/>
            <a:ext cx="6637800" cy="206478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0" name="Google Shape;250;p21" title="Снимок экрана 2025-12-16 в 01.19.40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543700" y="7263975"/>
            <a:ext cx="2009051" cy="96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1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9</a:t>
            </a:fld>
            <a:endParaRPr/>
          </a:p>
        </p:txBody>
      </p:sp>
      <p:sp>
        <p:nvSpPr>
          <p:cNvPr id="24" name="Google Shape;238;p21"/>
          <p:cNvSpPr txBox="1"/>
          <p:nvPr/>
        </p:nvSpPr>
        <p:spPr>
          <a:xfrm>
            <a:off x="9839415" y="5947125"/>
            <a:ext cx="3794100" cy="8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Дроздова Ирина – генератор идей (предлагает  варианты решения проблем, формулирует концепции и предложения по развитию проекта)</a:t>
            </a:r>
            <a:endParaRPr dirty="0"/>
          </a:p>
        </p:txBody>
      </p:sp>
      <p:sp>
        <p:nvSpPr>
          <p:cNvPr id="26" name="Google Shape;240;p21"/>
          <p:cNvSpPr/>
          <p:nvPr/>
        </p:nvSpPr>
        <p:spPr>
          <a:xfrm>
            <a:off x="7483615" y="5361444"/>
            <a:ext cx="6637800" cy="2064775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 descr="https://sun9-41.userapi.com/s/v1/ig2/_R6BjBhCJPbRtzQhpC-0iv9LDBRimMljJFq7zSrx4OXbIO3IJocsdWfQL1uua-rbSH7T16E2imNhGMfCSztmYSyo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r="9612"/>
          <a:stretch/>
        </p:blipFill>
        <p:spPr bwMode="auto">
          <a:xfrm>
            <a:off x="7721601" y="5474430"/>
            <a:ext cx="1825574" cy="183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2"/>
          <p:cNvSpPr/>
          <p:nvPr/>
        </p:nvSpPr>
        <p:spPr>
          <a:xfrm>
            <a:off x="282550" y="327225"/>
            <a:ext cx="5080800" cy="9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8125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600"/>
              <a:buFont typeface="Host Grotesk"/>
              <a:buNone/>
            </a:pPr>
            <a:r>
              <a:rPr lang="ru" sz="2700" b="1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Текущие Результаты</a:t>
            </a:r>
            <a:endParaRPr sz="2700" b="1" i="0" u="none" strike="noStrike" cap="none"/>
          </a:p>
        </p:txBody>
      </p:sp>
      <p:sp>
        <p:nvSpPr>
          <p:cNvPr id="258" name="Google Shape;258;p22"/>
          <p:cNvSpPr/>
          <p:nvPr/>
        </p:nvSpPr>
        <p:spPr>
          <a:xfrm>
            <a:off x="282550" y="1172000"/>
            <a:ext cx="4758300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52425" algn="l" rtl="0">
              <a:lnSpc>
                <a:spcPct val="152381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950"/>
              <a:buFont typeface="Roboto"/>
              <a:buAutoNum type="arabicPeriod"/>
            </a:pPr>
            <a:r>
              <a:rPr lang="ru" sz="19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Разработана концепция продукта</a:t>
            </a:r>
            <a:endParaRPr sz="1950" b="0" i="0" u="none" strike="noStrike" cap="none"/>
          </a:p>
        </p:txBody>
      </p:sp>
      <p:sp>
        <p:nvSpPr>
          <p:cNvPr id="259" name="Google Shape;259;p22"/>
          <p:cNvSpPr/>
          <p:nvPr/>
        </p:nvSpPr>
        <p:spPr>
          <a:xfrm>
            <a:off x="282550" y="1690400"/>
            <a:ext cx="52713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23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50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2. </a:t>
            </a:r>
            <a:r>
              <a:rPr lang="ru" sz="19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Созданы </a:t>
            </a:r>
            <a:r>
              <a:rPr lang="ru" sz="1950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примерные наброски макета форм</a:t>
            </a:r>
            <a:endParaRPr sz="1950">
              <a:solidFill>
                <a:srgbClr val="38465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23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50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3. Написан план дальнейшего продвижения продукта </a:t>
            </a:r>
            <a:endParaRPr sz="1950">
              <a:solidFill>
                <a:srgbClr val="38465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22"/>
          <p:cNvSpPr/>
          <p:nvPr/>
        </p:nvSpPr>
        <p:spPr>
          <a:xfrm>
            <a:off x="282550" y="1539809"/>
            <a:ext cx="6062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238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50" b="0" i="0" u="none" strike="noStrike" cap="none"/>
          </a:p>
        </p:txBody>
      </p:sp>
      <p:sp>
        <p:nvSpPr>
          <p:cNvPr id="261" name="Google Shape;261;p22"/>
          <p:cNvSpPr/>
          <p:nvPr/>
        </p:nvSpPr>
        <p:spPr>
          <a:xfrm>
            <a:off x="194625" y="5210350"/>
            <a:ext cx="5271300" cy="11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2381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50"/>
              <a:buFont typeface="Roboto"/>
              <a:buNone/>
            </a:pPr>
            <a:r>
              <a:rPr lang="ru" sz="2150" b="1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Уровень готовности технологии</a:t>
            </a:r>
            <a:r>
              <a:rPr lang="ru" sz="19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950" b="0" i="0" u="none" strike="noStrike" cap="none">
              <a:solidFill>
                <a:srgbClr val="38465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2381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50"/>
              <a:buFont typeface="Roboto"/>
              <a:buNone/>
            </a:pPr>
            <a:r>
              <a:rPr lang="ru" sz="19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(TRL): 5–6</a:t>
            </a:r>
            <a:endParaRPr sz="1950" b="0" i="0" u="none" strike="noStrike" cap="none"/>
          </a:p>
        </p:txBody>
      </p:sp>
      <p:pic>
        <p:nvPicPr>
          <p:cNvPr id="262" name="Google Shape;262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0349" y="0"/>
            <a:ext cx="8930051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2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2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69680" y="0"/>
            <a:ext cx="5760720" cy="8232338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3"/>
          <p:cNvSpPr/>
          <p:nvPr/>
        </p:nvSpPr>
        <p:spPr>
          <a:xfrm>
            <a:off x="784384" y="616268"/>
            <a:ext cx="7575233" cy="1400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4400"/>
              <a:buFont typeface="Host Grotesk"/>
              <a:buNone/>
            </a:pPr>
            <a:r>
              <a:rPr lang="ru" sz="4400" b="0" i="0" u="none" strike="noStrike" cap="none">
                <a:solidFill>
                  <a:srgbClr val="2E3C4E"/>
                </a:solidFill>
                <a:latin typeface="Host Grotesk"/>
                <a:ea typeface="Host Grotesk"/>
                <a:cs typeface="Host Grotesk"/>
                <a:sym typeface="Host Grotesk"/>
              </a:rPr>
              <a:t>Планы Развития и Запросы</a:t>
            </a:r>
            <a:endParaRPr sz="4400" b="0" i="0" u="none" strike="noStrike" cap="none"/>
          </a:p>
        </p:txBody>
      </p:sp>
      <p:pic>
        <p:nvPicPr>
          <p:cNvPr id="271" name="Google Shape;271;p2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384" y="2353032"/>
            <a:ext cx="672346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3"/>
          <p:cNvSpPr/>
          <p:nvPr/>
        </p:nvSpPr>
        <p:spPr>
          <a:xfrm>
            <a:off x="1680805" y="2577108"/>
            <a:ext cx="3847148" cy="35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После Акселератора (2025)</a:t>
            </a:r>
            <a:endParaRPr sz="2200" b="0" i="0" u="none" strike="noStrike" cap="none"/>
          </a:p>
        </p:txBody>
      </p:sp>
      <p:sp>
        <p:nvSpPr>
          <p:cNvPr id="273" name="Google Shape;273;p23"/>
          <p:cNvSpPr/>
          <p:nvPr/>
        </p:nvSpPr>
        <p:spPr>
          <a:xfrm>
            <a:off x="1680805" y="3061692"/>
            <a:ext cx="6678811" cy="67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8571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Запуск мелкосерийного производства, выход на маркетплейсы, расширение линейки форм.</a:t>
            </a:r>
            <a:endParaRPr sz="1750" b="0" i="0" u="none" strike="noStrike" cap="none"/>
          </a:p>
        </p:txBody>
      </p:sp>
      <p:pic>
        <p:nvPicPr>
          <p:cNvPr id="274" name="Google Shape;274;p2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0497" y="4182070"/>
            <a:ext cx="672346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3"/>
          <p:cNvSpPr/>
          <p:nvPr/>
        </p:nvSpPr>
        <p:spPr>
          <a:xfrm>
            <a:off x="2016919" y="4406146"/>
            <a:ext cx="2801541" cy="35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Запрос Ресурсов</a:t>
            </a:r>
            <a:endParaRPr sz="2200" b="0" i="0" u="none" strike="noStrike" cap="none"/>
          </a:p>
        </p:txBody>
      </p:sp>
      <p:sp>
        <p:nvSpPr>
          <p:cNvPr id="276" name="Google Shape;276;p23"/>
          <p:cNvSpPr/>
          <p:nvPr/>
        </p:nvSpPr>
        <p:spPr>
          <a:xfrm>
            <a:off x="2016919" y="4890730"/>
            <a:ext cx="6342698" cy="67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8571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Финансирование производства, экспертиза, партнеры по сбыту.</a:t>
            </a:r>
            <a:endParaRPr sz="1750" b="0" i="0" u="none" strike="noStrike" cap="none"/>
          </a:p>
        </p:txBody>
      </p:sp>
      <p:pic>
        <p:nvPicPr>
          <p:cNvPr id="277" name="Google Shape;277;p2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6730" y="6011108"/>
            <a:ext cx="672346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3"/>
          <p:cNvSpPr/>
          <p:nvPr/>
        </p:nvSpPr>
        <p:spPr>
          <a:xfrm>
            <a:off x="2353151" y="6235184"/>
            <a:ext cx="3777139" cy="35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2200"/>
              <a:buFont typeface="Host Grotesk"/>
              <a:buNone/>
            </a:pPr>
            <a:r>
              <a:rPr lang="ru" sz="2200" b="0" i="0" u="none" strike="noStrike" cap="none">
                <a:solidFill>
                  <a:srgbClr val="384653"/>
                </a:solidFill>
                <a:latin typeface="Host Grotesk"/>
                <a:ea typeface="Host Grotesk"/>
                <a:cs typeface="Host Grotesk"/>
                <a:sym typeface="Host Grotesk"/>
              </a:rPr>
              <a:t>Предложения Партнерства</a:t>
            </a:r>
            <a:endParaRPr sz="2200" b="0" i="0" u="none" strike="noStrike" cap="none"/>
          </a:p>
        </p:txBody>
      </p:sp>
      <p:sp>
        <p:nvSpPr>
          <p:cNvPr id="279" name="Google Shape;279;p23"/>
          <p:cNvSpPr/>
          <p:nvPr/>
        </p:nvSpPr>
        <p:spPr>
          <a:xfrm>
            <a:off x="2353151" y="6719768"/>
            <a:ext cx="6006465" cy="67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8571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750"/>
              <a:buFont typeface="Roboto"/>
              <a:buNone/>
            </a:pPr>
            <a:r>
              <a:rPr lang="ru" sz="175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Совместное производство, пилотные проекты, дистрибуция.</a:t>
            </a:r>
            <a:endParaRPr sz="1750" b="0" i="0" u="none" strike="noStrike" cap="none"/>
          </a:p>
        </p:txBody>
      </p:sp>
      <p:sp>
        <p:nvSpPr>
          <p:cNvPr id="280" name="Google Shape;280;p23"/>
          <p:cNvSpPr txBox="1">
            <a:spLocks noGrp="1"/>
          </p:cNvSpPr>
          <p:nvPr>
            <p:ph type="sldNum" idx="12"/>
          </p:nvPr>
        </p:nvSpPr>
        <p:spPr>
          <a:xfrm>
            <a:off x="13690854" y="7599761"/>
            <a:ext cx="877800" cy="630000"/>
          </a:xfrm>
          <a:prstGeom prst="rect">
            <a:avLst/>
          </a:prstGeom>
        </p:spPr>
        <p:txBody>
          <a:bodyPr spcFirstLastPara="1" wrap="square" lIns="134100" tIns="134100" rIns="134100" bIns="1341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11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528</Words>
  <Application>Microsoft Office PowerPoint</Application>
  <PresentationFormat>Произвольный</PresentationFormat>
  <Paragraphs>109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Host Grotesk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Artem Dem</cp:lastModifiedBy>
  <cp:revision>2</cp:revision>
  <dcterms:modified xsi:type="dcterms:W3CDTF">2025-12-23T16:41:31Z</dcterms:modified>
</cp:coreProperties>
</file>