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3"/>
  </p:notesMasterIdLst>
  <p:sldIdLst>
    <p:sldId id="390" r:id="rId2"/>
    <p:sldId id="258" r:id="rId3"/>
    <p:sldId id="259" r:id="rId4"/>
    <p:sldId id="392" r:id="rId5"/>
    <p:sldId id="260" r:id="rId6"/>
    <p:sldId id="262" r:id="rId7"/>
    <p:sldId id="261" r:id="rId8"/>
    <p:sldId id="264" r:id="rId9"/>
    <p:sldId id="391" r:id="rId10"/>
    <p:sldId id="263" r:id="rId11"/>
    <p:sldId id="265" r:id="rId12"/>
  </p:sldIdLst>
  <p:sldSz cx="12192000" cy="6858000"/>
  <p:notesSz cx="6858000" cy="9144000"/>
  <p:embeddedFontLst>
    <p:embeddedFont>
      <p:font typeface="Arial Black" panose="020B0A04020102020204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 Light" panose="00000400000000000000" pitchFamily="2" charset="-52"/>
      <p:regular r:id="rId19"/>
      <p: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188C43A-AF7C-4E59-9978-2AB3C404EB01}">
          <p14:sldIdLst>
            <p14:sldId id="390"/>
            <p14:sldId id="258"/>
            <p14:sldId id="259"/>
            <p14:sldId id="392"/>
            <p14:sldId id="260"/>
            <p14:sldId id="262"/>
            <p14:sldId id="261"/>
            <p14:sldId id="264"/>
            <p14:sldId id="391"/>
            <p14:sldId id="263"/>
          </p14:sldIdLst>
        </p14:section>
        <p14:section name="Раздел без заголовка" id="{3DE8A78A-980F-430A-BE17-DFDB65DF91EF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0B3"/>
    <a:srgbClr val="1D7CA8"/>
    <a:srgbClr val="D1EBF7"/>
    <a:srgbClr val="155D7D"/>
    <a:srgbClr val="1B88AF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0" autoAdjust="0"/>
    <p:restoredTop sz="97449" autoAdjust="0"/>
  </p:normalViewPr>
  <p:slideViewPr>
    <p:cSldViewPr snapToGrid="0" snapToObjects="1">
      <p:cViewPr varScale="1">
        <p:scale>
          <a:sx n="159" d="100"/>
          <a:sy n="159" d="100"/>
        </p:scale>
        <p:origin x="606" y="13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0" i="1" dirty="0">
                <a:solidFill>
                  <a:srgbClr val="1780B3"/>
                </a:solidFill>
                <a:effectLst/>
                <a:latin typeface="gg sans"/>
              </a:rPr>
              <a:t>Психофизиологическая оценка и коррекция функционального состояния обучающегося</a:t>
            </a:r>
            <a:endParaRPr lang="ru-RU" sz="2400" i="1" dirty="0">
              <a:solidFill>
                <a:srgbClr val="1780B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Чичкалюк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Валерий Александрович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Брянский Никита Игоревич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Реализатор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Хомяков Дмитрий Сергеевич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Корсун Антон Александрович</a:t>
            </a:r>
            <a:r>
              <a:rPr lang="en-US" sz="2000" i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6921" y="3654933"/>
            <a:ext cx="4605796" cy="150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3" y="1060938"/>
            <a:ext cx="5711640" cy="5462954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lnSpc>
                <a:spcPct val="150000"/>
              </a:lnSpc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Недостаточность методик контроля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адаптация системы под разные производственные среды (в т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ч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образовательной)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</a:p>
          <a:p>
            <a:pPr marL="385763" lvl="2" indent="-385763">
              <a:lnSpc>
                <a:spcPct val="150000"/>
              </a:lnSpc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адаптивного распознавания психо-эмоционального состояния человека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lnSpc>
                <a:spcPct val="150000"/>
              </a:lnSpc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Ограничение программ и методик по средствам уровня стресса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marL="385763" lvl="2" indent="-385763">
              <a:lnSpc>
                <a:spcPct val="150000"/>
              </a:lnSpc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lnSpc>
                <a:spcPct val="150000"/>
              </a:lnSpc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en-US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904" r="500"/>
          <a:stretch/>
        </p:blipFill>
        <p:spPr bwMode="auto">
          <a:xfrm>
            <a:off x="6199323" y="452679"/>
            <a:ext cx="5992677" cy="43053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934809"/>
            <a:ext cx="11306174" cy="368495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Адаптация данной системы под разные производственные и образовательные среды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Создание новых методик контроля и программ стабилизации сотрудников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адаптированных под производственную среду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Оптимизация напряжённых эмоциональных состояний посредством релаксационных программ и методик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Разработка цифрового аппаратно-программного комплекса в среде виртуальной реальности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15313" y="139389"/>
            <a:ext cx="6829781" cy="978729"/>
          </a:xfrm>
        </p:spPr>
        <p:txBody>
          <a:bodyPr wrap="square">
            <a:spAutoFit/>
          </a:bodyPr>
          <a:lstStyle/>
          <a:p>
            <a:pPr defTabSz="457200"/>
            <a:r>
              <a:rPr lang="ru-RU" sz="3200" b="1" dirty="0">
                <a:solidFill>
                  <a:srgbClr val="2281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Хоз. договорная и проектная деятельность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6EB7-8AA9-44C6-AC5E-AE1C58C856BE}" type="slidenum">
              <a:rPr lang="ru-RU" b="1" smtClean="0">
                <a:solidFill>
                  <a:srgbClr val="2782AC"/>
                </a:solidFill>
              </a:rPr>
              <a:pPr/>
              <a:t>4</a:t>
            </a:fld>
            <a:endParaRPr lang="ru-RU" b="1">
              <a:solidFill>
                <a:srgbClr val="2782A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306" y="139389"/>
            <a:ext cx="3587931" cy="8559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5313" y="1562007"/>
            <a:ext cx="704763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dirty="0">
                <a:solidFill>
                  <a:srgbClr val="2281AD"/>
                </a:solidFill>
              </a:rPr>
              <a:t>НИР совместно с центром развития человеческого капитала </a:t>
            </a:r>
            <a:r>
              <a:rPr lang="ru-RU" sz="2400" dirty="0" err="1">
                <a:solidFill>
                  <a:srgbClr val="2281AD"/>
                </a:solidFill>
              </a:rPr>
              <a:t>ИрГУПС</a:t>
            </a:r>
            <a:r>
              <a:rPr lang="ru-RU" sz="2400" dirty="0">
                <a:solidFill>
                  <a:srgbClr val="2281AD"/>
                </a:solidFill>
              </a:rPr>
              <a:t> по темам: </a:t>
            </a:r>
            <a:endParaRPr lang="ru-RU" sz="2400" b="1" dirty="0">
              <a:solidFill>
                <a:srgbClr val="2281AD"/>
              </a:solidFill>
            </a:endParaRPr>
          </a:p>
          <a:p>
            <a:pPr marL="278606" indent="-278606" defTabSz="371475">
              <a:spcAft>
                <a:spcPts val="600"/>
              </a:spcAft>
              <a:buFontTx/>
              <a:buChar char="-"/>
            </a:pPr>
            <a:r>
              <a:rPr lang="ru-RU" sz="2400" b="1" dirty="0">
                <a:solidFill>
                  <a:srgbClr val="2281AD"/>
                </a:solidFill>
              </a:rPr>
              <a:t>Коррекция психологического состояния обучающихся или работника;</a:t>
            </a:r>
          </a:p>
          <a:p>
            <a:pPr marL="278606" indent="-278606" defTabSz="371475">
              <a:spcAft>
                <a:spcPts val="600"/>
              </a:spcAft>
              <a:buFontTx/>
              <a:buChar char="-"/>
            </a:pPr>
            <a:r>
              <a:rPr lang="ru-RU" sz="2400" b="1" dirty="0">
                <a:solidFill>
                  <a:srgbClr val="2281AD"/>
                </a:solidFill>
              </a:rPr>
              <a:t>Профилактика употребления психотропных веществ;</a:t>
            </a:r>
          </a:p>
          <a:p>
            <a:pPr marL="278606" indent="-278606" defTabSz="371475">
              <a:spcAft>
                <a:spcPts val="600"/>
              </a:spcAft>
              <a:buFontTx/>
              <a:buChar char="-"/>
            </a:pPr>
            <a:r>
              <a:rPr lang="ru-RU" sz="2400" b="1" dirty="0">
                <a:solidFill>
                  <a:srgbClr val="2281AD"/>
                </a:solidFill>
              </a:rPr>
              <a:t>Повышение стрессоустойчивости  работников транспортной отрасли;</a:t>
            </a:r>
          </a:p>
          <a:p>
            <a:pPr marL="278606" indent="-278606" defTabSz="371475">
              <a:spcAft>
                <a:spcPts val="600"/>
              </a:spcAft>
              <a:buFontTx/>
              <a:buChar char="-"/>
            </a:pPr>
            <a:r>
              <a:rPr lang="ru-RU" sz="2400" b="1" dirty="0">
                <a:solidFill>
                  <a:srgbClr val="2281AD"/>
                </a:solidFill>
              </a:rPr>
              <a:t>Отработка нештатных и аварийных ситуаций.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7471149" y="1663337"/>
            <a:ext cx="4485720" cy="362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6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55113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2DE89435-9AD5-E0D1-2CA7-606FA78254E8}"/>
              </a:ext>
            </a:extLst>
          </p:cNvPr>
          <p:cNvSpPr/>
          <p:nvPr/>
        </p:nvSpPr>
        <p:spPr>
          <a:xfrm>
            <a:off x="1230923" y="1143221"/>
            <a:ext cx="4429760" cy="422301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594E6A9-F702-0917-7D9C-ED9B135F55EF}"/>
              </a:ext>
            </a:extLst>
          </p:cNvPr>
          <p:cNvSpPr/>
          <p:nvPr/>
        </p:nvSpPr>
        <p:spPr>
          <a:xfrm>
            <a:off x="1658815" y="2003825"/>
            <a:ext cx="3524934" cy="331763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D4517E0-0EC9-3894-CB24-D37D9EC7FB43}"/>
              </a:ext>
            </a:extLst>
          </p:cNvPr>
          <p:cNvSpPr/>
          <p:nvPr/>
        </p:nvSpPr>
        <p:spPr>
          <a:xfrm>
            <a:off x="2246251" y="3039208"/>
            <a:ext cx="2399104" cy="232703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050A8F-954D-09D6-BA91-90B59AF8E110}"/>
              </a:ext>
            </a:extLst>
          </p:cNvPr>
          <p:cNvSpPr/>
          <p:nvPr/>
        </p:nvSpPr>
        <p:spPr>
          <a:xfrm>
            <a:off x="2628814" y="3707423"/>
            <a:ext cx="1670539" cy="165881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AFCB944E-1704-262F-38B6-3392CCA40C13}"/>
              </a:ext>
            </a:extLst>
          </p:cNvPr>
          <p:cNvSpPr txBox="1">
            <a:spLocks/>
          </p:cNvSpPr>
          <p:nvPr/>
        </p:nvSpPr>
        <p:spPr>
          <a:xfrm>
            <a:off x="2846645" y="1357442"/>
            <a:ext cx="1198316" cy="570434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PAM</a:t>
            </a:r>
            <a:endParaRPr lang="ru-RU" sz="1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18965301-8AB3-C204-5AE5-BC60B893FD14}"/>
              </a:ext>
            </a:extLst>
          </p:cNvPr>
          <p:cNvSpPr txBox="1">
            <a:spLocks/>
          </p:cNvSpPr>
          <p:nvPr/>
        </p:nvSpPr>
        <p:spPr>
          <a:xfrm>
            <a:off x="2846645" y="2286212"/>
            <a:ext cx="1198316" cy="570434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TAM</a:t>
            </a:r>
          </a:p>
          <a:p>
            <a:pPr marL="0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1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32F1796B-452C-3250-06F0-E88E2A541E9C}"/>
              </a:ext>
            </a:extLst>
          </p:cNvPr>
          <p:cNvSpPr txBox="1">
            <a:spLocks/>
          </p:cNvSpPr>
          <p:nvPr/>
        </p:nvSpPr>
        <p:spPr>
          <a:xfrm>
            <a:off x="2846645" y="3263523"/>
            <a:ext cx="1198316" cy="661711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4329711E-1A8A-2796-E0DC-CB7F07AF8AEB}"/>
              </a:ext>
            </a:extLst>
          </p:cNvPr>
          <p:cNvSpPr txBox="1">
            <a:spLocks/>
          </p:cNvSpPr>
          <p:nvPr/>
        </p:nvSpPr>
        <p:spPr>
          <a:xfrm>
            <a:off x="2822124" y="3911585"/>
            <a:ext cx="1198316" cy="582276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SOM</a:t>
            </a:r>
            <a:endParaRPr lang="ru-RU" sz="1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43A8A3E-88CF-B8B2-B044-980E792AC5FA}"/>
              </a:ext>
            </a:extLst>
          </p:cNvPr>
          <p:cNvSpPr txBox="1">
            <a:spLocks/>
          </p:cNvSpPr>
          <p:nvPr/>
        </p:nvSpPr>
        <p:spPr>
          <a:xfrm>
            <a:off x="6937999" y="1168887"/>
            <a:ext cx="4527170" cy="40808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PAM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 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190 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млн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ru-RU" sz="18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руб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18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60E8600-74BB-2F82-5EB5-167806D179E0}"/>
              </a:ext>
            </a:extLst>
          </p:cNvPr>
          <p:cNvSpPr txBox="1">
            <a:spLocks/>
          </p:cNvSpPr>
          <p:nvPr/>
        </p:nvSpPr>
        <p:spPr>
          <a:xfrm>
            <a:off x="6937999" y="1918313"/>
            <a:ext cx="4527170" cy="40808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TAM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 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190 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млн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ru-RU" sz="18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руб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18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EA75A728-D853-84F6-52E5-E91D83A05124}"/>
              </a:ext>
            </a:extLst>
          </p:cNvPr>
          <p:cNvSpPr txBox="1">
            <a:spLocks/>
          </p:cNvSpPr>
          <p:nvPr/>
        </p:nvSpPr>
        <p:spPr>
          <a:xfrm>
            <a:off x="6937999" y="2610902"/>
            <a:ext cx="4527170" cy="40808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 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 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млн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ru-RU" sz="18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руб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18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A0F0FCA8-E9A4-73E7-45CF-B7915FF20031}"/>
              </a:ext>
            </a:extLst>
          </p:cNvPr>
          <p:cNvSpPr txBox="1">
            <a:spLocks/>
          </p:cNvSpPr>
          <p:nvPr/>
        </p:nvSpPr>
        <p:spPr>
          <a:xfrm>
            <a:off x="6937999" y="3303491"/>
            <a:ext cx="4527170" cy="40808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SOM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 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 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млн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ru-RU" sz="18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руб</a:t>
            </a:r>
            <a:r>
              <a:rPr lang="en-US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18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1"/>
            <a:ext cx="8296366" cy="717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654603"/>
              </p:ext>
            </p:extLst>
          </p:nvPr>
        </p:nvGraphicFramePr>
        <p:xfrm>
          <a:off x="444591" y="717551"/>
          <a:ext cx="11306175" cy="547809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268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83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«ПСИХОФИЗ»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Психологи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Физиотерапевты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Гипнотизёры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4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Новые методики контроля и программ стабилизации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5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Качественный анализ эффективности стресса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48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Распознавание психоэмоционального состояния человека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43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подписка (</a:t>
                      </a:r>
                      <a:r>
                        <a:rPr lang="ru-RU" sz="1400" b="1" i="0" dirty="0" err="1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en-US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b="1" i="0" dirty="0" err="1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en-US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7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1"/>
            <a:ext cx="7946344" cy="431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 dirty="0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21692"/>
              </p:ext>
            </p:extLst>
          </p:nvPr>
        </p:nvGraphicFramePr>
        <p:xfrm>
          <a:off x="450376" y="431800"/>
          <a:ext cx="11298713" cy="628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179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810285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-Недостаточность методик контроля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адаптация системы под разные производственные среды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Отсутствие адаптивного распознавания психо-эмоционального состояния человека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-Ограничение программ и методик по средствам уровня стресса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Эффективное снижение уровня стресса работникам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учащихся и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«Виртуальная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реальность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» способна повысить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качество и эффективность работы не только в производственных  направлениях</a:t>
                      </a:r>
                      <a:r>
                        <a:rPr lang="en-US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но и в образовательной среде. </a:t>
                      </a:r>
                      <a:endParaRPr lang="en-US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Кастомизация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-Воссоздание сложных процессов (объекты) и наглядное использование в работе 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VR;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-«ПСИХОФИЗ»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-Средняя стоимость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ежемесячной подписки 20 </a:t>
                      </a:r>
                      <a:r>
                        <a:rPr lang="ru-RU" sz="12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2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.;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в использовании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-Понятное обучение в виртуальной реальности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Особенностью является использование на любых 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VR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устройствах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 также смартфонах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B2B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или 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B2G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профилактика с целью снижения уровня стресса работникам компании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предприятий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или государственным организациям</a:t>
                      </a:r>
                      <a:r>
                        <a:rPr lang="en-US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202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Фото и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видеообрудование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VR 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устройства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контроллеры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-Встроенные микрофон и наушники в 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VR 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оборудование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-Гаджеты 6</a:t>
                      </a:r>
                      <a:r>
                        <a:rPr lang="en-US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DoF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для воссоздания полного погружения и свободы перемещения в виртуальной среде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36228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Прямое предложение услуг потенциальным клиентам на встречах или конференциях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веб-сайта с информацией о нашем продукте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аккаунтов в </a:t>
                      </a:r>
                      <a:r>
                        <a:rPr lang="ru-RU" sz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соц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сетях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Размещение рекламных объявлений в поисковых системах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Установление партнёрских отношений с различными организациями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7796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Неисправность оборудования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Невозможность приобрести оборудование или ПО для создания цифровой технологии 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виртуальная реальность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Продажи продукта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или ежегодная подписка в </a:t>
                      </a:r>
                      <a:r>
                        <a:rPr lang="en-US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4147177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Разработанное ПО с возможностью использования на любых 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VR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устройствах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Подбор оборудования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возможности выполнения своих функций разрабатываемым в полной мере в штатном режиме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Активная научная работа со специалистами 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“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Центра оценки и мониторинга персонала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”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22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ИрГУПС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 исследованию эффективности использования 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VR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технологий для снижения стрессового состояния обучающихся и сотрудников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en-US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69851"/>
            <a:ext cx="4959366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План коммерциализации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920750"/>
            <a:ext cx="11306175" cy="5715000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Участие в акселерационной программе ЦИФРА 2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.0;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Участие в конкурсе «Студенческий стартап»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Получение первой финансовой поддержки на развитие бизнеса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Открытие юридического лица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ООО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Разработка сайта для продвижения и продажи продукта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Заключение первого договора и разработка адаптированной системы оценки и стабилизации состояния сотрудников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Создание программно-аппаратного комплекса на основе новых методик и разработанных программ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Проведение маркетинговой компании по продвижению бренда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Расширение кадрового состава компании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Выход на массовое заключение договоров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0556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76272" y="202501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10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1084580"/>
            <a:ext cx="11191740" cy="3973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9DD891-740F-CE2A-3231-4926B11C0F59}"/>
              </a:ext>
            </a:extLst>
          </p:cNvPr>
          <p:cNvSpPr txBox="1"/>
          <p:nvPr/>
        </p:nvSpPr>
        <p:spPr>
          <a:xfrm>
            <a:off x="2174126" y="134634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«Наставник команды»</a:t>
            </a: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</a:p>
          <a:p>
            <a:pPr>
              <a:defRPr/>
            </a:pPr>
            <a:r>
              <a:rPr lang="ru-RU" sz="1800" b="0" i="0" u="none" strike="noStrike" cap="none" spc="0" dirty="0" err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Чичкалюк</a:t>
            </a: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Валерий Александрович</a:t>
            </a:r>
            <a:endParaRPr lang="ru-RU" sz="1800" dirty="0">
              <a:solidFill>
                <a:srgbClr val="0070C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376DBA-42AE-ABBA-09BE-349670B88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942" y="2414556"/>
            <a:ext cx="1104650" cy="11610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628097-F641-8EC9-9D49-F032D80E87D9}"/>
              </a:ext>
            </a:extLst>
          </p:cNvPr>
          <p:cNvSpPr txBox="1"/>
          <p:nvPr/>
        </p:nvSpPr>
        <p:spPr>
          <a:xfrm>
            <a:off x="2267313" y="274837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«Лидер команды»</a:t>
            </a: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Брянский Никита Игоревич</a:t>
            </a:r>
            <a:endParaRPr lang="ru-RU" sz="1800" dirty="0">
              <a:solidFill>
                <a:srgbClr val="0070C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2B39FEC-D42F-4B17-45A2-E869D667B89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271" y="3922374"/>
            <a:ext cx="1142497" cy="11610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CC87D2F-3E79-2171-EE6D-35CBA8056B47}"/>
              </a:ext>
            </a:extLst>
          </p:cNvPr>
          <p:cNvSpPr txBox="1"/>
          <p:nvPr/>
        </p:nvSpPr>
        <p:spPr>
          <a:xfrm>
            <a:off x="2267313" y="432257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«</a:t>
            </a:r>
            <a:r>
              <a:rPr lang="ru-RU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Реализатор</a:t>
            </a:r>
            <a:r>
              <a:rPr lang="ru-RU" sz="1800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»</a:t>
            </a: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Хомяков Дмитрий Сергеевич</a:t>
            </a:r>
            <a:endParaRPr lang="ru-RU" sz="1800" dirty="0">
              <a:solidFill>
                <a:srgbClr val="0070C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CD9F01-E532-C966-15BA-0F85DFE594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2" y="1059651"/>
            <a:ext cx="1142497" cy="10728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Изображение 1616707146">
            <a:extLst>
              <a:ext uri="{FF2B5EF4-FFF2-40B4-BE49-F238E27FC236}">
                <a16:creationId xmlns:a16="http://schemas.microsoft.com/office/drawing/2014/main" id="{D37FCA0B-F89C-DB23-5A4F-4C8C6DEFF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76272" y="5424594"/>
            <a:ext cx="1147592" cy="11610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0EA39AD-B9A3-23ED-592F-A3A6CFD8A260}"/>
              </a:ext>
            </a:extLst>
          </p:cNvPr>
          <p:cNvSpPr txBox="1"/>
          <p:nvPr/>
        </p:nvSpPr>
        <p:spPr>
          <a:xfrm>
            <a:off x="2267313" y="571002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«</a:t>
            </a:r>
            <a:r>
              <a:rPr lang="ru-RU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Исполнитель</a:t>
            </a:r>
            <a:r>
              <a:rPr lang="ru-RU" sz="1800" dirty="0">
                <a:solidFill>
                  <a:srgbClr val="0070C0"/>
                </a:solidFill>
                <a:latin typeface="Times New Roman" panose="02020603050405020304"/>
                <a:cs typeface="Times New Roman" panose="02020603050405020304"/>
              </a:rPr>
              <a:t>»</a:t>
            </a: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Корсун Антон Александрович</a:t>
            </a:r>
            <a:endParaRPr lang="ru-RU" sz="1800" dirty="0">
              <a:solidFill>
                <a:srgbClr val="0070C0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7" y="1615726"/>
            <a:ext cx="7036952" cy="1723549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Брянский Никита Игоревич</a:t>
            </a: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24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</a:t>
            </a: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.: +7</a:t>
            </a:r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950</a:t>
            </a:r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 </a:t>
            </a: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110</a:t>
            </a:r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16</a:t>
            </a:r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</a:t>
            </a: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70;</a:t>
            </a:r>
            <a:endParaRPr lang="ru-RU" sz="24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Email: nikita.bryansky@yandex.ru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en-US" sz="24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11</a:t>
            </a:fld>
            <a:endParaRPr lang="ru-RU" dirty="0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16654</TotalTime>
  <Words>732</Words>
  <Application>Microsoft Office PowerPoint</Application>
  <PresentationFormat>Широкоэкранный</PresentationFormat>
  <Paragraphs>147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Times New Roman</vt:lpstr>
      <vt:lpstr>Montserrat Light</vt:lpstr>
      <vt:lpstr>Arial Black</vt:lpstr>
      <vt:lpstr>gg sans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Хоз. договорная и проектная деятельность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Дмитрий Хомяков</cp:lastModifiedBy>
  <cp:revision>766</cp:revision>
  <dcterms:created xsi:type="dcterms:W3CDTF">2017-01-30T07:16:04Z</dcterms:created>
  <dcterms:modified xsi:type="dcterms:W3CDTF">2023-12-07T16:47:55Z</dcterms:modified>
</cp:coreProperties>
</file>