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11315700" cx="20104100"/>
  <p:notesSz cx="9947275" cy="6815125"/>
  <p:embeddedFontLst>
    <p:embeddedFont>
      <p:font typeface="Roboto"/>
      <p:regular r:id="rId16"/>
      <p:bold r:id="rId17"/>
      <p:italic r:id="rId18"/>
      <p:boldItalic r:id="rId19"/>
    </p:embeddedFont>
    <p:embeddedFont>
      <p:font typeface="Oswal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jcCPhWaC10YkvlhPspbCZlq+8l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regular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Oswald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slide" Target="slides/slide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2.xml"/><Relationship Id="rId18" Type="http://schemas.openxmlformats.org/officeDocument/2006/relationships/font" Target="fonts/Roboto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" name="Google Shape;66;p1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3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" name="Google Shape;72;p3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a74e0b6977_0_17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g2a74e0b6977_0_17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a74e0b6977_0_31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g2a74e0b6977_0_31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a74e0b6977_0_28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g2a74e0b6977_0_28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a74e0b6977_0_39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g2a74e0b6977_0_39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74e0b6977_0_57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g2a74e0b6977_0_57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a74e0b6977_0_54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g2a74e0b6977_0_54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a74e0b6977_0_72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g2a74e0b6977_0_72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a74e0b6977_0_96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a74e0b6977_0_96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a87ed98383_0_139"/>
          <p:cNvSpPr txBox="1"/>
          <p:nvPr>
            <p:ph type="ctrTitle"/>
          </p:nvPr>
        </p:nvSpPr>
        <p:spPr>
          <a:xfrm>
            <a:off x="685325" y="1638065"/>
            <a:ext cx="18733500" cy="4515600"/>
          </a:xfrm>
          <a:prstGeom prst="rect">
            <a:avLst/>
          </a:prstGeom>
        </p:spPr>
        <p:txBody>
          <a:bodyPr anchorCtr="0" anchor="b" bIns="201050" lIns="201050" spcFirstLastPara="1" rIns="201050" wrap="square" tIns="201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/>
        </p:txBody>
      </p:sp>
      <p:sp>
        <p:nvSpPr>
          <p:cNvPr id="15" name="Google Shape;15;g2a87ed98383_0_139"/>
          <p:cNvSpPr txBox="1"/>
          <p:nvPr>
            <p:ph idx="1" type="subTitle"/>
          </p:nvPr>
        </p:nvSpPr>
        <p:spPr>
          <a:xfrm>
            <a:off x="685307" y="6235075"/>
            <a:ext cx="18733500" cy="17436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16" name="Google Shape;16;g2a87ed98383_0_139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a87ed98383_0_143"/>
          <p:cNvSpPr txBox="1"/>
          <p:nvPr>
            <p:ph type="title"/>
          </p:nvPr>
        </p:nvSpPr>
        <p:spPr>
          <a:xfrm>
            <a:off x="685307" y="4731870"/>
            <a:ext cx="18733500" cy="18519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/>
        </p:txBody>
      </p:sp>
      <p:sp>
        <p:nvSpPr>
          <p:cNvPr id="19" name="Google Shape;19;g2a87ed98383_0_143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a87ed98383_0_146"/>
          <p:cNvSpPr txBox="1"/>
          <p:nvPr>
            <p:ph type="title"/>
          </p:nvPr>
        </p:nvSpPr>
        <p:spPr>
          <a:xfrm>
            <a:off x="685307" y="979055"/>
            <a:ext cx="18733500" cy="12600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/>
        </p:txBody>
      </p:sp>
      <p:sp>
        <p:nvSpPr>
          <p:cNvPr id="22" name="Google Shape;22;g2a87ed98383_0_146"/>
          <p:cNvSpPr txBox="1"/>
          <p:nvPr>
            <p:ph idx="1" type="body"/>
          </p:nvPr>
        </p:nvSpPr>
        <p:spPr>
          <a:xfrm>
            <a:off x="685307" y="2535445"/>
            <a:ext cx="18733500" cy="75162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indent="-482600" lvl="0" marL="4572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/>
        </p:txBody>
      </p:sp>
      <p:sp>
        <p:nvSpPr>
          <p:cNvPr id="23" name="Google Shape;23;g2a87ed98383_0_146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a87ed98383_0_150"/>
          <p:cNvSpPr txBox="1"/>
          <p:nvPr>
            <p:ph type="title"/>
          </p:nvPr>
        </p:nvSpPr>
        <p:spPr>
          <a:xfrm>
            <a:off x="685307" y="979055"/>
            <a:ext cx="18733500" cy="12600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/>
        </p:txBody>
      </p:sp>
      <p:sp>
        <p:nvSpPr>
          <p:cNvPr id="26" name="Google Shape;26;g2a87ed98383_0_150"/>
          <p:cNvSpPr txBox="1"/>
          <p:nvPr>
            <p:ph idx="1" type="body"/>
          </p:nvPr>
        </p:nvSpPr>
        <p:spPr>
          <a:xfrm>
            <a:off x="685307" y="2535445"/>
            <a:ext cx="8794200" cy="75162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indent="-425450" lvl="0" marL="4572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27" name="Google Shape;27;g2a87ed98383_0_150"/>
          <p:cNvSpPr txBox="1"/>
          <p:nvPr>
            <p:ph idx="2" type="body"/>
          </p:nvPr>
        </p:nvSpPr>
        <p:spPr>
          <a:xfrm>
            <a:off x="10624568" y="2535445"/>
            <a:ext cx="8794200" cy="75162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indent="-425450" lvl="0" marL="4572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28" name="Google Shape;28;g2a87ed98383_0_150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a87ed98383_0_155"/>
          <p:cNvSpPr txBox="1"/>
          <p:nvPr>
            <p:ph type="title"/>
          </p:nvPr>
        </p:nvSpPr>
        <p:spPr>
          <a:xfrm>
            <a:off x="685307" y="979055"/>
            <a:ext cx="18733500" cy="12600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/>
        </p:txBody>
      </p:sp>
      <p:sp>
        <p:nvSpPr>
          <p:cNvPr id="31" name="Google Shape;31;g2a87ed98383_0_155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a87ed98383_0_158"/>
          <p:cNvSpPr txBox="1"/>
          <p:nvPr>
            <p:ph type="title"/>
          </p:nvPr>
        </p:nvSpPr>
        <p:spPr>
          <a:xfrm>
            <a:off x="685307" y="1222320"/>
            <a:ext cx="6173700" cy="1662600"/>
          </a:xfrm>
          <a:prstGeom prst="rect">
            <a:avLst/>
          </a:prstGeom>
        </p:spPr>
        <p:txBody>
          <a:bodyPr anchorCtr="0" anchor="b" bIns="201050" lIns="201050" spcFirstLastPara="1" rIns="201050" wrap="square" tIns="201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4" name="Google Shape;34;g2a87ed98383_0_158"/>
          <p:cNvSpPr txBox="1"/>
          <p:nvPr>
            <p:ph idx="1" type="body"/>
          </p:nvPr>
        </p:nvSpPr>
        <p:spPr>
          <a:xfrm>
            <a:off x="685307" y="3057120"/>
            <a:ext cx="6173700" cy="69948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indent="-393700" lvl="0" marL="4572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35" name="Google Shape;35;g2a87ed98383_0_158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a87ed98383_0_162"/>
          <p:cNvSpPr txBox="1"/>
          <p:nvPr>
            <p:ph type="title"/>
          </p:nvPr>
        </p:nvSpPr>
        <p:spPr>
          <a:xfrm>
            <a:off x="1077869" y="990330"/>
            <a:ext cx="14000400" cy="89997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1pPr>
            <a:lvl2pPr lvl="1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2pPr>
            <a:lvl3pPr lvl="2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3pPr>
            <a:lvl4pPr lvl="3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4pPr>
            <a:lvl5pPr lvl="4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5pPr>
            <a:lvl6pPr lvl="5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6pPr>
            <a:lvl7pPr lvl="6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7pPr>
            <a:lvl8pPr lvl="7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8pPr>
            <a:lvl9pPr lvl="8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9pPr>
          </a:lstStyle>
          <a:p/>
        </p:txBody>
      </p:sp>
      <p:sp>
        <p:nvSpPr>
          <p:cNvPr id="38" name="Google Shape;38;g2a87ed98383_0_162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a87ed98383_0_165"/>
          <p:cNvSpPr/>
          <p:nvPr/>
        </p:nvSpPr>
        <p:spPr>
          <a:xfrm>
            <a:off x="10052050" y="-275"/>
            <a:ext cx="10052100" cy="11315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01050" lIns="201050" spcFirstLastPara="1" rIns="201050" wrap="square" tIns="201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2a87ed98383_0_165"/>
          <p:cNvSpPr txBox="1"/>
          <p:nvPr>
            <p:ph type="title"/>
          </p:nvPr>
        </p:nvSpPr>
        <p:spPr>
          <a:xfrm>
            <a:off x="583731" y="2712985"/>
            <a:ext cx="8893800" cy="3261000"/>
          </a:xfrm>
          <a:prstGeom prst="rect">
            <a:avLst/>
          </a:prstGeom>
        </p:spPr>
        <p:txBody>
          <a:bodyPr anchorCtr="0" anchor="b" bIns="201050" lIns="201050" spcFirstLastPara="1" rIns="201050" wrap="square" tIns="201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/>
        </p:txBody>
      </p:sp>
      <p:sp>
        <p:nvSpPr>
          <p:cNvPr id="42" name="Google Shape;42;g2a87ed98383_0_165"/>
          <p:cNvSpPr txBox="1"/>
          <p:nvPr>
            <p:ph idx="1" type="subTitle"/>
          </p:nvPr>
        </p:nvSpPr>
        <p:spPr>
          <a:xfrm>
            <a:off x="583731" y="6166765"/>
            <a:ext cx="8893800" cy="27171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43" name="Google Shape;43;g2a87ed98383_0_165"/>
          <p:cNvSpPr txBox="1"/>
          <p:nvPr>
            <p:ph idx="2" type="body"/>
          </p:nvPr>
        </p:nvSpPr>
        <p:spPr>
          <a:xfrm>
            <a:off x="10860040" y="1592965"/>
            <a:ext cx="8436000" cy="81291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indent="-482600" lvl="0" marL="4572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/>
        </p:txBody>
      </p:sp>
      <p:sp>
        <p:nvSpPr>
          <p:cNvPr id="44" name="Google Shape;44;g2a87ed98383_0_165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a87ed98383_0_171"/>
          <p:cNvSpPr txBox="1"/>
          <p:nvPr>
            <p:ph idx="1" type="body"/>
          </p:nvPr>
        </p:nvSpPr>
        <p:spPr>
          <a:xfrm>
            <a:off x="685307" y="9307265"/>
            <a:ext cx="13188900" cy="13311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</a:lstStyle>
          <a:p/>
        </p:txBody>
      </p:sp>
      <p:sp>
        <p:nvSpPr>
          <p:cNvPr id="47" name="Google Shape;47;g2a87ed98383_0_171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a87ed98383_0_174"/>
          <p:cNvSpPr txBox="1"/>
          <p:nvPr>
            <p:ph hasCustomPrompt="1" type="title"/>
          </p:nvPr>
        </p:nvSpPr>
        <p:spPr>
          <a:xfrm>
            <a:off x="685307" y="2433475"/>
            <a:ext cx="18733500" cy="4319700"/>
          </a:xfrm>
          <a:prstGeom prst="rect">
            <a:avLst/>
          </a:prstGeom>
        </p:spPr>
        <p:txBody>
          <a:bodyPr anchorCtr="0" anchor="b" bIns="201050" lIns="201050" spcFirstLastPara="1" rIns="201050" wrap="square" tIns="201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9pPr>
          </a:lstStyle>
          <a:p>
            <a:r>
              <a:t>xx%</a:t>
            </a:r>
          </a:p>
        </p:txBody>
      </p:sp>
      <p:sp>
        <p:nvSpPr>
          <p:cNvPr id="50" name="Google Shape;50;g2a87ed98383_0_174"/>
          <p:cNvSpPr txBox="1"/>
          <p:nvPr>
            <p:ph idx="1" type="body"/>
          </p:nvPr>
        </p:nvSpPr>
        <p:spPr>
          <a:xfrm>
            <a:off x="685307" y="6934895"/>
            <a:ext cx="18733500" cy="2861700"/>
          </a:xfrm>
          <a:prstGeom prst="rect">
            <a:avLst/>
          </a:prstGeom>
        </p:spPr>
        <p:txBody>
          <a:bodyPr anchorCtr="0" anchor="t" bIns="201050" lIns="201050" spcFirstLastPara="1" rIns="201050" wrap="square" tIns="201050">
            <a:normAutofit/>
          </a:bodyPr>
          <a:lstStyle>
            <a:lvl1pPr indent="-482600" lvl="0" marL="457200" algn="ct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indent="-425450" lvl="1" marL="914400" algn="ctr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indent="-425450" lvl="2" marL="1371600" algn="ctr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indent="-425450" lvl="3" marL="1828800" algn="ctr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indent="-425450" lvl="4" marL="2286000" algn="ctr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indent="-425450" lvl="5" marL="2743200" algn="ctr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indent="-425450" lvl="6" marL="3200400" algn="ctr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indent="-425450" lvl="7" marL="3657600" algn="ctr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indent="-425450" lvl="8" marL="4114800" algn="ctr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/>
        </p:txBody>
      </p:sp>
      <p:sp>
        <p:nvSpPr>
          <p:cNvPr id="51" name="Google Shape;51;g2a87ed98383_0_174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a87ed98383_0_178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g2a87ed98383_0_180"/>
          <p:cNvPicPr preferRelativeResize="0"/>
          <p:nvPr/>
        </p:nvPicPr>
        <p:blipFill rotWithShape="1">
          <a:blip r:embed="rId2">
            <a:alphaModFix/>
          </a:blip>
          <a:srcRect b="8315" l="-915" r="6522" t="0"/>
          <a:stretch/>
        </p:blipFill>
        <p:spPr>
          <a:xfrm>
            <a:off x="-381900" y="0"/>
            <a:ext cx="20610399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g2a87ed98383_0_180"/>
          <p:cNvSpPr txBox="1"/>
          <p:nvPr>
            <p:ph type="ctrTitle"/>
          </p:nvPr>
        </p:nvSpPr>
        <p:spPr>
          <a:xfrm>
            <a:off x="942976" y="3574472"/>
            <a:ext cx="74001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g2a87ed98383_0_180"/>
          <p:cNvSpPr txBox="1"/>
          <p:nvPr>
            <p:ph idx="1" type="subTitle"/>
          </p:nvPr>
        </p:nvSpPr>
        <p:spPr>
          <a:xfrm>
            <a:off x="942976" y="6998407"/>
            <a:ext cx="74001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2a87ed98383_0_184"/>
          <p:cNvPicPr preferRelativeResize="0"/>
          <p:nvPr/>
        </p:nvPicPr>
        <p:blipFill rotWithShape="1">
          <a:blip r:embed="rId2">
            <a:alphaModFix amt="58000"/>
          </a:blip>
          <a:srcRect b="0" l="0" r="0" t="0"/>
          <a:stretch/>
        </p:blipFill>
        <p:spPr>
          <a:xfrm rot="10800000">
            <a:off x="-2925209" y="4296698"/>
            <a:ext cx="10473263" cy="980447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2a87ed98383_0_184"/>
          <p:cNvSpPr txBox="1"/>
          <p:nvPr>
            <p:ph idx="1" type="body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g2a87ed98383_0_184"/>
          <p:cNvSpPr txBox="1"/>
          <p:nvPr>
            <p:ph idx="2" type="body"/>
          </p:nvPr>
        </p:nvSpPr>
        <p:spPr>
          <a:xfrm>
            <a:off x="894588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g2a87ed98383_0_184"/>
          <p:cNvSpPr txBox="1"/>
          <p:nvPr>
            <p:ph idx="12" type="sldNum"/>
          </p:nvPr>
        </p:nvSpPr>
        <p:spPr>
          <a:xfrm>
            <a:off x="14703136" y="10759710"/>
            <a:ext cx="46239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3" name="Google Shape;63;g2a87ed98383_0_184"/>
          <p:cNvSpPr txBox="1"/>
          <p:nvPr>
            <p:ph idx="3" type="body"/>
          </p:nvPr>
        </p:nvSpPr>
        <p:spPr>
          <a:xfrm>
            <a:off x="10544366" y="29424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lin ang="5400012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a87ed98383_0_135"/>
          <p:cNvSpPr txBox="1"/>
          <p:nvPr>
            <p:ph type="title"/>
          </p:nvPr>
        </p:nvSpPr>
        <p:spPr>
          <a:xfrm>
            <a:off x="685307" y="979055"/>
            <a:ext cx="18733500" cy="12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050" lIns="201050" spcFirstLastPara="1" rIns="201050" wrap="square" tIns="201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2a87ed98383_0_135"/>
          <p:cNvSpPr txBox="1"/>
          <p:nvPr>
            <p:ph idx="1" type="body"/>
          </p:nvPr>
        </p:nvSpPr>
        <p:spPr>
          <a:xfrm>
            <a:off x="685307" y="2535445"/>
            <a:ext cx="18733500" cy="75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050" lIns="201050" spcFirstLastPara="1" rIns="201050" wrap="square" tIns="201050">
            <a:normAutofit/>
          </a:bodyPr>
          <a:lstStyle>
            <a:lvl1pPr indent="-482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●"/>
              <a:defRPr sz="4000">
                <a:solidFill>
                  <a:schemeClr val="dk2"/>
                </a:solidFill>
              </a:defRPr>
            </a:lvl1pPr>
            <a:lvl2pPr indent="-425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○"/>
              <a:defRPr sz="3100">
                <a:solidFill>
                  <a:schemeClr val="dk2"/>
                </a:solidFill>
              </a:defRPr>
            </a:lvl2pPr>
            <a:lvl3pPr indent="-425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■"/>
              <a:defRPr sz="3100">
                <a:solidFill>
                  <a:schemeClr val="dk2"/>
                </a:solidFill>
              </a:defRPr>
            </a:lvl3pPr>
            <a:lvl4pPr indent="-425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●"/>
              <a:defRPr sz="3100">
                <a:solidFill>
                  <a:schemeClr val="dk2"/>
                </a:solidFill>
              </a:defRPr>
            </a:lvl4pPr>
            <a:lvl5pPr indent="-425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○"/>
              <a:defRPr sz="3100">
                <a:solidFill>
                  <a:schemeClr val="dk2"/>
                </a:solidFill>
              </a:defRPr>
            </a:lvl5pPr>
            <a:lvl6pPr indent="-425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■"/>
              <a:defRPr sz="3100">
                <a:solidFill>
                  <a:schemeClr val="dk2"/>
                </a:solidFill>
              </a:defRPr>
            </a:lvl6pPr>
            <a:lvl7pPr indent="-425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●"/>
              <a:defRPr sz="3100">
                <a:solidFill>
                  <a:schemeClr val="dk2"/>
                </a:solidFill>
              </a:defRPr>
            </a:lvl7pPr>
            <a:lvl8pPr indent="-425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○"/>
              <a:defRPr sz="3100">
                <a:solidFill>
                  <a:schemeClr val="dk2"/>
                </a:solidFill>
              </a:defRPr>
            </a:lvl8pPr>
            <a:lvl9pPr indent="-425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■"/>
              <a:defRPr sz="3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2a87ed98383_0_135"/>
          <p:cNvSpPr txBox="1"/>
          <p:nvPr>
            <p:ph idx="12" type="sldNum"/>
          </p:nvPr>
        </p:nvSpPr>
        <p:spPr>
          <a:xfrm>
            <a:off x="18627640" y="10259077"/>
            <a:ext cx="12063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050" lIns="201050" spcFirstLastPara="1" rIns="201050" wrap="square" tIns="201050">
            <a:normAutofit/>
          </a:bodyPr>
          <a:lstStyle>
            <a:lvl1pPr lvl="0" algn="r">
              <a:buNone/>
              <a:defRPr sz="2200">
                <a:solidFill>
                  <a:schemeClr val="dk2"/>
                </a:solidFill>
              </a:defRPr>
            </a:lvl1pPr>
            <a:lvl2pPr lvl="1" algn="r">
              <a:buNone/>
              <a:defRPr sz="2200">
                <a:solidFill>
                  <a:schemeClr val="dk2"/>
                </a:solidFill>
              </a:defRPr>
            </a:lvl2pPr>
            <a:lvl3pPr lvl="2" algn="r">
              <a:buNone/>
              <a:defRPr sz="2200">
                <a:solidFill>
                  <a:schemeClr val="dk2"/>
                </a:solidFill>
              </a:defRPr>
            </a:lvl3pPr>
            <a:lvl4pPr lvl="3" algn="r">
              <a:buNone/>
              <a:defRPr sz="2200">
                <a:solidFill>
                  <a:schemeClr val="dk2"/>
                </a:solidFill>
              </a:defRPr>
            </a:lvl4pPr>
            <a:lvl5pPr lvl="4" algn="r">
              <a:buNone/>
              <a:defRPr sz="2200">
                <a:solidFill>
                  <a:schemeClr val="dk2"/>
                </a:solidFill>
              </a:defRPr>
            </a:lvl5pPr>
            <a:lvl6pPr lvl="5" algn="r">
              <a:buNone/>
              <a:defRPr sz="2200">
                <a:solidFill>
                  <a:schemeClr val="dk2"/>
                </a:solidFill>
              </a:defRPr>
            </a:lvl6pPr>
            <a:lvl7pPr lvl="6" algn="r">
              <a:buNone/>
              <a:defRPr sz="2200">
                <a:solidFill>
                  <a:schemeClr val="dk2"/>
                </a:solidFill>
              </a:defRPr>
            </a:lvl7pPr>
            <a:lvl8pPr lvl="7" algn="r">
              <a:buNone/>
              <a:defRPr sz="2200">
                <a:solidFill>
                  <a:schemeClr val="dk2"/>
                </a:solidFill>
              </a:defRPr>
            </a:lvl8pPr>
            <a:lvl9pPr lvl="8" algn="r">
              <a:buNone/>
              <a:defRPr sz="2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B3B3B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/>
          <p:nvPr>
            <p:ph type="ctrTitle"/>
          </p:nvPr>
        </p:nvSpPr>
        <p:spPr>
          <a:xfrm>
            <a:off x="942976" y="3574472"/>
            <a:ext cx="74001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1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6100">
                <a:latin typeface="Oswald"/>
                <a:ea typeface="Oswald"/>
                <a:cs typeface="Oswald"/>
                <a:sym typeface="Oswald"/>
              </a:rPr>
              <a:t>Демо</a:t>
            </a:r>
            <a:endParaRPr sz="61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2"/>
          <p:cNvSpPr txBox="1"/>
          <p:nvPr>
            <p:ph idx="1" type="subTitle"/>
          </p:nvPr>
        </p:nvSpPr>
        <p:spPr>
          <a:xfrm>
            <a:off x="942976" y="6998407"/>
            <a:ext cx="7400100" cy="2732100"/>
          </a:xfrm>
          <a:prstGeom prst="rect">
            <a:avLst/>
          </a:prstGeom>
          <a:noFill/>
          <a:ln cap="flat" cmpd="sng" w="9525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600">
                <a:latin typeface="Oswald"/>
                <a:ea typeface="Oswald"/>
                <a:cs typeface="Oswald"/>
                <a:sym typeface="Oswald"/>
              </a:rPr>
              <a:t>Салон красоты с чат-ботом записи и применением искусственного интеллекта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3"/>
          <p:cNvSpPr txBox="1"/>
          <p:nvPr>
            <p:ph idx="4294967295" type="title"/>
          </p:nvPr>
        </p:nvSpPr>
        <p:spPr>
          <a:xfrm>
            <a:off x="871538" y="72705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Актуальность проекта</a:t>
            </a:r>
            <a:endParaRPr sz="4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p33"/>
          <p:cNvSpPr txBox="1"/>
          <p:nvPr>
            <p:ph idx="2" type="body"/>
          </p:nvPr>
        </p:nvSpPr>
        <p:spPr>
          <a:xfrm>
            <a:off x="1681138" y="30261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3600"/>
              <a:t>Автоматизация бизнес процессов</a:t>
            </a:r>
            <a:endParaRPr sz="3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3600"/>
              <a:t>80% людей решают вопросы и работают в telegrame</a:t>
            </a:r>
            <a:endParaRPr sz="3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3600">
              <a:highlight>
                <a:srgbClr val="18181A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3600"/>
              <a:t>Люди следят за своим внешним видом, </a:t>
            </a:r>
            <a:endParaRPr sz="3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3600"/>
              <a:t>и регулярно пользуются услугами </a:t>
            </a:r>
            <a:endParaRPr sz="3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3600"/>
              <a:t>студий красоты </a:t>
            </a:r>
            <a:endParaRPr sz="3600"/>
          </a:p>
        </p:txBody>
      </p:sp>
      <p:pic>
        <p:nvPicPr>
          <p:cNvPr id="76" name="Google Shape;7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314" y="2903379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324" y="4165298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320" y="6010972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27449" y="2649210"/>
            <a:ext cx="6538708" cy="6538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676652" y="970919"/>
            <a:ext cx="596509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-RU" sz="44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Наши преимущества: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342779" y="3148798"/>
            <a:ext cx="7156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3900">
                <a:solidFill>
                  <a:schemeClr val="dk1"/>
                </a:solidFill>
              </a:rPr>
              <a:t>Удобство записи</a:t>
            </a:r>
            <a:endParaRPr sz="3900" u="none" cap="none" strike="noStrike">
              <a:solidFill>
                <a:srgbClr val="000000"/>
              </a:solidFill>
            </a:endParaRPr>
          </a:p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i="0" sz="3900" u="none" cap="none" strike="noStrike">
              <a:solidFill>
                <a:schemeClr val="dk1"/>
              </a:solidFill>
            </a:endParaRPr>
          </a:p>
          <a:p>
            <a:pPr indent="0" lvl="0" marL="158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i="0" sz="3900" u="none" cap="none" strike="noStrike">
              <a:solidFill>
                <a:schemeClr val="dk1"/>
              </a:solidFill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342775" y="4970952"/>
            <a:ext cx="7156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900">
                <a:solidFill>
                  <a:schemeClr val="dk1"/>
                </a:solidFill>
              </a:rPr>
              <a:t>Качество сервиса</a:t>
            </a:r>
            <a:endParaRPr b="1" sz="3900" u="none" cap="none" strike="noStrike">
              <a:solidFill>
                <a:srgbClr val="0B5394"/>
              </a:solidFill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342775" y="6842175"/>
            <a:ext cx="4729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900">
                <a:solidFill>
                  <a:schemeClr val="dk1"/>
                </a:solidFill>
              </a:rPr>
              <a:t>Атмосфера</a:t>
            </a:r>
            <a:endParaRPr sz="3900" u="none" cap="none" strike="noStrike">
              <a:solidFill>
                <a:schemeClr val="dk1"/>
              </a:solidFill>
            </a:endParaRPr>
          </a:p>
        </p:txBody>
      </p:sp>
      <p:pic>
        <p:nvPicPr>
          <p:cNvPr id="88" name="Google Shape;8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6875" y="1597298"/>
            <a:ext cx="6559174" cy="751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722" y="2767313"/>
            <a:ext cx="1446825" cy="144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722" y="4631413"/>
            <a:ext cx="1446825" cy="144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722" y="6495513"/>
            <a:ext cx="1446825" cy="144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a74e0b6977_0_17"/>
          <p:cNvSpPr txBox="1"/>
          <p:nvPr>
            <p:ph idx="4294967295"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800">
                <a:solidFill>
                  <a:srgbClr val="595959"/>
                </a:solidFill>
              </a:rPr>
              <a:t>Проблема</a:t>
            </a:r>
            <a:endParaRPr sz="4800">
              <a:solidFill>
                <a:srgbClr val="595959"/>
              </a:solidFill>
            </a:endParaRPr>
          </a:p>
        </p:txBody>
      </p:sp>
      <p:sp>
        <p:nvSpPr>
          <p:cNvPr id="97" name="Google Shape;97;g2a74e0b6977_0_17"/>
          <p:cNvSpPr txBox="1"/>
          <p:nvPr>
            <p:ph idx="2" type="body"/>
          </p:nvPr>
        </p:nvSpPr>
        <p:spPr>
          <a:xfrm>
            <a:off x="1219900" y="2519325"/>
            <a:ext cx="10590000" cy="39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400"/>
              <a:t>Экономия времени для выбора удобного времени записи, выбора конкретной услуги и мастера</a:t>
            </a:r>
            <a:endParaRPr sz="3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ru-RU" sz="3400"/>
            </a:br>
            <a:r>
              <a:rPr b="1" lang="ru-RU" sz="3400">
                <a:solidFill>
                  <a:srgbClr val="1155CC"/>
                </a:solidFill>
              </a:rPr>
              <a:t>UX архитектура:</a:t>
            </a:r>
            <a:br>
              <a:rPr lang="ru-RU" sz="3400"/>
            </a:br>
            <a:r>
              <a:rPr lang="ru-RU" sz="3400"/>
              <a:t>Первое выбор: запись, вопрос, история</a:t>
            </a:r>
            <a:br>
              <a:rPr lang="ru-RU" sz="3400"/>
            </a:br>
            <a:r>
              <a:rPr lang="ru-RU" sz="3400"/>
              <a:t>запись -&gt; выбор из 3х услуг(маникюр, ресницы брови)</a:t>
            </a:r>
            <a:br>
              <a:rPr lang="ru-RU" sz="3400"/>
            </a:br>
            <a:r>
              <a:rPr lang="ru-RU" sz="3400"/>
              <a:t>далее </a:t>
            </a:r>
            <a:r>
              <a:rPr b="1" lang="ru-RU" sz="3400"/>
              <a:t>выбор по мастеру или по времени</a:t>
            </a:r>
            <a:br>
              <a:rPr b="1" lang="ru-RU" sz="3400"/>
            </a:br>
            <a:r>
              <a:rPr lang="ru-RU" sz="3400"/>
              <a:t>в случае мастера открывается его свободные слоты</a:t>
            </a:r>
            <a:br>
              <a:rPr lang="ru-RU" sz="3400"/>
            </a:br>
            <a:r>
              <a:rPr lang="ru-RU" sz="3400"/>
              <a:t>в случае времени открывается все свободное время и всех мастеров, если в одно время могут быть разные мастера, то можно выбрать из них</a:t>
            </a:r>
            <a:endParaRPr b="1" sz="3400">
              <a:solidFill>
                <a:srgbClr val="0B5394"/>
              </a:solidFill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34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3400">
              <a:solidFill>
                <a:srgbClr val="0B5394"/>
              </a:solidFill>
            </a:endParaRPr>
          </a:p>
        </p:txBody>
      </p:sp>
      <p:pic>
        <p:nvPicPr>
          <p:cNvPr id="98" name="Google Shape;98;g2a74e0b6977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03655" y="2128034"/>
            <a:ext cx="6486806" cy="6486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74e0b6977_0_31"/>
          <p:cNvSpPr txBox="1"/>
          <p:nvPr>
            <p:ph idx="4294967295" type="title"/>
          </p:nvPr>
        </p:nvSpPr>
        <p:spPr>
          <a:xfrm>
            <a:off x="1511625" y="523497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800">
                <a:solidFill>
                  <a:srgbClr val="595959"/>
                </a:solidFill>
              </a:rPr>
              <a:t>Решение</a:t>
            </a:r>
            <a:endParaRPr sz="4800">
              <a:solidFill>
                <a:srgbClr val="595959"/>
              </a:solidFill>
            </a:endParaRPr>
          </a:p>
        </p:txBody>
      </p:sp>
      <p:sp>
        <p:nvSpPr>
          <p:cNvPr id="104" name="Google Shape;104;g2a74e0b6977_0_31"/>
          <p:cNvSpPr txBox="1"/>
          <p:nvPr/>
        </p:nvSpPr>
        <p:spPr>
          <a:xfrm>
            <a:off x="2397742" y="3114800"/>
            <a:ext cx="10497000" cy="45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3400">
                <a:solidFill>
                  <a:srgbClr val="1155CC"/>
                </a:solidFill>
              </a:rPr>
              <a:t>Классический салон красоты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>
                <a:solidFill>
                  <a:schemeClr val="dk1"/>
                </a:solidFill>
              </a:rPr>
              <a:t>  Маникюр</a:t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3200">
                <a:solidFill>
                  <a:schemeClr val="dk1"/>
                </a:solidFill>
              </a:rPr>
              <a:t>  Ресницы</a:t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3200">
                <a:solidFill>
                  <a:schemeClr val="dk1"/>
                </a:solidFill>
              </a:rPr>
              <a:t>  Брови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3400">
                <a:solidFill>
                  <a:srgbClr val="1155CC"/>
                </a:solidFill>
              </a:rPr>
              <a:t>Чат бот</a:t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3200">
                <a:solidFill>
                  <a:schemeClr val="dk1"/>
                </a:solidFill>
              </a:rPr>
              <a:t>  Сервис записи</a:t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3200">
                <a:solidFill>
                  <a:schemeClr val="dk1"/>
                </a:solidFill>
              </a:rPr>
              <a:t>  Сервис консультации</a:t>
            </a:r>
            <a:br>
              <a:rPr lang="ru-RU" sz="3200">
                <a:solidFill>
                  <a:schemeClr val="dk1"/>
                </a:solidFill>
              </a:rPr>
            </a:br>
            <a:endParaRPr sz="3200">
              <a:solidFill>
                <a:schemeClr val="dk1"/>
              </a:solidFill>
            </a:endParaRPr>
          </a:p>
        </p:txBody>
      </p:sp>
      <p:pic>
        <p:nvPicPr>
          <p:cNvPr id="105" name="Google Shape;105;g2a74e0b6977_0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24726" y="2080096"/>
            <a:ext cx="4876189" cy="4876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2a74e0b6977_0_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722" y="2767313"/>
            <a:ext cx="1446825" cy="144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2a74e0b6977_0_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322" y="5242063"/>
            <a:ext cx="1446825" cy="144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a74e0b6977_0_28"/>
          <p:cNvSpPr txBox="1"/>
          <p:nvPr>
            <p:ph idx="4294967295" type="title"/>
          </p:nvPr>
        </p:nvSpPr>
        <p:spPr>
          <a:xfrm>
            <a:off x="1794469" y="5609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800">
                <a:solidFill>
                  <a:srgbClr val="595959"/>
                </a:solidFill>
              </a:rPr>
              <a:t>Рынок</a:t>
            </a:r>
            <a:endParaRPr sz="4800">
              <a:solidFill>
                <a:srgbClr val="595959"/>
              </a:solidFill>
            </a:endParaRPr>
          </a:p>
        </p:txBody>
      </p:sp>
      <p:pic>
        <p:nvPicPr>
          <p:cNvPr id="113" name="Google Shape;113;g2a74e0b6977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54745" y="2024988"/>
            <a:ext cx="7458425" cy="744473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2a74e0b6977_0_28"/>
          <p:cNvSpPr txBox="1"/>
          <p:nvPr/>
        </p:nvSpPr>
        <p:spPr>
          <a:xfrm>
            <a:off x="11383286" y="1851919"/>
            <a:ext cx="5001300" cy="62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</a:t>
            </a:r>
            <a:endParaRPr b="0" i="0" sz="3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b="0" i="0" sz="3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b="0" i="0" sz="3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b="0" i="0" sz="3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ru-RU" sz="3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30</a:t>
            </a:r>
            <a:r>
              <a:rPr b="0" i="0" lang="ru-RU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млн. руб/год</a:t>
            </a:r>
            <a:endParaRPr b="0" i="0" sz="3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a74e0b6977_0_28"/>
          <p:cNvSpPr txBox="1"/>
          <p:nvPr/>
        </p:nvSpPr>
        <p:spPr>
          <a:xfrm>
            <a:off x="1770708" y="1941839"/>
            <a:ext cx="8026200" cy="7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050" lIns="201050" spcFirstLastPara="1" rIns="201050" wrap="square" tIns="2010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2"/>
                </a:solidFill>
              </a:rPr>
              <a:t>PAM</a:t>
            </a:r>
            <a:r>
              <a:rPr i="0" lang="ru-RU" sz="2600" u="none" cap="none" strike="noStrike">
                <a:solidFill>
                  <a:schemeClr val="dk2"/>
                </a:solidFill>
              </a:rPr>
              <a:t> </a:t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i="0" lang="ru-RU" sz="2600" u="none" cap="none" strike="noStrike">
                <a:solidFill>
                  <a:schemeClr val="dk2"/>
                </a:solidFill>
              </a:rPr>
              <a:t>Российский рынок </a:t>
            </a:r>
            <a:r>
              <a:rPr lang="ru-RU" sz="2600">
                <a:solidFill>
                  <a:schemeClr val="dk2"/>
                </a:solidFill>
              </a:rPr>
              <a:t>бьюти сферы</a:t>
            </a:r>
            <a:r>
              <a:rPr i="0" lang="ru-RU" sz="2600" u="none" cap="none" strike="noStrike">
                <a:solidFill>
                  <a:schemeClr val="dk2"/>
                </a:solidFill>
              </a:rPr>
              <a:t> 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1"/>
                </a:solidFill>
              </a:rPr>
              <a:t>1</a:t>
            </a:r>
            <a:r>
              <a:rPr b="1" lang="ru-RU" sz="2600">
                <a:solidFill>
                  <a:schemeClr val="dk1"/>
                </a:solidFill>
              </a:rPr>
              <a:t>50</a:t>
            </a:r>
            <a:r>
              <a:rPr b="1" i="0" lang="ru-RU" sz="2600" u="none" cap="none" strike="noStrike">
                <a:solidFill>
                  <a:schemeClr val="dk1"/>
                </a:solidFill>
              </a:rPr>
              <a:t> </a:t>
            </a:r>
            <a:r>
              <a:rPr b="1" lang="ru-RU" sz="2600">
                <a:solidFill>
                  <a:schemeClr val="dk1"/>
                </a:solidFill>
              </a:rPr>
              <a:t>млрд</a:t>
            </a:r>
            <a:r>
              <a:rPr b="1" i="0" lang="ru-RU" sz="2600" u="none" cap="none" strike="noStrike">
                <a:solidFill>
                  <a:schemeClr val="dk1"/>
                </a:solidFill>
              </a:rPr>
              <a:t>. рублей</a:t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2"/>
                </a:solidFill>
              </a:rPr>
              <a:t>ТАМ</a:t>
            </a:r>
            <a:r>
              <a:rPr i="0" lang="ru-RU" sz="2600" u="none" cap="none" strike="noStrike">
                <a:solidFill>
                  <a:schemeClr val="dk2"/>
                </a:solidFill>
              </a:rPr>
              <a:t> </a:t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i="0" lang="ru-RU" sz="2600" u="none" cap="none" strike="noStrike">
                <a:solidFill>
                  <a:schemeClr val="dk2"/>
                </a:solidFill>
              </a:rPr>
              <a:t>Р</a:t>
            </a:r>
            <a:r>
              <a:rPr lang="ru-RU" sz="2600">
                <a:solidFill>
                  <a:schemeClr val="dk2"/>
                </a:solidFill>
              </a:rPr>
              <a:t>ынок салонов красоты</a:t>
            </a:r>
            <a:r>
              <a:rPr i="0" lang="ru-RU" sz="2600" u="none" cap="none" strike="noStrike">
                <a:solidFill>
                  <a:schemeClr val="dk2"/>
                </a:solidFill>
              </a:rPr>
              <a:t> -</a:t>
            </a:r>
            <a:r>
              <a:rPr lang="ru-RU" sz="2600">
                <a:solidFill>
                  <a:schemeClr val="dk2"/>
                </a:solidFill>
              </a:rPr>
              <a:t>4</a:t>
            </a:r>
            <a:r>
              <a:rPr i="0" lang="ru-RU" sz="2600" u="none" cap="none" strike="noStrike">
                <a:solidFill>
                  <a:schemeClr val="dk2"/>
                </a:solidFill>
              </a:rPr>
              <a:t>0 %</a:t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ru-RU" sz="2600">
                <a:solidFill>
                  <a:schemeClr val="dk1"/>
                </a:solidFill>
              </a:rPr>
              <a:t>6</a:t>
            </a:r>
            <a:r>
              <a:rPr b="1" i="0" lang="ru-RU" sz="2600" u="none" cap="none" strike="noStrike">
                <a:solidFill>
                  <a:schemeClr val="dk1"/>
                </a:solidFill>
              </a:rPr>
              <a:t>0 млрд.  рублей</a:t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2"/>
                </a:solidFill>
              </a:rPr>
              <a:t>SAM </a:t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>
                <a:solidFill>
                  <a:schemeClr val="dk2"/>
                </a:solidFill>
              </a:rPr>
              <a:t>Рынок салонов красоты Казани</a:t>
            </a:r>
            <a:r>
              <a:rPr i="0" lang="ru-RU" sz="2600" u="none" cap="none" strike="noStrike">
                <a:solidFill>
                  <a:schemeClr val="dk2"/>
                </a:solidFill>
              </a:rPr>
              <a:t> - </a:t>
            </a:r>
            <a:r>
              <a:rPr lang="ru-RU" sz="2600">
                <a:solidFill>
                  <a:schemeClr val="dk2"/>
                </a:solidFill>
              </a:rPr>
              <a:t>5</a:t>
            </a:r>
            <a:r>
              <a:rPr i="0" lang="ru-RU" sz="2600" u="none" cap="none" strike="noStrike">
                <a:solidFill>
                  <a:schemeClr val="dk2"/>
                </a:solidFill>
              </a:rPr>
              <a:t>%</a:t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ru-RU" sz="2600">
                <a:solidFill>
                  <a:schemeClr val="dk1"/>
                </a:solidFill>
              </a:rPr>
              <a:t>3</a:t>
            </a:r>
            <a:r>
              <a:rPr b="1" i="0" lang="ru-RU" sz="2600" u="none" cap="none" strike="noStrike">
                <a:solidFill>
                  <a:schemeClr val="dk1"/>
                </a:solidFill>
              </a:rPr>
              <a:t> млрд.  рублей</a:t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ru-RU" sz="2600" u="none" cap="none" strike="noStrike">
                <a:solidFill>
                  <a:schemeClr val="dk2"/>
                </a:solidFill>
              </a:rPr>
              <a:t>SOM </a:t>
            </a:r>
            <a:endParaRPr b="1" i="0" sz="26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600">
                <a:solidFill>
                  <a:schemeClr val="dk2"/>
                </a:solidFill>
              </a:rPr>
              <a:t>Дем</a:t>
            </a:r>
            <a:r>
              <a:rPr i="0" lang="ru-RU" sz="2600" u="none" cap="none" strike="noStrike">
                <a:solidFill>
                  <a:schemeClr val="dk2"/>
                </a:solidFill>
              </a:rPr>
              <a:t>о - </a:t>
            </a:r>
            <a:r>
              <a:rPr b="1" lang="ru-RU" sz="2600">
                <a:solidFill>
                  <a:srgbClr val="1155CC"/>
                </a:solidFill>
              </a:rPr>
              <a:t>1</a:t>
            </a:r>
            <a:r>
              <a:rPr b="1" i="0" lang="ru-RU" sz="2600" u="none" cap="none" strike="noStrike">
                <a:solidFill>
                  <a:srgbClr val="1155CC"/>
                </a:solidFill>
              </a:rPr>
              <a:t>%</a:t>
            </a:r>
            <a:endParaRPr b="1" i="0" sz="2600" u="none" cap="none" strike="noStrike">
              <a:solidFill>
                <a:srgbClr val="1155CC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ru-RU" sz="2600">
                <a:solidFill>
                  <a:schemeClr val="dk1"/>
                </a:solidFill>
              </a:rPr>
              <a:t>30</a:t>
            </a:r>
            <a:r>
              <a:rPr b="1" i="0" lang="ru-RU" sz="2600" u="none" cap="none" strike="noStrike">
                <a:solidFill>
                  <a:schemeClr val="dk1"/>
                </a:solidFill>
              </a:rPr>
              <a:t> млн. рублей</a:t>
            </a:r>
            <a:endParaRPr i="0" sz="31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a74e0b6977_0_39"/>
          <p:cNvSpPr txBox="1"/>
          <p:nvPr>
            <p:ph idx="4294967295" type="title"/>
          </p:nvPr>
        </p:nvSpPr>
        <p:spPr>
          <a:xfrm>
            <a:off x="897763" y="513588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800">
                <a:solidFill>
                  <a:srgbClr val="595959"/>
                </a:solidFill>
              </a:rPr>
              <a:t>Бизнес-модель</a:t>
            </a:r>
            <a:endParaRPr sz="4800">
              <a:solidFill>
                <a:srgbClr val="595959"/>
              </a:solidFill>
            </a:endParaRPr>
          </a:p>
        </p:txBody>
      </p:sp>
      <p:sp>
        <p:nvSpPr>
          <p:cNvPr id="121" name="Google Shape;121;g2a74e0b6977_0_39"/>
          <p:cNvSpPr txBox="1"/>
          <p:nvPr/>
        </p:nvSpPr>
        <p:spPr>
          <a:xfrm>
            <a:off x="1510603" y="2423301"/>
            <a:ext cx="13551000" cy="70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1155CC"/>
                </a:solidFill>
              </a:rPr>
              <a:t>Продвижение</a:t>
            </a:r>
            <a:endParaRPr i="0" sz="3400" u="none" cap="none" strike="noStrike">
              <a:solidFill>
                <a:srgbClr val="000000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Каналы в тг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посты вк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реклама у бьюти блогеров 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всплывающие окна, на сайтах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яндекс карты 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Реферальная ссылка, скидка n% и n баллов кто пригласил</a:t>
            </a:r>
            <a:endParaRPr i="0" sz="32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32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1155CC"/>
                </a:solidFill>
              </a:rPr>
              <a:t>Сотрудники </a:t>
            </a:r>
            <a:endParaRPr b="1" i="0" sz="3400" u="none" cap="none" strike="noStrike">
              <a:solidFill>
                <a:srgbClr val="1155CC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10 мастеров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4 администратора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1 руководитель 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ru-RU" sz="3200">
                <a:solidFill>
                  <a:schemeClr val="dk1"/>
                </a:solidFill>
              </a:rPr>
              <a:t>1 админ телеграмма</a:t>
            </a:r>
            <a:endParaRPr i="0" sz="3200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200" u="none" cap="none" strike="noStrike">
              <a:solidFill>
                <a:srgbClr val="000000"/>
              </a:solidFill>
            </a:endParaRPr>
          </a:p>
        </p:txBody>
      </p:sp>
      <p:pic>
        <p:nvPicPr>
          <p:cNvPr id="122" name="Google Shape;122;g2a74e0b6977_0_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9493" y="2265566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2a74e0b6977_0_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9493" y="6270863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a74e0b6977_0_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91249" y="3013275"/>
            <a:ext cx="4877481" cy="4877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a74e0b6977_0_57"/>
          <p:cNvSpPr txBox="1"/>
          <p:nvPr>
            <p:ph idx="4294967295" type="title"/>
          </p:nvPr>
        </p:nvSpPr>
        <p:spPr>
          <a:xfrm>
            <a:off x="917448" y="999446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800">
                <a:solidFill>
                  <a:srgbClr val="595959"/>
                </a:solidFill>
              </a:rPr>
              <a:t>Экономика проекта</a:t>
            </a:r>
            <a:endParaRPr sz="4800">
              <a:solidFill>
                <a:srgbClr val="595959"/>
              </a:solidFill>
            </a:endParaRPr>
          </a:p>
        </p:txBody>
      </p:sp>
      <p:sp>
        <p:nvSpPr>
          <p:cNvPr id="130" name="Google Shape;130;g2a74e0b6977_0_57"/>
          <p:cNvSpPr txBox="1"/>
          <p:nvPr/>
        </p:nvSpPr>
        <p:spPr>
          <a:xfrm>
            <a:off x="1556502" y="2500550"/>
            <a:ext cx="11796000" cy="68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000" u="none" cap="none" strike="noStrike">
                <a:solidFill>
                  <a:srgbClr val="0B5394"/>
                </a:solidFill>
              </a:rPr>
              <a:t>Доходы </a:t>
            </a:r>
            <a:r>
              <a:rPr b="1" lang="ru-RU" sz="3000">
                <a:solidFill>
                  <a:srgbClr val="0B5394"/>
                </a:solidFill>
              </a:rPr>
              <a:t>32,3</a:t>
            </a:r>
            <a:r>
              <a:rPr b="1" i="0" lang="ru-RU" sz="3000" u="none" cap="none" strike="noStrike">
                <a:solidFill>
                  <a:srgbClr val="0B5394"/>
                </a:solidFill>
              </a:rPr>
              <a:t> млн.руб/год</a:t>
            </a:r>
            <a:endParaRPr b="1" i="0" sz="3000" u="none" cap="none" strike="noStrike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>
                <a:solidFill>
                  <a:schemeClr val="dk1"/>
                </a:solidFill>
              </a:rPr>
              <a:t>Ресницы клиентов в год 4032 чел, 10,1 млн. рублей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>
                <a:solidFill>
                  <a:schemeClr val="dk1"/>
                </a:solidFill>
              </a:rPr>
              <a:t>Маникюр клиентов в год 6720 чел, 16,8 млн рублей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>
                <a:solidFill>
                  <a:schemeClr val="dk1"/>
                </a:solidFill>
              </a:rPr>
              <a:t>Брови клиентов в год 2688 чел, 5,4 млн рублей </a:t>
            </a:r>
            <a:endParaRPr i="0" sz="32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30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000" u="none" cap="none" strike="noStrike">
                <a:solidFill>
                  <a:srgbClr val="0B5394"/>
                </a:solidFill>
              </a:rPr>
              <a:t>Расходы </a:t>
            </a:r>
            <a:r>
              <a:rPr b="1" lang="ru-RU" sz="3000">
                <a:solidFill>
                  <a:srgbClr val="0B5394"/>
                </a:solidFill>
              </a:rPr>
              <a:t>27,1</a:t>
            </a:r>
            <a:r>
              <a:rPr b="1" i="0" lang="ru-RU" sz="3000" u="none" cap="none" strike="noStrike">
                <a:solidFill>
                  <a:srgbClr val="0B5394"/>
                </a:solidFill>
              </a:rPr>
              <a:t> млн.руб/год</a:t>
            </a:r>
            <a:endParaRPr b="1" i="0" sz="3000" u="none" cap="none" strike="noStrike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>
                <a:solidFill>
                  <a:schemeClr val="dk1"/>
                </a:solidFill>
              </a:rPr>
              <a:t>Сотрудники: 3 млн рублей </a:t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3200">
                <a:solidFill>
                  <a:schemeClr val="dk1"/>
                </a:solidFill>
              </a:rPr>
              <a:t>Сервисы: 5,8 млн рублей </a:t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3200">
                <a:solidFill>
                  <a:schemeClr val="dk1"/>
                </a:solidFill>
              </a:rPr>
              <a:t>Аренда: 4,4 млн рублей </a:t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3200">
                <a:solidFill>
                  <a:schemeClr val="dk1"/>
                </a:solidFill>
              </a:rPr>
              <a:t>Расходники: 2,9 млн рублей </a:t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3200">
                <a:solidFill>
                  <a:schemeClr val="dk1"/>
                </a:solidFill>
              </a:rPr>
              <a:t>Налоги: 4 млн рублей </a:t>
            </a:r>
            <a:br>
              <a:rPr lang="ru-RU" sz="3200">
                <a:solidFill>
                  <a:schemeClr val="dk1"/>
                </a:solidFill>
              </a:rPr>
            </a:br>
            <a:r>
              <a:rPr lang="ru-RU" sz="3200">
                <a:solidFill>
                  <a:schemeClr val="dk1"/>
                </a:solidFill>
              </a:rPr>
              <a:t>Прочее: 7 млн рублей </a:t>
            </a:r>
            <a:endParaRPr i="0" sz="30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30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000" u="none" cap="none" strike="noStrike">
                <a:solidFill>
                  <a:srgbClr val="0B5394"/>
                </a:solidFill>
              </a:rPr>
              <a:t>Чистая прибыль </a:t>
            </a:r>
            <a:r>
              <a:rPr b="1" lang="ru-RU" sz="3000">
                <a:solidFill>
                  <a:srgbClr val="0B5394"/>
                </a:solidFill>
              </a:rPr>
              <a:t>5</a:t>
            </a:r>
            <a:r>
              <a:rPr b="1" i="0" lang="ru-RU" sz="3000" u="none" cap="none" strike="noStrike">
                <a:solidFill>
                  <a:srgbClr val="0B5394"/>
                </a:solidFill>
              </a:rPr>
              <a:t>,</a:t>
            </a:r>
            <a:r>
              <a:rPr b="1" lang="ru-RU" sz="3000">
                <a:solidFill>
                  <a:srgbClr val="0B5394"/>
                </a:solidFill>
              </a:rPr>
              <a:t>2</a:t>
            </a:r>
            <a:r>
              <a:rPr b="1" i="0" lang="ru-RU" sz="3000" u="none" cap="none" strike="noStrike">
                <a:solidFill>
                  <a:srgbClr val="0B5394"/>
                </a:solidFill>
              </a:rPr>
              <a:t> млн.руб/год</a:t>
            </a:r>
            <a:endParaRPr i="0" sz="3000" u="none" cap="none" strike="noStrike">
              <a:solidFill>
                <a:srgbClr val="0B5394"/>
              </a:solidFill>
            </a:endParaRPr>
          </a:p>
        </p:txBody>
      </p:sp>
      <p:pic>
        <p:nvPicPr>
          <p:cNvPr id="131" name="Google Shape;131;g2a74e0b6977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393" y="2325246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2a74e0b6977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393" y="4670684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a74e0b6977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393" y="8577646"/>
            <a:ext cx="911100" cy="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2a74e0b6977_0_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26135" y="3221541"/>
            <a:ext cx="4876189" cy="4876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a74e0b6977_0_54"/>
          <p:cNvSpPr txBox="1"/>
          <p:nvPr>
            <p:ph idx="4294967295" type="title"/>
          </p:nvPr>
        </p:nvSpPr>
        <p:spPr>
          <a:xfrm>
            <a:off x="1119040" y="83938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800">
                <a:solidFill>
                  <a:srgbClr val="595959"/>
                </a:solidFill>
              </a:rPr>
              <a:t>Текущие результаты</a:t>
            </a:r>
            <a:endParaRPr sz="4800">
              <a:solidFill>
                <a:srgbClr val="595959"/>
              </a:solidFill>
            </a:endParaRPr>
          </a:p>
        </p:txBody>
      </p:sp>
      <p:pic>
        <p:nvPicPr>
          <p:cNvPr id="140" name="Google Shape;140;g2a74e0b6977_0_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7240" y="3418954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2a74e0b6977_0_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6703" y="6589400"/>
            <a:ext cx="872934" cy="87293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2a74e0b6977_0_54"/>
          <p:cNvSpPr txBox="1"/>
          <p:nvPr/>
        </p:nvSpPr>
        <p:spPr>
          <a:xfrm>
            <a:off x="2245700" y="3563975"/>
            <a:ext cx="10881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Анализ </a:t>
            </a:r>
            <a:r>
              <a:rPr b="1" lang="ru-RU" sz="3400">
                <a:solidFill>
                  <a:srgbClr val="0B5394"/>
                </a:solidFill>
              </a:rPr>
              <a:t>конкурентов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2a74e0b6977_0_54"/>
          <p:cNvSpPr txBox="1"/>
          <p:nvPr/>
        </p:nvSpPr>
        <p:spPr>
          <a:xfrm>
            <a:off x="2245695" y="6734425"/>
            <a:ext cx="9226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Разработка бизнес-модели</a:t>
            </a:r>
            <a:r>
              <a:rPr b="0" i="0" lang="ru-RU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2a74e0b6977_0_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6690" y="4971954"/>
            <a:ext cx="872934" cy="87293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2a74e0b6977_0_54"/>
          <p:cNvSpPr txBox="1"/>
          <p:nvPr/>
        </p:nvSpPr>
        <p:spPr>
          <a:xfrm>
            <a:off x="2245688" y="5149188"/>
            <a:ext cx="961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3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Расчет экономики проекта</a:t>
            </a:r>
            <a:r>
              <a:rPr b="0" i="0" lang="ru-RU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2a74e0b6977_0_54"/>
          <p:cNvSpPr txBox="1"/>
          <p:nvPr/>
        </p:nvSpPr>
        <p:spPr>
          <a:xfrm>
            <a:off x="2319345" y="7362362"/>
            <a:ext cx="922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g2a74e0b6977_0_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86521" y="2250300"/>
            <a:ext cx="6077802" cy="6077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a74e0b6977_0_72"/>
          <p:cNvSpPr txBox="1"/>
          <p:nvPr>
            <p:ph idx="4294967295" type="title"/>
          </p:nvPr>
        </p:nvSpPr>
        <p:spPr>
          <a:xfrm>
            <a:off x="1682796" y="551597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Планы развития</a:t>
            </a:r>
            <a:endParaRPr sz="4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g2a74e0b6977_0_72"/>
          <p:cNvSpPr txBox="1"/>
          <p:nvPr>
            <p:ph idx="2" type="body"/>
          </p:nvPr>
        </p:nvSpPr>
        <p:spPr>
          <a:xfrm>
            <a:off x="2423808" y="2642411"/>
            <a:ext cx="97182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34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3400">
                <a:solidFill>
                  <a:srgbClr val="2F5496"/>
                </a:solidFill>
              </a:rPr>
              <a:t>Проведение опроса </a:t>
            </a:r>
            <a:endParaRPr b="1" sz="34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3400">
                <a:solidFill>
                  <a:srgbClr val="2F5496"/>
                </a:solidFill>
              </a:rPr>
              <a:t>потенциальной аудитории</a:t>
            </a:r>
            <a:endParaRPr b="1" sz="34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34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3400">
                <a:solidFill>
                  <a:srgbClr val="2F5496"/>
                </a:solidFill>
              </a:rPr>
              <a:t>Выбор место под салон</a:t>
            </a:r>
            <a:endParaRPr sz="3400"/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34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3400">
                <a:solidFill>
                  <a:srgbClr val="2F5496"/>
                </a:solidFill>
              </a:rPr>
              <a:t>Поиск персонала</a:t>
            </a:r>
            <a:endParaRPr sz="3400"/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34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3400">
                <a:solidFill>
                  <a:srgbClr val="2F5496"/>
                </a:solidFill>
              </a:rPr>
              <a:t>Разработка чат бота</a:t>
            </a:r>
            <a:endParaRPr b="1" sz="34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3400">
              <a:solidFill>
                <a:srgbClr val="2F5496"/>
              </a:solidFill>
            </a:endParaRPr>
          </a:p>
          <a:p>
            <a:pPr indent="0" lvl="0" marL="158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400"/>
          </a:p>
        </p:txBody>
      </p:sp>
      <p:pic>
        <p:nvPicPr>
          <p:cNvPr id="154" name="Google Shape;154;g2a74e0b6977_0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9216" y="2818453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2a74e0b6977_0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9220" y="4695386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2a74e0b6977_0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9227" y="5810329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2a74e0b6977_0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9217" y="7158986"/>
            <a:ext cx="872934" cy="87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2a74e0b6977_0_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63830" y="3002823"/>
            <a:ext cx="5715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a74e0b6977_0_96"/>
          <p:cNvSpPr txBox="1"/>
          <p:nvPr>
            <p:ph idx="1" type="body"/>
          </p:nvPr>
        </p:nvSpPr>
        <p:spPr>
          <a:xfrm>
            <a:off x="5954179" y="4384147"/>
            <a:ext cx="63225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i="0" lang="ru-RU" sz="2400" u="none" cap="none" strike="noStrike">
                <a:solidFill>
                  <a:schemeClr val="dk1"/>
                </a:solidFill>
              </a:rPr>
              <a:t> </a:t>
            </a:r>
            <a:r>
              <a:rPr lang="ru-RU" sz="2400"/>
              <a:t>Имя</a:t>
            </a:r>
            <a:endParaRPr sz="2400">
              <a:solidFill>
                <a:schemeClr val="dk1"/>
              </a:solidFill>
            </a:endParaRPr>
          </a:p>
          <a:p>
            <a:pPr indent="-228600" lvl="0" marL="228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i="0" lang="ru-RU" sz="2400" u="none" cap="none" strike="noStrike">
                <a:solidFill>
                  <a:schemeClr val="dk1"/>
                </a:solidFill>
              </a:rPr>
              <a:t>Телефон</a:t>
            </a:r>
            <a:endParaRPr sz="2400">
              <a:solidFill>
                <a:schemeClr val="dk1"/>
              </a:solidFill>
            </a:endParaRPr>
          </a:p>
          <a:p>
            <a:pPr indent="-228600" lvl="0" marL="228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i="0" lang="ru-RU" sz="2400" u="none" cap="none" strike="noStrike">
                <a:solidFill>
                  <a:schemeClr val="dk1"/>
                </a:solidFill>
              </a:rPr>
              <a:t>telegram</a:t>
            </a:r>
            <a:endParaRPr i="0" sz="2400" u="none" cap="none" strike="noStrike">
              <a:solidFill>
                <a:schemeClr val="dk1"/>
              </a:solidFill>
            </a:endParaRPr>
          </a:p>
        </p:txBody>
      </p:sp>
      <p:sp>
        <p:nvSpPr>
          <p:cNvPr id="164" name="Google Shape;164;g2a74e0b6977_0_96"/>
          <p:cNvSpPr txBox="1"/>
          <p:nvPr>
            <p:ph idx="4294967295" type="title"/>
          </p:nvPr>
        </p:nvSpPr>
        <p:spPr>
          <a:xfrm>
            <a:off x="5954180" y="1592750"/>
            <a:ext cx="6322500" cy="21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lang="ru-RU" sz="4800">
                <a:solidFill>
                  <a:schemeClr val="dk1"/>
                </a:solidFill>
              </a:rPr>
              <a:t>Контакты</a:t>
            </a:r>
            <a:endParaRPr sz="4800">
              <a:solidFill>
                <a:schemeClr val="dk1"/>
              </a:solidFill>
            </a:endParaRPr>
          </a:p>
        </p:txBody>
      </p:sp>
      <p:sp>
        <p:nvSpPr>
          <p:cNvPr id="165" name="Google Shape;165;g2a74e0b6977_0_96"/>
          <p:cNvSpPr txBox="1"/>
          <p:nvPr/>
        </p:nvSpPr>
        <p:spPr>
          <a:xfrm>
            <a:off x="8405946" y="4022084"/>
            <a:ext cx="63225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</a:rPr>
              <a:t>Леонид</a:t>
            </a:r>
            <a:endParaRPr b="1" i="0" sz="24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</a:rPr>
              <a:t>+79214543289</a:t>
            </a:r>
            <a:endParaRPr b="1" i="0" sz="24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</a:rPr>
              <a:t>@</a:t>
            </a:r>
            <a:r>
              <a:rPr b="1" lang="ru-RU" sz="2400">
                <a:solidFill>
                  <a:schemeClr val="dk1"/>
                </a:solidFill>
              </a:rPr>
              <a:t>himik220</a:t>
            </a:r>
            <a:endParaRPr b="1" sz="2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2021-03-01T12:07:13Z</dcterms:created>
  <dc:creator>Пешкова Василиса Олеговна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