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1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F2649-75E5-4476-9D42-FBC42668139E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076DC-F769-4CDE-9965-B45055F71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582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076DC-F769-4CDE-9965-B45055F7111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427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076DC-F769-4CDE-9965-B45055F7111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140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076DC-F769-4CDE-9965-B45055F7111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910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076DC-F769-4CDE-9965-B45055F7111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394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076DC-F769-4CDE-9965-B45055F7111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446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076DC-F769-4CDE-9965-B45055F7111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158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076DC-F769-4CDE-9965-B45055F7111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010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502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75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70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542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058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242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060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44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898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614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27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A2476-0336-4F36-A2FA-0E3C333D74E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90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10" Type="http://schemas.openxmlformats.org/officeDocument/2006/relationships/image" Target="../media/image9.jpe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realgeorgee6204@mail.ru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7838" y="2034651"/>
            <a:ext cx="613734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Интеллектуальная система допуска людей в помещение</a:t>
            </a:r>
          </a:p>
          <a:p>
            <a:endParaRPr lang="ru-RU" sz="2800" dirty="0" smtClean="0">
              <a:solidFill>
                <a:srgbClr val="002060"/>
              </a:solidFill>
              <a:latin typeface="Bahnschrift Light" panose="020B0502040204020203" pitchFamily="34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Черепанов Георгий</a:t>
            </a:r>
          </a:p>
          <a:p>
            <a:endParaRPr lang="ru-RU" sz="2400" dirty="0" smtClean="0">
              <a:solidFill>
                <a:srgbClr val="002060"/>
              </a:solidFill>
              <a:latin typeface="Bahnschrift Light" panose="020B0502040204020203" pitchFamily="34" charset="0"/>
            </a:endParaRPr>
          </a:p>
          <a:p>
            <a:endParaRPr lang="ru-RU" sz="2400" dirty="0">
              <a:solidFill>
                <a:srgbClr val="002060"/>
              </a:solidFill>
              <a:latin typeface="Bahnschrift Light" panose="020B0502040204020203" pitchFamily="34" charset="0"/>
            </a:endParaRPr>
          </a:p>
          <a:p>
            <a:endParaRPr lang="ru-RU" sz="2400" dirty="0">
              <a:solidFill>
                <a:srgbClr val="002060"/>
              </a:solidFill>
              <a:latin typeface="Bahnschrift Light" panose="020B0502040204020203" pitchFamily="34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Вологдин Сергей Валентинович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9012923" y="525379"/>
            <a:ext cx="3028473" cy="769437"/>
            <a:chOff x="9083013" y="932782"/>
            <a:chExt cx="3028473" cy="76943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64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9" name="Текст 2"/>
            <p:cNvSpPr txBox="1"/>
            <p:nvPr/>
          </p:nvSpPr>
          <p:spPr>
            <a:xfrm>
              <a:off x="9795492" y="932782"/>
              <a:ext cx="2315994" cy="7694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4E9F4B6-1F0B-6883-48CC-7F39A03E5A3A}"/>
              </a:ext>
            </a:extLst>
          </p:cNvPr>
          <p:cNvSpPr txBox="1"/>
          <p:nvPr/>
        </p:nvSpPr>
        <p:spPr>
          <a:xfrm>
            <a:off x="6745182" y="2161437"/>
            <a:ext cx="2747405" cy="1264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700" dirty="0">
                <a:solidFill>
                  <a:srgbClr val="000000"/>
                </a:solidFill>
                <a:latin typeface="Gilroy-ExtraBold"/>
              </a:rPr>
              <a:t>Акселерационная </a:t>
            </a:r>
          </a:p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700" dirty="0">
                <a:solidFill>
                  <a:srgbClr val="000000"/>
                </a:solidFill>
                <a:latin typeface="Gilroy-ExtraBold"/>
              </a:rPr>
              <a:t>Программа</a:t>
            </a:r>
          </a:p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7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«IZHEVSK</a:t>
            </a:r>
            <a:endParaRPr lang="ru-RU" sz="1700" dirty="0">
              <a:solidFill>
                <a:srgbClr val="000000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7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DYNAMICS»</a:t>
            </a:r>
            <a:endParaRPr lang="ru-RU" sz="1700" dirty="0">
              <a:solidFill>
                <a:srgbClr val="000000"/>
              </a:solidFill>
              <a:latin typeface="Gilroy-ExtraBold"/>
              <a:ea typeface="Gilroy-ExtraBold"/>
              <a:cs typeface="Gilroy-ExtraBold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FDE673F-DFF5-7DF0-458D-477E4E6357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0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183" y="428196"/>
            <a:ext cx="2267740" cy="173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88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456" y="594804"/>
            <a:ext cx="1149954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Light" panose="020B0502040204020203" pitchFamily="34" charset="0"/>
              </a:rPr>
              <a:t>	</a:t>
            </a:r>
            <a:r>
              <a:rPr lang="ru-RU" sz="2800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Проблема и целевая аудитория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endParaRPr lang="ru-RU" dirty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Угрозы безопасности: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Утечки информации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" panose="020B0502040204020203" pitchFamily="34" charset="0"/>
              </a:rPr>
              <a:t>Несанкционированное проникновение</a:t>
            </a:r>
            <a:r>
              <a:rPr lang="ru-RU" dirty="0" smtClean="0">
                <a:latin typeface="Bahnschrift Light" panose="020B0502040204020203" pitchFamily="34" charset="0"/>
              </a:rPr>
              <a:t>.</a:t>
            </a:r>
          </a:p>
          <a:p>
            <a:r>
              <a:rPr lang="ru-RU" dirty="0" smtClean="0">
                <a:latin typeface="Bahnschrift Light" panose="020B0502040204020203" pitchFamily="34" charset="0"/>
              </a:rPr>
              <a:t>Причины: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Человеческий </a:t>
            </a:r>
            <a:r>
              <a:rPr lang="ru-RU" dirty="0">
                <a:latin typeface="Bahnschrift Light" panose="020B0502040204020203" pitchFamily="34" charset="0"/>
              </a:rPr>
              <a:t>фактор</a:t>
            </a:r>
            <a:r>
              <a:rPr lang="ru-RU" dirty="0" smtClean="0">
                <a:latin typeface="Bahnschrift Light" panose="020B0502040204020203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" panose="020B0502040204020203" pitchFamily="34" charset="0"/>
              </a:rPr>
              <a:t>Недостаточная защита помещений.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endParaRPr lang="ru-RU" dirty="0">
              <a:latin typeface="Bahnschrift Light" panose="020B0502040204020203" pitchFamily="34" charset="0"/>
            </a:endParaRP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Аудитория: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Средние </a:t>
            </a:r>
            <a:r>
              <a:rPr lang="ru-RU" dirty="0">
                <a:latin typeface="Bahnschrift Light" panose="020B0502040204020203" pitchFamily="34" charset="0"/>
              </a:rPr>
              <a:t>и крупные предприятия.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Офисы </a:t>
            </a:r>
            <a:r>
              <a:rPr lang="ru-RU" dirty="0">
                <a:latin typeface="Bahnschrift Light" panose="020B0502040204020203" pitchFamily="34" charset="0"/>
              </a:rPr>
              <a:t>с высокой степенью конфиденциальности.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Объекты </a:t>
            </a:r>
            <a:r>
              <a:rPr lang="ru-RU" dirty="0">
                <a:latin typeface="Bahnschrift Light" panose="020B0502040204020203" pitchFamily="34" charset="0"/>
              </a:rPr>
              <a:t>с ограниченным доступом (например, </a:t>
            </a:r>
            <a:r>
              <a:rPr lang="ru-RU" dirty="0" smtClean="0">
                <a:latin typeface="Bahnschrift Light" panose="020B0502040204020203" pitchFamily="34" charset="0"/>
              </a:rPr>
              <a:t>предприятия, </a:t>
            </a:r>
            <a:r>
              <a:rPr lang="ru-RU" dirty="0">
                <a:latin typeface="Bahnschrift Light" panose="020B0502040204020203" pitchFamily="34" charset="0"/>
              </a:rPr>
              <a:t>склады</a:t>
            </a:r>
            <a:r>
              <a:rPr lang="ru-RU" dirty="0" smtClean="0">
                <a:latin typeface="Bahnschrift Light" panose="020B0502040204020203" pitchFamily="34" charset="0"/>
              </a:rPr>
              <a:t>).</a:t>
            </a:r>
          </a:p>
          <a:p>
            <a:endParaRPr lang="ru-RU" dirty="0">
              <a:latin typeface="Bahnschrift Light" panose="020B0502040204020203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8778213" y="594804"/>
            <a:ext cx="3028473" cy="769437"/>
            <a:chOff x="9083013" y="932782"/>
            <a:chExt cx="3028473" cy="769437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64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5" name="Текст 2"/>
            <p:cNvSpPr txBox="1"/>
            <p:nvPr/>
          </p:nvSpPr>
          <p:spPr>
            <a:xfrm>
              <a:off x="9795492" y="932782"/>
              <a:ext cx="2315994" cy="7694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614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6609" y="524263"/>
            <a:ext cx="10939615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	Описание продукта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endParaRPr lang="ru-RU" dirty="0">
              <a:latin typeface="Bahnschrift Light" panose="020B0502040204020203" pitchFamily="34" charset="0"/>
            </a:endParaRP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Существующие решения: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Традиционные системы доступа(карты, коды)</a:t>
            </a:r>
          </a:p>
          <a:p>
            <a:endParaRPr lang="ru-RU" dirty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Наше решение: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Интеллектуальная система допуска на основе распознавания лиц и биометрии;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Исключение необходимости физических карт и ключей.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Ключевые технологии: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Искусственный интеллект и машинное обучение для адаптации к особенностям каждого пользователя;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Высокий уровень надежности и точности системы.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8959188" y="524263"/>
            <a:ext cx="3028473" cy="769437"/>
            <a:chOff x="9083013" y="932782"/>
            <a:chExt cx="3028473" cy="76943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64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9" name="Текст 2"/>
            <p:cNvSpPr txBox="1"/>
            <p:nvPr/>
          </p:nvSpPr>
          <p:spPr>
            <a:xfrm>
              <a:off x="9795492" y="932782"/>
              <a:ext cx="2315994" cy="7694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7341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2100" y="594804"/>
            <a:ext cx="9994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Bahnschrift Light" panose="020B0502040204020203" pitchFamily="34" charset="0"/>
              </a:rPr>
              <a:t>Бизнес-модель (</a:t>
            </a:r>
            <a:r>
              <a:rPr lang="ru-RU" sz="2800" dirty="0" err="1">
                <a:solidFill>
                  <a:srgbClr val="002060"/>
                </a:solidFill>
                <a:latin typeface="Bahnschrift Light" panose="020B0502040204020203" pitchFamily="34" charset="0"/>
              </a:rPr>
              <a:t>LeanCanvas</a:t>
            </a:r>
            <a:r>
              <a:rPr lang="ru-RU" sz="2800" dirty="0">
                <a:solidFill>
                  <a:srgbClr val="002060"/>
                </a:solidFill>
                <a:latin typeface="Bahnschrift Light" panose="020B0502040204020203" pitchFamily="34" charset="0"/>
              </a:rPr>
              <a:t>) и </a:t>
            </a:r>
            <a:r>
              <a:rPr lang="ru-RU" sz="2800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ценностное </a:t>
            </a:r>
            <a:r>
              <a:rPr lang="ru-RU" sz="2800" dirty="0">
                <a:solidFill>
                  <a:srgbClr val="002060"/>
                </a:solidFill>
                <a:latin typeface="Bahnschrift Light" panose="020B0502040204020203" pitchFamily="34" charset="0"/>
              </a:rPr>
              <a:t>предложение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053432"/>
              </p:ext>
            </p:extLst>
          </p:nvPr>
        </p:nvGraphicFramePr>
        <p:xfrm>
          <a:off x="586006" y="1243647"/>
          <a:ext cx="11118313" cy="46640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904645">
                  <a:extLst>
                    <a:ext uri="{9D8B030D-6E8A-4147-A177-3AD203B41FA5}">
                      <a16:colId xmlns:a16="http://schemas.microsoft.com/office/drawing/2014/main" val="730232446"/>
                    </a:ext>
                  </a:extLst>
                </a:gridCol>
                <a:gridCol w="2786743">
                  <a:extLst>
                    <a:ext uri="{9D8B030D-6E8A-4147-A177-3AD203B41FA5}">
                      <a16:colId xmlns:a16="http://schemas.microsoft.com/office/drawing/2014/main" val="3662916548"/>
                    </a:ext>
                  </a:extLst>
                </a:gridCol>
                <a:gridCol w="867768">
                  <a:extLst>
                    <a:ext uri="{9D8B030D-6E8A-4147-A177-3AD203B41FA5}">
                      <a16:colId xmlns:a16="http://schemas.microsoft.com/office/drawing/2014/main" val="1218988446"/>
                    </a:ext>
                  </a:extLst>
                </a:gridCol>
                <a:gridCol w="1126495">
                  <a:extLst>
                    <a:ext uri="{9D8B030D-6E8A-4147-A177-3AD203B41FA5}">
                      <a16:colId xmlns:a16="http://schemas.microsoft.com/office/drawing/2014/main" val="3576489936"/>
                    </a:ext>
                  </a:extLst>
                </a:gridCol>
                <a:gridCol w="1846122">
                  <a:extLst>
                    <a:ext uri="{9D8B030D-6E8A-4147-A177-3AD203B41FA5}">
                      <a16:colId xmlns:a16="http://schemas.microsoft.com/office/drawing/2014/main" val="1022004103"/>
                    </a:ext>
                  </a:extLst>
                </a:gridCol>
                <a:gridCol w="2586540">
                  <a:extLst>
                    <a:ext uri="{9D8B030D-6E8A-4147-A177-3AD203B41FA5}">
                      <a16:colId xmlns:a16="http://schemas.microsoft.com/office/drawing/2014/main" val="2145426905"/>
                    </a:ext>
                  </a:extLst>
                </a:gridCol>
              </a:tblGrid>
              <a:tr h="1875765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2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ПРОБЛЕМА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1) Несанкционированный доступ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2) Неэффективность учета посетителей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3) Сложности в интеграции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СУЩЕСТВУЮЩИЕ 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АЛЬТЕРНАТИВЫ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Осуществление контроля доступа с помощью систем пропуска по картам или кодам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4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РЕШЕНИЕ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1) Использование технологии распознавания лиц.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2) АС учета отслеживает входа и выхода пользователей в реальном времени.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3) Система разработана с учетом возможности интеграции с существующими системами видеонаблюдения и контроля доступа. 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3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УНИКАЛЬНАЯ ЦЕННОСТЬ</a:t>
                      </a:r>
                    </a:p>
                    <a:p>
                      <a:pPr fontAlgn="base"/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Наше предложение выделяется на фоне конкурентов благодаря следующим ключевым преимуществам: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-Инновационные технологии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-Интуитивно понятный интерфейс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-Гибкость и масштабируемость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-Облачные технологии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-Аналитика и отчетность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КОНКУРЕНТЫ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Bahnschrift Light" panose="020B0502040204020203" pitchFamily="34" charset="0"/>
                        </a:rPr>
                        <a:t>-</a:t>
                      </a:r>
                      <a:r>
                        <a:rPr lang="en-US" sz="1100" dirty="0" err="1">
                          <a:effectLst/>
                          <a:latin typeface="Bahnschrift Light" panose="020B0502040204020203" pitchFamily="34" charset="0"/>
                        </a:rPr>
                        <a:t>RusGuard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Bahnschrift Light" panose="020B0502040204020203" pitchFamily="34" charset="0"/>
                        </a:rPr>
                        <a:t>-</a:t>
                      </a:r>
                      <a:r>
                        <a:rPr lang="en-US" sz="1100" dirty="0" err="1">
                          <a:effectLst/>
                          <a:latin typeface="Bahnschrift Light" panose="020B0502040204020203" pitchFamily="34" charset="0"/>
                        </a:rPr>
                        <a:t>BioSmart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Bahnschrift Light" panose="020B0502040204020203" pitchFamily="34" charset="0"/>
                        </a:rPr>
                        <a:t>-</a:t>
                      </a:r>
                      <a:r>
                        <a:rPr lang="en-US" sz="1100" dirty="0" err="1">
                          <a:effectLst/>
                          <a:latin typeface="Bahnschrift Light" panose="020B0502040204020203" pitchFamily="34" charset="0"/>
                        </a:rPr>
                        <a:t>RecFaces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Bahnschrift Light" panose="020B0502040204020203" pitchFamily="34" charset="0"/>
                        </a:rPr>
                        <a:t>-</a:t>
                      </a:r>
                      <a:r>
                        <a:rPr lang="en-US" sz="1100" dirty="0" err="1">
                          <a:effectLst/>
                          <a:latin typeface="Bahnschrift Light" panose="020B0502040204020203" pitchFamily="34" charset="0"/>
                        </a:rPr>
                        <a:t>PERCo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9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СКРЫТОЕ ПРЕИМУЩЕСТВО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Уникальная система адаптивного распознавания поведения пользователей, что делает систему более безопасной и трудно подделываемой.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1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СЕГМЕНТЫ ПОТРЕБИТЕЛЕЙ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Финансовые учреждения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IT-компании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Производственные предприятия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Торговые сети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Образовательные учреждения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Государственные организации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Владельцы частных домов, квартир или малых бизнесов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РАННИЕ 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ПОСЛЕДОВАТЕЛИ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Компании, заинтересованные в повышении уровня безопасности, оптимизации процессов управления доступом и улучшении учета посетителей. Обычно имеют высокие требования к защите данных и безопасности.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68699424"/>
                  </a:ext>
                </a:extLst>
              </a:tr>
              <a:tr h="3465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5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КАНАЛЫ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605756"/>
                  </a:ext>
                </a:extLst>
              </a:tr>
              <a:tr h="15447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8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КЛЮЧЕВЫЕ МЕТРИКИ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-Количество пользователей системы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-Скорость обработки допуска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-Снижение случаев несанкционированного доступа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-Увеличение клиентской базы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232757"/>
                  </a:ext>
                </a:extLst>
              </a:tr>
              <a:tr h="853398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7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СТРУКТУРА ИЗДЕРЖЕК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-Разработка и тестирование программного обеспечения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-Закупка оборудования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-Обслуживание серверной инфраструктуры и безопасность данных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-Затраты на маркетинг и продажи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6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ПОТОКИ ПРИБЫЛИ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111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2156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9593" y="571287"/>
            <a:ext cx="524061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Bahnschrift Light" panose="020B0502040204020203" pitchFamily="34" charset="0"/>
              </a:rPr>
              <a:t>		</a:t>
            </a:r>
            <a:r>
              <a:rPr lang="en-US" sz="2800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MVP</a:t>
            </a:r>
            <a:endParaRPr lang="ru-RU" sz="2800" dirty="0" smtClean="0">
              <a:solidFill>
                <a:srgbClr val="002060"/>
              </a:solidFill>
              <a:latin typeface="Bahnschrift Light" panose="020B0502040204020203" pitchFamily="34" charset="0"/>
            </a:endParaRPr>
          </a:p>
          <a:p>
            <a:endParaRPr lang="ru-RU" dirty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Минимальные функции: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 1. Загрузка фото:</a:t>
            </a:r>
          </a:p>
          <a:p>
            <a:r>
              <a:rPr lang="ru-RU" dirty="0" smtClean="0">
                <a:latin typeface="Bahnschrift Light" panose="020B0502040204020203" pitchFamily="34" charset="0"/>
              </a:rPr>
              <a:t> 2. Сравнение с базой данных:</a:t>
            </a:r>
          </a:p>
          <a:p>
            <a:r>
              <a:rPr lang="ru-RU" dirty="0" smtClean="0">
                <a:latin typeface="Bahnschrift Light" panose="020B0502040204020203" pitchFamily="34" charset="0"/>
              </a:rPr>
              <a:t>Система сопоставляет загруженное фото с фотографиями в базе данных авторизованных пользователей.</a:t>
            </a:r>
          </a:p>
          <a:p>
            <a:r>
              <a:rPr lang="ru-RU" dirty="0" smtClean="0">
                <a:latin typeface="Bahnschrift Light" panose="020B0502040204020203" pitchFamily="34" charset="0"/>
              </a:rPr>
              <a:t> 3. Принятие решения:</a:t>
            </a:r>
          </a:p>
          <a:p>
            <a:r>
              <a:rPr lang="ru-RU" dirty="0" smtClean="0">
                <a:latin typeface="Bahnschrift Light" panose="020B0502040204020203" pitchFamily="34" charset="0"/>
              </a:rPr>
              <a:t> • Если фото совпадает с данными авторизованного пользователя, система предоставляет доступ.</a:t>
            </a:r>
          </a:p>
          <a:p>
            <a:r>
              <a:rPr lang="ru-RU" dirty="0" smtClean="0">
                <a:latin typeface="Bahnschrift Light" panose="020B0502040204020203" pitchFamily="34" charset="0"/>
              </a:rPr>
              <a:t> • Если совпадения нет, доступ отклоняется.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515" y="106355"/>
            <a:ext cx="1152525" cy="120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5" b="99348" l="0" r="100000">
                        <a14:foregroundMark x1="5978" y1="5543" x2="5978" y2="5543"/>
                        <a14:foregroundMark x1="47283" y1="24457" x2="47283" y2="24457"/>
                        <a14:foregroundMark x1="63804" y1="88152" x2="63804" y2="88152"/>
                        <a14:foregroundMark x1="96087" y1="91957" x2="96087" y2="91957"/>
                        <a14:foregroundMark x1="6196" y1="91413" x2="6196" y2="91413"/>
                        <a14:foregroundMark x1="94457" y1="8913" x2="94457" y2="89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83" y="1943002"/>
            <a:ext cx="1169987" cy="116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043" y="4111703"/>
            <a:ext cx="100012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632" y="4010103"/>
            <a:ext cx="1203325" cy="120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20" y="283640"/>
            <a:ext cx="1240882" cy="124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4" descr="Picture background"/>
          <p:cNvSpPr>
            <a:spLocks noChangeAspect="1" noChangeArrowheads="1"/>
          </p:cNvSpPr>
          <p:nvPr/>
        </p:nvSpPr>
        <p:spPr bwMode="auto">
          <a:xfrm>
            <a:off x="7395367" y="5625464"/>
            <a:ext cx="1618003" cy="161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40" name="Picture 16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170" y="5692061"/>
            <a:ext cx="1131869" cy="113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icture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0701" y="5488744"/>
            <a:ext cx="1335186" cy="133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>
            <a:stCxn id="1030" idx="1"/>
            <a:endCxn id="1036" idx="2"/>
          </p:cNvCxnSpPr>
          <p:nvPr/>
        </p:nvCxnSpPr>
        <p:spPr>
          <a:xfrm flipH="1" flipV="1">
            <a:off x="7486361" y="1524522"/>
            <a:ext cx="1477422" cy="1003474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1026" idx="2"/>
            <a:endCxn id="1030" idx="0"/>
          </p:cNvCxnSpPr>
          <p:nvPr/>
        </p:nvCxnSpPr>
        <p:spPr>
          <a:xfrm flipH="1">
            <a:off x="9548777" y="1315101"/>
            <a:ext cx="1" cy="62790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8319257" y="3531469"/>
            <a:ext cx="245903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8319257" y="3531469"/>
            <a:ext cx="0" cy="58023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0778294" y="3535836"/>
            <a:ext cx="0" cy="58023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8304139" y="5111828"/>
            <a:ext cx="0" cy="58023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10778294" y="5067779"/>
            <a:ext cx="0" cy="58023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stCxn id="1030" idx="2"/>
          </p:cNvCxnSpPr>
          <p:nvPr/>
        </p:nvCxnSpPr>
        <p:spPr>
          <a:xfrm flipH="1">
            <a:off x="9544050" y="3112989"/>
            <a:ext cx="4727" cy="422847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919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8736" y="1756846"/>
            <a:ext cx="33773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Light" panose="020B0502040204020203" pitchFamily="34" charset="0"/>
              </a:rPr>
              <a:t>Черепанов Георгий – ЛИДЕР, разработчик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3676" y="1756846"/>
            <a:ext cx="32565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latin typeface="Bahnschrift Light" panose="020B0502040204020203" pitchFamily="34" charset="0"/>
              </a:rPr>
              <a:t>Окишева</a:t>
            </a:r>
            <a:r>
              <a:rPr lang="ru-RU" sz="2800" dirty="0" smtClean="0">
                <a:latin typeface="Bahnschrift Light" panose="020B0502040204020203" pitchFamily="34" charset="0"/>
              </a:rPr>
              <a:t> Софья – программист</a:t>
            </a:r>
            <a:endParaRPr lang="ru-RU" sz="2800" dirty="0">
              <a:latin typeface="Bahnschrift Light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5589" y="3827878"/>
            <a:ext cx="40209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latin typeface="Bahnschrift Light" panose="020B0502040204020203" pitchFamily="34" charset="0"/>
              </a:rPr>
              <a:t>Чухланцев</a:t>
            </a:r>
            <a:r>
              <a:rPr lang="ru-RU" sz="2800" dirty="0" smtClean="0">
                <a:latin typeface="Bahnschrift Light" panose="020B0502040204020203" pitchFamily="34" charset="0"/>
              </a:rPr>
              <a:t> Иван – программист</a:t>
            </a:r>
            <a:endParaRPr lang="ru-RU" sz="2800" dirty="0">
              <a:latin typeface="Bahnschrift Light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62568" y="3838358"/>
            <a:ext cx="3857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latin typeface="Bahnschrift Light" panose="020B0502040204020203" pitchFamily="34" charset="0"/>
              </a:rPr>
              <a:t>Курцева</a:t>
            </a:r>
            <a:r>
              <a:rPr lang="ru-RU" sz="2800" dirty="0" smtClean="0">
                <a:latin typeface="Bahnschrift Light" panose="020B0502040204020203" pitchFamily="34" charset="0"/>
              </a:rPr>
              <a:t> Диана – разработчик</a:t>
            </a:r>
            <a:endParaRPr lang="ru-RU" sz="2800" dirty="0">
              <a:latin typeface="Bahnschrift Light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97842" y="1756846"/>
            <a:ext cx="37941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latin typeface="Bahnschrift Light" panose="020B0502040204020203" pitchFamily="34" charset="0"/>
              </a:rPr>
              <a:t>Пенегина</a:t>
            </a:r>
            <a:r>
              <a:rPr lang="ru-RU" sz="2800" dirty="0" smtClean="0">
                <a:latin typeface="Bahnschrift Light" panose="020B0502040204020203" pitchFamily="34" charset="0"/>
              </a:rPr>
              <a:t> Евгения – </a:t>
            </a:r>
            <a:r>
              <a:rPr lang="ru-RU" sz="2800" dirty="0" err="1" smtClean="0">
                <a:latin typeface="Bahnschrift Light" panose="020B0502040204020203" pitchFamily="34" charset="0"/>
              </a:rPr>
              <a:t>тестировщик</a:t>
            </a:r>
            <a:endParaRPr lang="ru-RU" sz="2800" dirty="0">
              <a:latin typeface="Bahnschrift Light" panose="020B0502040204020203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8591304" y="494632"/>
            <a:ext cx="3028473" cy="769437"/>
            <a:chOff x="9083013" y="932782"/>
            <a:chExt cx="3028473" cy="76943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64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9" name="Текст 2"/>
            <p:cNvSpPr txBox="1"/>
            <p:nvPr/>
          </p:nvSpPr>
          <p:spPr>
            <a:xfrm>
              <a:off x="9795492" y="932782"/>
              <a:ext cx="2315994" cy="7694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1060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4815" y="3045041"/>
            <a:ext cx="4248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СПАСИБО!</a:t>
            </a:r>
            <a:endParaRPr lang="ru-RU" sz="5400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64814" y="3968371"/>
            <a:ext cx="4047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 Light" panose="020B0502040204020203" pitchFamily="34" charset="0"/>
              </a:rPr>
              <a:t>@realgeorg3 – </a:t>
            </a:r>
            <a:r>
              <a:rPr lang="en-US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TG</a:t>
            </a:r>
          </a:p>
          <a:p>
            <a:r>
              <a:rPr lang="en-US" dirty="0" smtClean="0">
                <a:solidFill>
                  <a:schemeClr val="bg1"/>
                </a:solidFill>
                <a:latin typeface="Bahnschrift Light" panose="020B0502040204020203" pitchFamily="34" charset="0"/>
                <a:hlinkClick r:id="rId3"/>
              </a:rPr>
              <a:t>realgeorgee6204@mail.ru</a:t>
            </a:r>
            <a:r>
              <a:rPr lang="en-US" dirty="0" smtClean="0">
                <a:latin typeface="Bahnschrift Light" panose="020B0502040204020203" pitchFamily="34" charset="0"/>
              </a:rPr>
              <a:t> - </a:t>
            </a:r>
            <a:r>
              <a:rPr lang="en-US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mail</a:t>
            </a:r>
            <a:r>
              <a:rPr lang="en-US" dirty="0" smtClean="0">
                <a:latin typeface="Bahnschrift Light" panose="020B0502040204020203" pitchFamily="34" charset="0"/>
              </a:rPr>
              <a:t> </a:t>
            </a:r>
            <a:endParaRPr lang="ru-RU" dirty="0">
              <a:latin typeface="Bahnschrift Light" panose="020B0502040204020203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384273" y="334879"/>
            <a:ext cx="3028473" cy="769437"/>
            <a:chOff x="9083013" y="932782"/>
            <a:chExt cx="3028473" cy="769437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64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6" name="Текст 2"/>
            <p:cNvSpPr txBox="1"/>
            <p:nvPr/>
          </p:nvSpPr>
          <p:spPr>
            <a:xfrm>
              <a:off x="9795492" y="932782"/>
              <a:ext cx="2315994" cy="7694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4E9F4B6-1F0B-6883-48CC-7F39A03E5A3A}"/>
              </a:ext>
            </a:extLst>
          </p:cNvPr>
          <p:cNvSpPr txBox="1"/>
          <p:nvPr/>
        </p:nvSpPr>
        <p:spPr>
          <a:xfrm>
            <a:off x="6116532" y="1970937"/>
            <a:ext cx="2747405" cy="1264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700" dirty="0">
                <a:solidFill>
                  <a:srgbClr val="000000"/>
                </a:solidFill>
                <a:latin typeface="Gilroy-ExtraBold"/>
              </a:rPr>
              <a:t>Акселерационная </a:t>
            </a:r>
          </a:p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700" dirty="0">
                <a:solidFill>
                  <a:srgbClr val="000000"/>
                </a:solidFill>
                <a:latin typeface="Gilroy-ExtraBold"/>
              </a:rPr>
              <a:t>Программа</a:t>
            </a:r>
          </a:p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7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«IZHEVSK</a:t>
            </a:r>
            <a:endParaRPr lang="ru-RU" sz="1700" dirty="0">
              <a:solidFill>
                <a:srgbClr val="000000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7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DYNAMICS»</a:t>
            </a:r>
            <a:endParaRPr lang="ru-RU" sz="1700" dirty="0">
              <a:solidFill>
                <a:srgbClr val="000000"/>
              </a:solidFill>
              <a:latin typeface="Gilroy-ExtraBold"/>
              <a:ea typeface="Gilroy-ExtraBold"/>
              <a:cs typeface="Gilroy-ExtraBold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FDE673F-DFF5-7DF0-458D-477E4E6357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0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533" y="237696"/>
            <a:ext cx="2267740" cy="173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3963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303</Words>
  <Application>Microsoft Office PowerPoint</Application>
  <PresentationFormat>Широкоэкранный</PresentationFormat>
  <Paragraphs>150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Bahnschrift Light</vt:lpstr>
      <vt:lpstr>Calibri</vt:lpstr>
      <vt:lpstr>Calibri Light</vt:lpstr>
      <vt:lpstr>Gilroy-ExtraBold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20</cp:revision>
  <dcterms:created xsi:type="dcterms:W3CDTF">2024-10-14T17:50:50Z</dcterms:created>
  <dcterms:modified xsi:type="dcterms:W3CDTF">2024-10-15T16:49:17Z</dcterms:modified>
</cp:coreProperties>
</file>