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11315700" cx="20112025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nPZmz+pbBNHgMzCjWSScTTrna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5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6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7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8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9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0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1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1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1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2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p1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3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1" Type="http://schemas.openxmlformats.org/officeDocument/2006/relationships/image" Target="../media/image18.png"/><Relationship Id="rId10" Type="http://schemas.openxmlformats.org/officeDocument/2006/relationships/image" Target="../media/image49.png"/><Relationship Id="rId12" Type="http://schemas.openxmlformats.org/officeDocument/2006/relationships/image" Target="../media/image38.png"/><Relationship Id="rId9" Type="http://schemas.openxmlformats.org/officeDocument/2006/relationships/image" Target="../media/image43.png"/><Relationship Id="rId5" Type="http://schemas.openxmlformats.org/officeDocument/2006/relationships/image" Target="../media/image11.png"/><Relationship Id="rId6" Type="http://schemas.openxmlformats.org/officeDocument/2006/relationships/image" Target="../media/image40.png"/><Relationship Id="rId7" Type="http://schemas.openxmlformats.org/officeDocument/2006/relationships/image" Target="../media/image10.png"/><Relationship Id="rId8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9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9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9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9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9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9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0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20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2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20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2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20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21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21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21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22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2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2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23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3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3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4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4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4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5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5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5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33.jpg"/><Relationship Id="rId2" Type="http://schemas.openxmlformats.org/officeDocument/2006/relationships/image" Target="../media/image12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35.png"/><Relationship Id="rId25" Type="http://schemas.openxmlformats.org/officeDocument/2006/relationships/theme" Target="../theme/theme1.xml"/><Relationship Id="rId5" Type="http://schemas.openxmlformats.org/officeDocument/2006/relationships/image" Target="../media/image5.png"/><Relationship Id="rId6" Type="http://schemas.openxmlformats.org/officeDocument/2006/relationships/image" Target="../media/image16.png"/><Relationship Id="rId7" Type="http://schemas.openxmlformats.org/officeDocument/2006/relationships/image" Target="../media/image24.png"/><Relationship Id="rId8" Type="http://schemas.openxmlformats.org/officeDocument/2006/relationships/image" Target="../media/image7.png"/><Relationship Id="rId11" Type="http://schemas.openxmlformats.org/officeDocument/2006/relationships/image" Target="../media/image13.png"/><Relationship Id="rId10" Type="http://schemas.openxmlformats.org/officeDocument/2006/relationships/image" Target="../media/image49.png"/><Relationship Id="rId13" Type="http://schemas.openxmlformats.org/officeDocument/2006/relationships/image" Target="../media/image23.png"/><Relationship Id="rId12" Type="http://schemas.openxmlformats.org/officeDocument/2006/relationships/image" Target="../media/image4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4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4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4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4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4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4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4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4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4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4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4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4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4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4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36.png"/><Relationship Id="rId5" Type="http://schemas.openxmlformats.org/officeDocument/2006/relationships/image" Target="../media/image15.png"/><Relationship Id="rId6" Type="http://schemas.openxmlformats.org/officeDocument/2006/relationships/image" Target="../media/image20.png"/><Relationship Id="rId7" Type="http://schemas.openxmlformats.org/officeDocument/2006/relationships/image" Target="../media/image17.png"/><Relationship Id="rId8" Type="http://schemas.openxmlformats.org/officeDocument/2006/relationships/image" Target="../media/image21.png"/><Relationship Id="rId11" Type="http://schemas.openxmlformats.org/officeDocument/2006/relationships/image" Target="../media/image44.png"/><Relationship Id="rId10" Type="http://schemas.openxmlformats.org/officeDocument/2006/relationships/image" Target="../media/image22.png"/><Relationship Id="rId13" Type="http://schemas.openxmlformats.org/officeDocument/2006/relationships/image" Target="../media/image34.png"/><Relationship Id="rId12" Type="http://schemas.openxmlformats.org/officeDocument/2006/relationships/image" Target="../media/image47.png"/><Relationship Id="rId15" Type="http://schemas.openxmlformats.org/officeDocument/2006/relationships/image" Target="../media/image42.png"/><Relationship Id="rId14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jpg"/><Relationship Id="rId4" Type="http://schemas.openxmlformats.org/officeDocument/2006/relationships/image" Target="../media/image4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 txBox="1"/>
          <p:nvPr>
            <p:ph type="ctrTitle"/>
          </p:nvPr>
        </p:nvSpPr>
        <p:spPr>
          <a:xfrm>
            <a:off x="756757" y="4232361"/>
            <a:ext cx="18778312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rPr b="1" i="0" lang="ru-RU" sz="6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Механизация (роботизация) очистки внутренних поверхностей полувагонов </a:t>
            </a:r>
            <a:endParaRPr b="1" i="0" sz="6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 txBox="1"/>
          <p:nvPr>
            <p:ph idx="1" type="subTitle"/>
          </p:nvPr>
        </p:nvSpPr>
        <p:spPr>
          <a:xfrm>
            <a:off x="756757" y="7839376"/>
            <a:ext cx="7400004" cy="1326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b="0" i="0" lang="ru-RU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 28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b="0" i="0" lang="ru-RU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Руководитель: Ибатуллин И.Д.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/>
          </a:p>
        </p:txBody>
      </p:sp>
      <p:pic>
        <p:nvPicPr>
          <p:cNvPr id="124" name="Google Shape;12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Очистка полувагонов в настоящее время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4" name="Google Shape;144;p2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45" name="Google Shape;145;p2"/>
          <p:cNvSpPr/>
          <p:nvPr/>
        </p:nvSpPr>
        <p:spPr>
          <a:xfrm>
            <a:off x="275091" y="2936884"/>
            <a:ext cx="5233258" cy="7107868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 наш высокотехнологичный век на железной дороге до сих пор используется тяжелый ручной, низкопроизводительный  человеческий труд. Например, при очистке полувагонов от остатков инертных грузов (песок, щебень, уголь)</a:t>
            </a:r>
            <a:endParaRPr/>
          </a:p>
        </p:txBody>
      </p:sp>
      <p:pic>
        <p:nvPicPr>
          <p:cNvPr id="146" name="Google Shape;146;p2"/>
          <p:cNvPicPr preferRelativeResize="0"/>
          <p:nvPr/>
        </p:nvPicPr>
        <p:blipFill rotWithShape="1">
          <a:blip r:embed="rId3">
            <a:alphaModFix/>
          </a:blip>
          <a:srcRect b="10399" l="4320" r="7839" t="10239"/>
          <a:stretch/>
        </p:blipFill>
        <p:spPr>
          <a:xfrm>
            <a:off x="5633851" y="2936883"/>
            <a:ext cx="6977225" cy="354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"/>
          <p:cNvPicPr preferRelativeResize="0"/>
          <p:nvPr/>
        </p:nvPicPr>
        <p:blipFill rotWithShape="1">
          <a:blip r:embed="rId4">
            <a:alphaModFix/>
          </a:blip>
          <a:srcRect b="12400" l="0" r="0" t="5153"/>
          <a:stretch/>
        </p:blipFill>
        <p:spPr>
          <a:xfrm>
            <a:off x="12736579" y="2936884"/>
            <a:ext cx="7645685" cy="354580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"/>
          <p:cNvSpPr/>
          <p:nvPr/>
        </p:nvSpPr>
        <p:spPr>
          <a:xfrm>
            <a:off x="6127846" y="6719856"/>
            <a:ext cx="13089604" cy="326516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Трое рабочих, вооружившись метлами и лопатами, 30…40 минут очищают полувагон от остатков грузов. В настоящее время железная дорога терпит издержки от простоя полувагонов и занимается поиском инновационного  решения данной проблемы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/>
          <p:nvPr>
            <p:ph idx="1" type="body"/>
          </p:nvPr>
        </p:nvSpPr>
        <p:spPr>
          <a:xfrm>
            <a:off x="894589" y="2184431"/>
            <a:ext cx="17769494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Проблема клиента – избыточная сложность, высокая стоимость и низкая окупаемость существующих решений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5" name="Google Shape;155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pic>
        <p:nvPicPr>
          <p:cNvPr descr="https://sun9-26.userapi.com/impg/-V4edCbCy_enG4U8vR9jUTENII9KzJB6MQSzkw/C1MJaTYYNb4.jpg?size=740x600&amp;quality=95&amp;sign=84bfad876159b949d28bea7a7ec7bf0c&amp;type=album" id="156" name="Google Shape;156;p3"/>
          <p:cNvPicPr preferRelativeResize="0"/>
          <p:nvPr/>
        </p:nvPicPr>
        <p:blipFill rotWithShape="1">
          <a:blip r:embed="rId3">
            <a:alphaModFix/>
          </a:blip>
          <a:srcRect b="19427" l="12244" r="12245" t="7168"/>
          <a:stretch/>
        </p:blipFill>
        <p:spPr>
          <a:xfrm>
            <a:off x="1447955" y="2874916"/>
            <a:ext cx="6758135" cy="5326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"/>
          <p:cNvPicPr preferRelativeResize="0"/>
          <p:nvPr/>
        </p:nvPicPr>
        <p:blipFill rotWithShape="1">
          <a:blip r:embed="rId4">
            <a:alphaModFix/>
          </a:blip>
          <a:srcRect b="19355" l="5444" r="27419" t="19355"/>
          <a:stretch/>
        </p:blipFill>
        <p:spPr>
          <a:xfrm>
            <a:off x="8423502" y="2985218"/>
            <a:ext cx="10240581" cy="510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"/>
          <p:cNvSpPr/>
          <p:nvPr/>
        </p:nvSpPr>
        <p:spPr>
          <a:xfrm>
            <a:off x="774510" y="8313690"/>
            <a:ext cx="18973800" cy="207170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Существующие технические решения для очистки полувагонов требуют создания целой инфраструктуры и не окупаются в установленный семилетний срок. Кроме того, открытая продувка и обработка щетками загрязняют окружающий воздух.  </a:t>
            </a:r>
            <a:endParaRPr b="0" i="1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 txBox="1"/>
          <p:nvPr>
            <p:ph idx="1" type="body"/>
          </p:nvPr>
        </p:nvSpPr>
        <p:spPr>
          <a:xfrm>
            <a:off x="894588" y="1813822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Описание продукта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66" name="Google Shape;166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67" name="Google Shape;167;p4"/>
          <p:cNvSpPr txBox="1"/>
          <p:nvPr/>
        </p:nvSpPr>
        <p:spPr>
          <a:xfrm>
            <a:off x="313899" y="8958286"/>
            <a:ext cx="1935252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65785" lvl="0" marL="56578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AutoNum type="arabicPeriod"/>
            </a:pPr>
            <a:r>
              <a:rPr b="0" i="0" lang="ru-R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Система очистки подвешена на крюке мостового крана, с помощью которого опускается в полувагон.</a:t>
            </a:r>
            <a:endParaRPr/>
          </a:p>
          <a:p>
            <a:pPr indent="-565785" lvl="0" marL="56578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AutoNum type="arabicPeriod"/>
            </a:pPr>
            <a:r>
              <a:rPr b="0" i="0" lang="ru-R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Очистка включает в себя: продувку стенок, обработку турбощетками, сбор остатков груза в центре, всасывание и сбор мелких частиц в «циклоне».     </a:t>
            </a:r>
            <a:endParaRPr/>
          </a:p>
        </p:txBody>
      </p:sp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7911" y="3889761"/>
            <a:ext cx="14555350" cy="48892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p4"/>
          <p:cNvGrpSpPr/>
          <p:nvPr/>
        </p:nvGrpSpPr>
        <p:grpSpPr>
          <a:xfrm>
            <a:off x="3097435" y="4243378"/>
            <a:ext cx="13764404" cy="2332110"/>
            <a:chOff x="354676" y="2571744"/>
            <a:chExt cx="8342063" cy="1413400"/>
          </a:xfrm>
        </p:grpSpPr>
        <p:sp>
          <p:nvSpPr>
            <p:cNvPr id="170" name="Google Shape;170;p4"/>
            <p:cNvSpPr/>
            <p:nvPr/>
          </p:nvSpPr>
          <p:spPr>
            <a:xfrm>
              <a:off x="357158" y="2571744"/>
              <a:ext cx="8286808" cy="135732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357126" y="3729087"/>
              <a:ext cx="8339613" cy="214402"/>
            </a:xfrm>
            <a:custGeom>
              <a:rect b="b" l="l" r="r" t="t"/>
              <a:pathLst>
                <a:path extrusionOk="0" h="216343" w="8363093">
                  <a:moveTo>
                    <a:pt x="0" y="216343"/>
                  </a:moveTo>
                  <a:cubicBezTo>
                    <a:pt x="75481" y="153082"/>
                    <a:pt x="210687" y="29772"/>
                    <a:pt x="356342" y="14886"/>
                  </a:cubicBezTo>
                  <a:cubicBezTo>
                    <a:pt x="501997" y="0"/>
                    <a:pt x="694210" y="104026"/>
                    <a:pt x="873927" y="127030"/>
                  </a:cubicBezTo>
                  <a:cubicBezTo>
                    <a:pt x="1053644" y="150034"/>
                    <a:pt x="1253489" y="161535"/>
                    <a:pt x="1434644" y="152909"/>
                  </a:cubicBezTo>
                  <a:cubicBezTo>
                    <a:pt x="1615799" y="144283"/>
                    <a:pt x="1752383" y="76709"/>
                    <a:pt x="1960855" y="75271"/>
                  </a:cubicBezTo>
                  <a:cubicBezTo>
                    <a:pt x="2169327" y="73833"/>
                    <a:pt x="2482753" y="129905"/>
                    <a:pt x="2685474" y="144282"/>
                  </a:cubicBezTo>
                  <a:cubicBezTo>
                    <a:pt x="2888195" y="158659"/>
                    <a:pt x="3011840" y="167286"/>
                    <a:pt x="3177180" y="161535"/>
                  </a:cubicBezTo>
                  <a:cubicBezTo>
                    <a:pt x="3342520" y="155784"/>
                    <a:pt x="3506422" y="109777"/>
                    <a:pt x="3677512" y="109777"/>
                  </a:cubicBezTo>
                  <a:cubicBezTo>
                    <a:pt x="3848602" y="109777"/>
                    <a:pt x="3979436" y="160097"/>
                    <a:pt x="4203723" y="161535"/>
                  </a:cubicBezTo>
                  <a:cubicBezTo>
                    <a:pt x="4428010" y="162973"/>
                    <a:pt x="4775942" y="116965"/>
                    <a:pt x="5023233" y="118403"/>
                  </a:cubicBezTo>
                  <a:cubicBezTo>
                    <a:pt x="5270524" y="119841"/>
                    <a:pt x="5494811" y="174475"/>
                    <a:pt x="5687467" y="170162"/>
                  </a:cubicBezTo>
                  <a:cubicBezTo>
                    <a:pt x="5880123" y="165849"/>
                    <a:pt x="6052651" y="89649"/>
                    <a:pt x="6179172" y="92524"/>
                  </a:cubicBezTo>
                  <a:cubicBezTo>
                    <a:pt x="6305693" y="95399"/>
                    <a:pt x="6338761" y="173037"/>
                    <a:pt x="6446591" y="187414"/>
                  </a:cubicBezTo>
                  <a:cubicBezTo>
                    <a:pt x="6554421" y="201791"/>
                    <a:pt x="6673754" y="193165"/>
                    <a:pt x="6826154" y="178788"/>
                  </a:cubicBezTo>
                  <a:cubicBezTo>
                    <a:pt x="6978554" y="164411"/>
                    <a:pt x="7218655" y="109776"/>
                    <a:pt x="7360991" y="101150"/>
                  </a:cubicBezTo>
                  <a:cubicBezTo>
                    <a:pt x="7503327" y="92524"/>
                    <a:pt x="7565150" y="114090"/>
                    <a:pt x="7680169" y="127030"/>
                  </a:cubicBezTo>
                  <a:cubicBezTo>
                    <a:pt x="7795188" y="139970"/>
                    <a:pt x="7944712" y="191728"/>
                    <a:pt x="8051104" y="178788"/>
                  </a:cubicBezTo>
                  <a:cubicBezTo>
                    <a:pt x="8157496" y="165848"/>
                    <a:pt x="8273953" y="46934"/>
                    <a:pt x="8318523" y="49392"/>
                  </a:cubicBezTo>
                  <a:cubicBezTo>
                    <a:pt x="8363093" y="51850"/>
                    <a:pt x="8318523" y="145489"/>
                    <a:pt x="8318523" y="193537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354676" y="2588029"/>
              <a:ext cx="142240" cy="1346662"/>
            </a:xfrm>
            <a:custGeom>
              <a:rect b="b" l="l" r="r" t="t"/>
              <a:pathLst>
                <a:path extrusionOk="0" h="1346662" w="142240">
                  <a:moveTo>
                    <a:pt x="0" y="0"/>
                  </a:moveTo>
                  <a:cubicBezTo>
                    <a:pt x="23553" y="43411"/>
                    <a:pt x="47106" y="86822"/>
                    <a:pt x="49877" y="177338"/>
                  </a:cubicBezTo>
                  <a:cubicBezTo>
                    <a:pt x="52648" y="267854"/>
                    <a:pt x="20321" y="422102"/>
                    <a:pt x="16626" y="543098"/>
                  </a:cubicBezTo>
                  <a:cubicBezTo>
                    <a:pt x="12931" y="664094"/>
                    <a:pt x="24015" y="817418"/>
                    <a:pt x="27709" y="903316"/>
                  </a:cubicBezTo>
                  <a:cubicBezTo>
                    <a:pt x="31403" y="989214"/>
                    <a:pt x="26786" y="1006763"/>
                    <a:pt x="38793" y="1058487"/>
                  </a:cubicBezTo>
                  <a:cubicBezTo>
                    <a:pt x="50800" y="1110211"/>
                    <a:pt x="84975" y="1174865"/>
                    <a:pt x="99753" y="1213658"/>
                  </a:cubicBezTo>
                  <a:cubicBezTo>
                    <a:pt x="114531" y="1252451"/>
                    <a:pt x="142240" y="1269077"/>
                    <a:pt x="127462" y="1291244"/>
                  </a:cubicBezTo>
                  <a:cubicBezTo>
                    <a:pt x="112684" y="1313411"/>
                    <a:pt x="11084" y="1346662"/>
                    <a:pt x="11084" y="1346662"/>
                  </a:cubicBezTo>
                  <a:lnTo>
                    <a:pt x="11084" y="134666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 rot="10800000">
              <a:off x="8480186" y="2571744"/>
              <a:ext cx="168630" cy="1413400"/>
            </a:xfrm>
            <a:custGeom>
              <a:rect b="b" l="l" r="r" t="t"/>
              <a:pathLst>
                <a:path extrusionOk="0" h="1413400" w="168630">
                  <a:moveTo>
                    <a:pt x="5485" y="66738"/>
                  </a:moveTo>
                  <a:cubicBezTo>
                    <a:pt x="29038" y="110149"/>
                    <a:pt x="163088" y="0"/>
                    <a:pt x="165859" y="90516"/>
                  </a:cubicBezTo>
                  <a:cubicBezTo>
                    <a:pt x="168630" y="181032"/>
                    <a:pt x="44222" y="463246"/>
                    <a:pt x="22111" y="609836"/>
                  </a:cubicBezTo>
                  <a:cubicBezTo>
                    <a:pt x="0" y="756426"/>
                    <a:pt x="29500" y="884156"/>
                    <a:pt x="33194" y="970054"/>
                  </a:cubicBezTo>
                  <a:cubicBezTo>
                    <a:pt x="36888" y="1055952"/>
                    <a:pt x="34952" y="1087972"/>
                    <a:pt x="44278" y="1125225"/>
                  </a:cubicBezTo>
                  <a:cubicBezTo>
                    <a:pt x="53604" y="1162478"/>
                    <a:pt x="34428" y="1160915"/>
                    <a:pt x="89152" y="1193574"/>
                  </a:cubicBezTo>
                  <a:cubicBezTo>
                    <a:pt x="53303" y="1228084"/>
                    <a:pt x="81421" y="1175900"/>
                    <a:pt x="76702" y="1189614"/>
                  </a:cubicBezTo>
                  <a:cubicBezTo>
                    <a:pt x="77606" y="1191814"/>
                    <a:pt x="81135" y="1248455"/>
                    <a:pt x="78491" y="1262829"/>
                  </a:cubicBezTo>
                  <a:cubicBezTo>
                    <a:pt x="75848" y="1277203"/>
                    <a:pt x="73842" y="1241423"/>
                    <a:pt x="60841" y="1275860"/>
                  </a:cubicBezTo>
                  <a:cubicBezTo>
                    <a:pt x="46063" y="1298027"/>
                    <a:pt x="23948" y="1390477"/>
                    <a:pt x="16569" y="1413400"/>
                  </a:cubicBezTo>
                  <a:lnTo>
                    <a:pt x="16569" y="141340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4"/>
          <p:cNvGrpSpPr/>
          <p:nvPr/>
        </p:nvGrpSpPr>
        <p:grpSpPr>
          <a:xfrm>
            <a:off x="3216429" y="278932"/>
            <a:ext cx="13644745" cy="3697236"/>
            <a:chOff x="426794" y="169049"/>
            <a:chExt cx="8269542" cy="2240749"/>
          </a:xfrm>
        </p:grpSpPr>
        <p:sp>
          <p:nvSpPr>
            <p:cNvPr id="175" name="Google Shape;175;p4"/>
            <p:cNvSpPr/>
            <p:nvPr/>
          </p:nvSpPr>
          <p:spPr>
            <a:xfrm>
              <a:off x="2850776" y="914400"/>
              <a:ext cx="5693869" cy="530198"/>
            </a:xfrm>
            <a:custGeom>
              <a:rect b="b" l="l" r="r" t="t"/>
              <a:pathLst>
                <a:path extrusionOk="0" h="530198" w="5693869">
                  <a:moveTo>
                    <a:pt x="0" y="0"/>
                  </a:moveTo>
                  <a:lnTo>
                    <a:pt x="0" y="461042"/>
                  </a:lnTo>
                  <a:lnTo>
                    <a:pt x="5624713" y="453358"/>
                  </a:lnTo>
                  <a:lnTo>
                    <a:pt x="5693869" y="530198"/>
                  </a:lnTo>
                  <a:lnTo>
                    <a:pt x="5693869" y="530198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4792085" y="1037345"/>
              <a:ext cx="1137237" cy="445673"/>
            </a:xfrm>
            <a:custGeom>
              <a:rect b="b" l="l" r="r" t="t"/>
              <a:pathLst>
                <a:path extrusionOk="0" h="445673" w="1137237">
                  <a:moveTo>
                    <a:pt x="0" y="7684"/>
                  </a:moveTo>
                  <a:lnTo>
                    <a:pt x="115261" y="445673"/>
                  </a:lnTo>
                  <a:lnTo>
                    <a:pt x="202035" y="437989"/>
                  </a:lnTo>
                  <a:lnTo>
                    <a:pt x="945137" y="445673"/>
                  </a:lnTo>
                  <a:lnTo>
                    <a:pt x="1137237" y="0"/>
                  </a:lnTo>
                </a:path>
              </a:pathLst>
            </a:custGeom>
            <a:solidFill>
              <a:srgbClr val="4F6481"/>
            </a:solidFill>
            <a:ln cap="flat" cmpd="sng" w="1905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4500562" y="571480"/>
              <a:ext cx="813816" cy="1000132"/>
            </a:xfrm>
            <a:prstGeom prst="bentArrow">
              <a:avLst>
                <a:gd fmla="val 25000" name="adj1"/>
                <a:gd fmla="val 25000" name="adj2"/>
                <a:gd fmla="val 25000" name="adj3"/>
                <a:gd fmla="val 46583" name="adj4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571472" y="1500174"/>
              <a:ext cx="7929618" cy="714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4857752" y="357166"/>
              <a:ext cx="1000132" cy="214314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 rot="10800000">
              <a:off x="4857752" y="571480"/>
              <a:ext cx="1000132" cy="714380"/>
            </a:xfrm>
            <a:prstGeom prst="trapezoid">
              <a:avLst>
                <a:gd fmla="val 51891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3071802" y="571480"/>
              <a:ext cx="714380" cy="71438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 rot="-5400000">
              <a:off x="3036083" y="750075"/>
              <a:ext cx="357190" cy="285752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3788229" y="169049"/>
              <a:ext cx="1544490" cy="760719"/>
            </a:xfrm>
            <a:custGeom>
              <a:rect b="b" l="l" r="r" t="t"/>
              <a:pathLst>
                <a:path extrusionOk="0" h="760719" w="1544490">
                  <a:moveTo>
                    <a:pt x="1544490" y="184417"/>
                  </a:moveTo>
                  <a:lnTo>
                    <a:pt x="1544490" y="0"/>
                  </a:lnTo>
                  <a:lnTo>
                    <a:pt x="391885" y="7684"/>
                  </a:lnTo>
                  <a:lnTo>
                    <a:pt x="376517" y="753035"/>
                  </a:lnTo>
                  <a:lnTo>
                    <a:pt x="0" y="760719"/>
                  </a:lnTo>
                </a:path>
              </a:pathLst>
            </a:custGeom>
            <a:noFill/>
            <a:ln cap="flat" cmpd="sng" w="5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514830" y="916188"/>
              <a:ext cx="2551099" cy="583986"/>
            </a:xfrm>
            <a:custGeom>
              <a:rect b="b" l="l" r="r" t="t"/>
              <a:pathLst>
                <a:path extrusionOk="0" h="583986" w="2551099">
                  <a:moveTo>
                    <a:pt x="2551099" y="7684"/>
                  </a:moveTo>
                  <a:lnTo>
                    <a:pt x="92209" y="0"/>
                  </a:lnTo>
                  <a:lnTo>
                    <a:pt x="0" y="583986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5" name="Google Shape;185;p4"/>
            <p:cNvGrpSpPr/>
            <p:nvPr/>
          </p:nvGrpSpPr>
          <p:grpSpPr>
            <a:xfrm>
              <a:off x="426794" y="1569808"/>
              <a:ext cx="839990" cy="839990"/>
              <a:chOff x="426794" y="1569808"/>
              <a:chExt cx="839990" cy="839990"/>
            </a:xfrm>
          </p:grpSpPr>
          <p:grpSp>
            <p:nvGrpSpPr>
              <p:cNvPr id="186" name="Google Shape;186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187" name="Google Shape;187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88" name="Google Shape;188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89" name="Google Shape;189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90" name="Google Shape;190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91" name="Google Shape;191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192" name="Google Shape;192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93" name="Google Shape;193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94" name="Google Shape;194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95" name="Google Shape;195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196" name="Google Shape;196;p4"/>
            <p:cNvSpPr/>
            <p:nvPr/>
          </p:nvSpPr>
          <p:spPr>
            <a:xfrm rot="10800000">
              <a:off x="714348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 rot="10800000">
              <a:off x="8143900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 rot="10800000">
              <a:off x="7286644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 rot="10800000">
              <a:off x="6431191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 rot="10800000">
              <a:off x="5359621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 rot="10800000">
              <a:off x="3786182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 rot="10800000">
              <a:off x="2857488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 rot="10800000">
              <a:off x="1785918" y="1571612"/>
              <a:ext cx="214314" cy="42862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89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4" name="Google Shape;204;p4"/>
            <p:cNvGrpSpPr/>
            <p:nvPr/>
          </p:nvGrpSpPr>
          <p:grpSpPr>
            <a:xfrm>
              <a:off x="1498364" y="1569014"/>
              <a:ext cx="839990" cy="839990"/>
              <a:chOff x="426794" y="1569808"/>
              <a:chExt cx="839990" cy="839990"/>
            </a:xfrm>
          </p:grpSpPr>
          <p:grpSp>
            <p:nvGrpSpPr>
              <p:cNvPr id="205" name="Google Shape;205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06" name="Google Shape;206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07" name="Google Shape;207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08" name="Google Shape;208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09" name="Google Shape;209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10" name="Google Shape;210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11" name="Google Shape;211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12" name="Google Shape;212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13" name="Google Shape;213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14" name="Google Shape;214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15" name="Google Shape;215;p4"/>
            <p:cNvGrpSpPr/>
            <p:nvPr/>
          </p:nvGrpSpPr>
          <p:grpSpPr>
            <a:xfrm>
              <a:off x="2569934" y="1569014"/>
              <a:ext cx="839990" cy="839990"/>
              <a:chOff x="426794" y="1569808"/>
              <a:chExt cx="839990" cy="839990"/>
            </a:xfrm>
          </p:grpSpPr>
          <p:grpSp>
            <p:nvGrpSpPr>
              <p:cNvPr id="216" name="Google Shape;216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17" name="Google Shape;217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18" name="Google Shape;218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19" name="Google Shape;219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20" name="Google Shape;220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21" name="Google Shape;221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22" name="Google Shape;222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23" name="Google Shape;223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24" name="Google Shape;224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25" name="Google Shape;225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26" name="Google Shape;226;p4"/>
            <p:cNvGrpSpPr/>
            <p:nvPr/>
          </p:nvGrpSpPr>
          <p:grpSpPr>
            <a:xfrm>
              <a:off x="3498628" y="1569014"/>
              <a:ext cx="839990" cy="839990"/>
              <a:chOff x="426794" y="1569808"/>
              <a:chExt cx="839990" cy="839990"/>
            </a:xfrm>
          </p:grpSpPr>
          <p:grpSp>
            <p:nvGrpSpPr>
              <p:cNvPr id="227" name="Google Shape;227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28" name="Google Shape;228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29" name="Google Shape;229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0" name="Google Shape;230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1" name="Google Shape;231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32" name="Google Shape;232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33" name="Google Shape;233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4" name="Google Shape;234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5" name="Google Shape;235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6" name="Google Shape;236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37" name="Google Shape;237;p4"/>
            <p:cNvGrpSpPr/>
            <p:nvPr/>
          </p:nvGrpSpPr>
          <p:grpSpPr>
            <a:xfrm>
              <a:off x="5070264" y="1569014"/>
              <a:ext cx="839990" cy="839990"/>
              <a:chOff x="426794" y="1569808"/>
              <a:chExt cx="839990" cy="839990"/>
            </a:xfrm>
          </p:grpSpPr>
          <p:grpSp>
            <p:nvGrpSpPr>
              <p:cNvPr id="238" name="Google Shape;238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39" name="Google Shape;239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40" name="Google Shape;240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41" name="Google Shape;241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42" name="Google Shape;242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43" name="Google Shape;243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44" name="Google Shape;244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45" name="Google Shape;245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46" name="Google Shape;246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47" name="Google Shape;247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48" name="Google Shape;248;p4"/>
            <p:cNvGrpSpPr/>
            <p:nvPr/>
          </p:nvGrpSpPr>
          <p:grpSpPr>
            <a:xfrm>
              <a:off x="6141834" y="1569014"/>
              <a:ext cx="839990" cy="839990"/>
              <a:chOff x="426794" y="1569808"/>
              <a:chExt cx="839990" cy="839990"/>
            </a:xfrm>
          </p:grpSpPr>
          <p:grpSp>
            <p:nvGrpSpPr>
              <p:cNvPr id="249" name="Google Shape;249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50" name="Google Shape;250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1" name="Google Shape;251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2" name="Google Shape;252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3" name="Google Shape;253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54" name="Google Shape;254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55" name="Google Shape;255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6" name="Google Shape;256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7" name="Google Shape;257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8" name="Google Shape;258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59" name="Google Shape;259;p4"/>
            <p:cNvGrpSpPr/>
            <p:nvPr/>
          </p:nvGrpSpPr>
          <p:grpSpPr>
            <a:xfrm>
              <a:off x="6999090" y="1569014"/>
              <a:ext cx="839990" cy="839990"/>
              <a:chOff x="426794" y="1569808"/>
              <a:chExt cx="839990" cy="839990"/>
            </a:xfrm>
          </p:grpSpPr>
          <p:grpSp>
            <p:nvGrpSpPr>
              <p:cNvPr id="260" name="Google Shape;260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61" name="Google Shape;261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62" name="Google Shape;262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63" name="Google Shape;263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64" name="Google Shape;264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65" name="Google Shape;265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66" name="Google Shape;266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67" name="Google Shape;267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68" name="Google Shape;268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69" name="Google Shape;269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70" name="Google Shape;270;p4"/>
            <p:cNvGrpSpPr/>
            <p:nvPr/>
          </p:nvGrpSpPr>
          <p:grpSpPr>
            <a:xfrm>
              <a:off x="7856346" y="1569014"/>
              <a:ext cx="839990" cy="839990"/>
              <a:chOff x="426794" y="1569808"/>
              <a:chExt cx="839990" cy="839990"/>
            </a:xfrm>
          </p:grpSpPr>
          <p:grpSp>
            <p:nvGrpSpPr>
              <p:cNvPr id="271" name="Google Shape;271;p4"/>
              <p:cNvGrpSpPr/>
              <p:nvPr/>
            </p:nvGrpSpPr>
            <p:grpSpPr>
              <a:xfrm>
                <a:off x="500034" y="1643844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72" name="Google Shape;272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73" name="Google Shape;273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74" name="Google Shape;274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75" name="Google Shape;275;p4"/>
                <p:cNvCxnSpPr/>
                <p:nvPr/>
              </p:nvCxnSpPr>
              <p:spPr>
                <a:xfrm flipH="1"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76" name="Google Shape;276;p4"/>
              <p:cNvGrpSpPr/>
              <p:nvPr/>
            </p:nvGrpSpPr>
            <p:grpSpPr>
              <a:xfrm rot="1349466">
                <a:off x="525318" y="1668332"/>
                <a:ext cx="642942" cy="642942"/>
                <a:chOff x="500034" y="1643844"/>
                <a:chExt cx="642942" cy="642942"/>
              </a:xfrm>
            </p:grpSpPr>
            <p:cxnSp>
              <p:nvCxnSpPr>
                <p:cNvPr id="277" name="Google Shape;277;p4"/>
                <p:cNvCxnSpPr/>
                <p:nvPr/>
              </p:nvCxnSpPr>
              <p:spPr>
                <a:xfrm flipH="1" rot="-5400000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78" name="Google Shape;278;p4"/>
                <p:cNvCxnSpPr/>
                <p:nvPr/>
              </p:nvCxnSpPr>
              <p:spPr>
                <a:xfrm rot="5400000">
                  <a:off x="594191" y="1737207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79" name="Google Shape;279;p4"/>
                <p:cNvCxnSpPr/>
                <p:nvPr/>
              </p:nvCxnSpPr>
              <p:spPr>
                <a:xfrm flipH="1">
                  <a:off x="500034" y="1964521"/>
                  <a:ext cx="642942" cy="158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80" name="Google Shape;280;p4"/>
                <p:cNvCxnSpPr/>
                <p:nvPr/>
              </p:nvCxnSpPr>
              <p:spPr>
                <a:xfrm flipH="1" rot="5400000">
                  <a:off x="575422" y="1690530"/>
                  <a:ext cx="454628" cy="454628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</p:grpSp>
      <p:grpSp>
        <p:nvGrpSpPr>
          <p:cNvPr id="281" name="Google Shape;281;p4"/>
          <p:cNvGrpSpPr/>
          <p:nvPr/>
        </p:nvGrpSpPr>
        <p:grpSpPr>
          <a:xfrm>
            <a:off x="3216429" y="2471000"/>
            <a:ext cx="1385984" cy="1385984"/>
            <a:chOff x="426794" y="1569808"/>
            <a:chExt cx="839990" cy="839990"/>
          </a:xfrm>
        </p:grpSpPr>
        <p:grpSp>
          <p:nvGrpSpPr>
            <p:cNvPr id="282" name="Google Shape;282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283" name="Google Shape;283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4" name="Google Shape;284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5" name="Google Shape;285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6" name="Google Shape;286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87" name="Google Shape;287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288" name="Google Shape;288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9" name="Google Shape;289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0" name="Google Shape;290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1" name="Google Shape;291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92" name="Google Shape;292;p4"/>
          <p:cNvGrpSpPr/>
          <p:nvPr/>
        </p:nvGrpSpPr>
        <p:grpSpPr>
          <a:xfrm>
            <a:off x="15475190" y="2588872"/>
            <a:ext cx="1385984" cy="1385984"/>
            <a:chOff x="426794" y="1569808"/>
            <a:chExt cx="839990" cy="839990"/>
          </a:xfrm>
        </p:grpSpPr>
        <p:grpSp>
          <p:nvGrpSpPr>
            <p:cNvPr id="293" name="Google Shape;293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294" name="Google Shape;294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5" name="Google Shape;295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6" name="Google Shape;296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7" name="Google Shape;297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98" name="Google Shape;298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299" name="Google Shape;299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0" name="Google Shape;300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1" name="Google Shape;301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2" name="Google Shape;302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03" name="Google Shape;303;p4"/>
          <p:cNvGrpSpPr/>
          <p:nvPr/>
        </p:nvGrpSpPr>
        <p:grpSpPr>
          <a:xfrm>
            <a:off x="14060717" y="2588872"/>
            <a:ext cx="1385984" cy="1385984"/>
            <a:chOff x="426794" y="1569808"/>
            <a:chExt cx="839990" cy="839990"/>
          </a:xfrm>
        </p:grpSpPr>
        <p:grpSp>
          <p:nvGrpSpPr>
            <p:cNvPr id="304" name="Google Shape;304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305" name="Google Shape;305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6" name="Google Shape;306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7" name="Google Shape;307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8" name="Google Shape;308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309" name="Google Shape;309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310" name="Google Shape;310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1" name="Google Shape;311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2" name="Google Shape;312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3" name="Google Shape;313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14" name="Google Shape;314;p4"/>
          <p:cNvGrpSpPr/>
          <p:nvPr/>
        </p:nvGrpSpPr>
        <p:grpSpPr>
          <a:xfrm>
            <a:off x="12646245" y="2588872"/>
            <a:ext cx="1385984" cy="1385984"/>
            <a:chOff x="426794" y="1569808"/>
            <a:chExt cx="839990" cy="839990"/>
          </a:xfrm>
        </p:grpSpPr>
        <p:grpSp>
          <p:nvGrpSpPr>
            <p:cNvPr id="315" name="Google Shape;315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316" name="Google Shape;316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7" name="Google Shape;317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8" name="Google Shape;318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9" name="Google Shape;319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320" name="Google Shape;320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321" name="Google Shape;321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22" name="Google Shape;322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23" name="Google Shape;323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24" name="Google Shape;324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25" name="Google Shape;325;p4"/>
          <p:cNvGrpSpPr/>
          <p:nvPr/>
        </p:nvGrpSpPr>
        <p:grpSpPr>
          <a:xfrm>
            <a:off x="10878155" y="2588872"/>
            <a:ext cx="1385984" cy="1385984"/>
            <a:chOff x="426794" y="1569808"/>
            <a:chExt cx="839990" cy="839990"/>
          </a:xfrm>
        </p:grpSpPr>
        <p:grpSp>
          <p:nvGrpSpPr>
            <p:cNvPr id="326" name="Google Shape;326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327" name="Google Shape;327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28" name="Google Shape;328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29" name="Google Shape;329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30" name="Google Shape;330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331" name="Google Shape;331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332" name="Google Shape;332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33" name="Google Shape;333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34" name="Google Shape;334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35" name="Google Shape;335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36" name="Google Shape;336;p4"/>
          <p:cNvGrpSpPr/>
          <p:nvPr/>
        </p:nvGrpSpPr>
        <p:grpSpPr>
          <a:xfrm>
            <a:off x="4984520" y="2588872"/>
            <a:ext cx="1385984" cy="1385984"/>
            <a:chOff x="426794" y="1569808"/>
            <a:chExt cx="839990" cy="839990"/>
          </a:xfrm>
        </p:grpSpPr>
        <p:grpSp>
          <p:nvGrpSpPr>
            <p:cNvPr id="337" name="Google Shape;337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338" name="Google Shape;338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39" name="Google Shape;339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0" name="Google Shape;340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1" name="Google Shape;341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342" name="Google Shape;342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343" name="Google Shape;343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4" name="Google Shape;344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5" name="Google Shape;345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6" name="Google Shape;346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47" name="Google Shape;347;p4"/>
          <p:cNvGrpSpPr/>
          <p:nvPr/>
        </p:nvGrpSpPr>
        <p:grpSpPr>
          <a:xfrm>
            <a:off x="6752610" y="2588872"/>
            <a:ext cx="1385984" cy="1385984"/>
            <a:chOff x="426794" y="1569808"/>
            <a:chExt cx="839990" cy="839990"/>
          </a:xfrm>
        </p:grpSpPr>
        <p:grpSp>
          <p:nvGrpSpPr>
            <p:cNvPr id="348" name="Google Shape;348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349" name="Google Shape;349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0" name="Google Shape;350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1" name="Google Shape;351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2" name="Google Shape;352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353" name="Google Shape;353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354" name="Google Shape;354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5" name="Google Shape;355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6" name="Google Shape;356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7" name="Google Shape;357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58" name="Google Shape;358;p4"/>
          <p:cNvGrpSpPr/>
          <p:nvPr/>
        </p:nvGrpSpPr>
        <p:grpSpPr>
          <a:xfrm>
            <a:off x="8284955" y="2588872"/>
            <a:ext cx="1385984" cy="1385984"/>
            <a:chOff x="426794" y="1569808"/>
            <a:chExt cx="839990" cy="839990"/>
          </a:xfrm>
        </p:grpSpPr>
        <p:grpSp>
          <p:nvGrpSpPr>
            <p:cNvPr id="359" name="Google Shape;359;p4"/>
            <p:cNvGrpSpPr/>
            <p:nvPr/>
          </p:nvGrpSpPr>
          <p:grpSpPr>
            <a:xfrm>
              <a:off x="500034" y="1643844"/>
              <a:ext cx="642942" cy="642942"/>
              <a:chOff x="500034" y="1643844"/>
              <a:chExt cx="642942" cy="642942"/>
            </a:xfrm>
          </p:grpSpPr>
          <p:cxnSp>
            <p:nvCxnSpPr>
              <p:cNvPr id="360" name="Google Shape;360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1" name="Google Shape;361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2" name="Google Shape;362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3" name="Google Shape;363;p4"/>
              <p:cNvCxnSpPr/>
              <p:nvPr/>
            </p:nvCxnSpPr>
            <p:spPr>
              <a:xfrm flipH="1"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364" name="Google Shape;364;p4"/>
            <p:cNvGrpSpPr/>
            <p:nvPr/>
          </p:nvGrpSpPr>
          <p:grpSpPr>
            <a:xfrm rot="1349466">
              <a:off x="525318" y="1668332"/>
              <a:ext cx="642942" cy="642942"/>
              <a:chOff x="500034" y="1643844"/>
              <a:chExt cx="642942" cy="642942"/>
            </a:xfrm>
          </p:grpSpPr>
          <p:cxnSp>
            <p:nvCxnSpPr>
              <p:cNvPr id="365" name="Google Shape;365;p4"/>
              <p:cNvCxnSpPr/>
              <p:nvPr/>
            </p:nvCxnSpPr>
            <p:spPr>
              <a:xfrm flipH="1" rot="-5400000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6" name="Google Shape;366;p4"/>
              <p:cNvCxnSpPr/>
              <p:nvPr/>
            </p:nvCxnSpPr>
            <p:spPr>
              <a:xfrm rot="5400000">
                <a:off x="594191" y="1737207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7" name="Google Shape;367;p4"/>
              <p:cNvCxnSpPr/>
              <p:nvPr/>
            </p:nvCxnSpPr>
            <p:spPr>
              <a:xfrm flipH="1">
                <a:off x="500034" y="1964521"/>
                <a:ext cx="642942" cy="158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8" name="Google Shape;368;p4"/>
              <p:cNvCxnSpPr/>
              <p:nvPr/>
            </p:nvCxnSpPr>
            <p:spPr>
              <a:xfrm flipH="1" rot="5400000">
                <a:off x="575422" y="1690530"/>
                <a:ext cx="454628" cy="454628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369" name="Google Shape;369;p4"/>
          <p:cNvSpPr/>
          <p:nvPr/>
        </p:nvSpPr>
        <p:spPr>
          <a:xfrm>
            <a:off x="3455148" y="5893595"/>
            <a:ext cx="707236" cy="35361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54813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4"/>
          <p:cNvSpPr/>
          <p:nvPr/>
        </p:nvSpPr>
        <p:spPr>
          <a:xfrm rot="10800000">
            <a:off x="15713909" y="5893595"/>
            <a:ext cx="707236" cy="35361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54813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"/>
          <p:cNvSpPr txBox="1"/>
          <p:nvPr>
            <p:ph type="title"/>
          </p:nvPr>
        </p:nvSpPr>
        <p:spPr>
          <a:xfrm>
            <a:off x="314802" y="556319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Инновации</a:t>
            </a:r>
            <a:endParaRPr/>
          </a:p>
        </p:txBody>
      </p:sp>
      <p:sp>
        <p:nvSpPr>
          <p:cNvPr id="377" name="Google Shape;377;p5"/>
          <p:cNvSpPr/>
          <p:nvPr/>
        </p:nvSpPr>
        <p:spPr>
          <a:xfrm>
            <a:off x="3898244" y="4007593"/>
            <a:ext cx="471491" cy="7308107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8" name="Google Shape;3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948898" y="3310557"/>
            <a:ext cx="4361290" cy="5283871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5"/>
          <p:cNvSpPr/>
          <p:nvPr/>
        </p:nvSpPr>
        <p:spPr>
          <a:xfrm>
            <a:off x="7198680" y="4950574"/>
            <a:ext cx="1060854" cy="18859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5"/>
          <p:cNvSpPr/>
          <p:nvPr/>
        </p:nvSpPr>
        <p:spPr>
          <a:xfrm>
            <a:off x="479936" y="4361210"/>
            <a:ext cx="3064690" cy="1768091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17104" y="31228"/>
                </a:moveTo>
                <a:lnTo>
                  <a:pt x="147342" y="129182"/>
                </a:lnTo>
              </a:path>
            </a:pathLst>
          </a:cu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95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Стенка полувагона</a:t>
            </a:r>
            <a:endParaRPr/>
          </a:p>
        </p:txBody>
      </p:sp>
      <p:sp>
        <p:nvSpPr>
          <p:cNvPr id="381" name="Google Shape;381;p5"/>
          <p:cNvSpPr/>
          <p:nvPr/>
        </p:nvSpPr>
        <p:spPr>
          <a:xfrm>
            <a:off x="10970605" y="5657850"/>
            <a:ext cx="6580415" cy="1178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4628" y="56827"/>
                </a:moveTo>
                <a:lnTo>
                  <a:pt x="-32000" y="50040"/>
                </a:lnTo>
              </a:path>
            </a:pathLst>
          </a:cu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95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Труба подачи воздуха</a:t>
            </a:r>
            <a:endParaRPr/>
          </a:p>
        </p:txBody>
      </p:sp>
      <p:sp>
        <p:nvSpPr>
          <p:cNvPr id="382" name="Google Shape;382;p5"/>
          <p:cNvSpPr/>
          <p:nvPr/>
        </p:nvSpPr>
        <p:spPr>
          <a:xfrm rot="872818">
            <a:off x="5035799" y="6427105"/>
            <a:ext cx="825109" cy="259319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5"/>
          <p:cNvSpPr/>
          <p:nvPr/>
        </p:nvSpPr>
        <p:spPr>
          <a:xfrm>
            <a:off x="7552298" y="9076159"/>
            <a:ext cx="12223308" cy="165641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2058" y="71512"/>
                </a:moveTo>
                <a:lnTo>
                  <a:pt x="-17747" y="-50959"/>
                </a:lnTo>
              </a:path>
            </a:pathLst>
          </a:cu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95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Настилающая вдоль стенки струя повышает мощность воздушного потока на 20% (эффект Коанда)</a:t>
            </a:r>
            <a:endParaRPr/>
          </a:p>
        </p:txBody>
      </p:sp>
      <p:sp>
        <p:nvSpPr>
          <p:cNvPr id="384" name="Google Shape;384;p5"/>
          <p:cNvSpPr/>
          <p:nvPr/>
        </p:nvSpPr>
        <p:spPr>
          <a:xfrm rot="872818">
            <a:off x="5035799" y="2065812"/>
            <a:ext cx="825109" cy="259319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5"/>
          <p:cNvSpPr/>
          <p:nvPr/>
        </p:nvSpPr>
        <p:spPr>
          <a:xfrm>
            <a:off x="7788042" y="2121589"/>
            <a:ext cx="11987563" cy="18859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524" y="52660"/>
                </a:moveTo>
                <a:lnTo>
                  <a:pt x="-18050" y="72300"/>
                </a:lnTo>
              </a:path>
            </a:pathLst>
          </a:cu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95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Эжекция увеличивает воздушный поток за счет втягивания  воздуха снаружи </a:t>
            </a:r>
            <a:endParaRPr/>
          </a:p>
        </p:txBody>
      </p:sp>
      <p:sp>
        <p:nvSpPr>
          <p:cNvPr id="386" name="Google Shape;386;p5"/>
          <p:cNvSpPr/>
          <p:nvPr/>
        </p:nvSpPr>
        <p:spPr>
          <a:xfrm>
            <a:off x="9348716" y="7187055"/>
            <a:ext cx="10426890" cy="165641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2058" y="71512"/>
                </a:moveTo>
                <a:lnTo>
                  <a:pt x="-20041" y="-18331"/>
                </a:lnTo>
              </a:path>
            </a:pathLst>
          </a:cu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95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Возможен подогрев воздуха для очистки примерзшего груза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Преимущества</a:t>
            </a:r>
            <a:endParaRPr/>
          </a:p>
        </p:txBody>
      </p:sp>
      <p:sp>
        <p:nvSpPr>
          <p:cNvPr id="393" name="Google Shape;393;p6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742950" lvl="0" marL="7588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AutoNum type="arabicPeriod"/>
            </a:pPr>
            <a:r>
              <a:rPr lang="ru-RU" sz="4400"/>
              <a:t>Устройство очистки не требует создания отдельной инфраструктуры, а использует уже имеющийся ресурс – кран.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400"/>
              <a:buAutoNum type="arabicPeriod"/>
            </a:pPr>
            <a:r>
              <a:rPr lang="ru-RU" sz="4400"/>
              <a:t>Время очистки сокращается в 5 раз.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400"/>
              <a:buAutoNum type="arabicPeriod"/>
            </a:pPr>
            <a:r>
              <a:rPr lang="ru-RU" sz="4400"/>
              <a:t>Число персонала сокращается до 1 человека.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400"/>
              <a:buAutoNum type="arabicPeriod"/>
            </a:pPr>
            <a:r>
              <a:rPr lang="ru-RU" sz="4400"/>
              <a:t>Зона очистки закрывается сверху платформой, что исключает загрязнение воздуха.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400"/>
              <a:buAutoNum type="arabicPeriod"/>
            </a:pPr>
            <a:r>
              <a:rPr lang="ru-RU" sz="4400"/>
              <a:t>Воздушный поток усиливается за счет эффекта Коанда, эжекции и нагрева.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400"/>
              <a:buAutoNum type="arabicPeriod"/>
            </a:pPr>
            <a:r>
              <a:rPr lang="ru-RU" sz="4400"/>
              <a:t>Остатки груза не распыляются, а собираются в контейнер.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400" name="Google Shape;400;p7"/>
          <p:cNvSpPr txBox="1"/>
          <p:nvPr>
            <p:ph idx="2" type="body"/>
          </p:nvPr>
        </p:nvSpPr>
        <p:spPr>
          <a:xfrm>
            <a:off x="572642" y="9973872"/>
            <a:ext cx="19224594" cy="1229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sz="4000"/>
              <a:t>Объем грузоперевозок в России непрерывно растет, преимущественно за счет повышения стоимости перевозок. 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</p:txBody>
      </p:sp>
      <p:pic>
        <p:nvPicPr>
          <p:cNvPr id="401" name="Google Shape;40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0345" y="2269367"/>
            <a:ext cx="13376152" cy="7493307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7"/>
          <p:cNvSpPr txBox="1"/>
          <p:nvPr>
            <p:ph idx="1" type="body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Рост рынка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8"/>
          <p:cNvSpPr txBox="1"/>
          <p:nvPr>
            <p:ph idx="1" type="body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Объем рынка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09" name="Google Shape;409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410" name="Google Shape;410;p8"/>
          <p:cNvSpPr txBox="1"/>
          <p:nvPr>
            <p:ph idx="2" type="body"/>
          </p:nvPr>
        </p:nvSpPr>
        <p:spPr>
          <a:xfrm>
            <a:off x="539747" y="2719198"/>
            <a:ext cx="995538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4000"/>
              <a:t>Только на Куйбышевской железной дороге  имеется 8 станций очистки полувагонов. На каждой станции требуется 6 модификаций для различных полувагонов: 12-1000, 12-532, 12-726, 12-119, 12-757, 12-П001.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4000"/>
              <a:t>В рамках КЖД объем рынка составляет 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ru-RU" sz="4000"/>
              <a:t>20 160 000 руб./год </a:t>
            </a:r>
            <a:r>
              <a:rPr lang="ru-RU" sz="4000"/>
              <a:t>(без учета издержек на вынужденные простои полувагонов). 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4000"/>
              <a:t>Таких филиалов в РЖД – 16, что дает потенциальный рынок более </a:t>
            </a:r>
            <a:r>
              <a:rPr b="1" lang="ru-RU" sz="4000"/>
              <a:t>300 млн в год. 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4000"/>
              <a:t>Конкуренции практически нет, поскольку их продукция не используется в РЖД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000"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000"/>
          </a:p>
        </p:txBody>
      </p:sp>
      <p:pic>
        <p:nvPicPr>
          <p:cNvPr id="411" name="Google Shape;4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5805" y="2719198"/>
            <a:ext cx="9476233" cy="6988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9"/>
          <p:cNvSpPr txBox="1"/>
          <p:nvPr>
            <p:ph idx="1" type="body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Потоки доходов</a:t>
            </a:r>
            <a:endParaRPr/>
          </a:p>
        </p:txBody>
      </p:sp>
      <p:sp>
        <p:nvSpPr>
          <p:cNvPr id="418" name="Google Shape;418;p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419" name="Google Shape;419;p9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ru-RU" sz="5400"/>
              <a:t>Продажи (по хоздоговору) 6 моделей устройств очистки со средним чеком – 10 млн. руб. и сроком окупаемости – менее 7 лет.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ru-RU" sz="5400"/>
              <a:t>При темпах производства – 10 устройств в год. Доход составит 100 млн. руб./год.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ru-RU" sz="5400"/>
              <a:t>В перспективе возможно расширение рынка за счет выхода на зарубежные железные дороги и расширения целевой аудитории.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t/>
            </a:r>
            <a:endParaRPr sz="5400"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0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Текущие результаты: успешные кейсы, клиенты или предварительные договоренности, привлеченные инвестиции и др.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26" name="Google Shape;426;p1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427" name="Google Shape;427;p10"/>
          <p:cNvSpPr txBox="1"/>
          <p:nvPr>
            <p:ph idx="2" type="body"/>
          </p:nvPr>
        </p:nvSpPr>
        <p:spPr>
          <a:xfrm>
            <a:off x="1176712" y="3012912"/>
            <a:ext cx="11774700" cy="77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 lnSpcReduction="20000"/>
          </a:bodyPr>
          <a:lstStyle/>
          <a:p>
            <a:pPr indent="-742950" lvl="0" marL="7588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6400"/>
              <a:t>Изучена проблема и задание клиента на инновационную разработку.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6400"/>
              <a:t>Налажены деловые контакты с владельцем проблемы.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6400"/>
              <a:t>Проведен анализ существующих технических решений 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6400"/>
              <a:t>Найдены варианты инновационных решений. 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-RU" sz="6400"/>
              <a:t>Получено письмо поддержки от Куйбышевской железной дороги.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6400"/>
              <a:t>6.   Подготовлена заявка на конкурс «УМНИК».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  <p:pic>
        <p:nvPicPr>
          <p:cNvPr id="428" name="Google Shape;42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69321" y="2153061"/>
            <a:ext cx="6437544" cy="9162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1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Ключевые члены вашей команды (CEO, CTO и СMO), опыт и компетенции;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35" name="Google Shape;435;p11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436" name="Google Shape;436;p11"/>
          <p:cNvSpPr txBox="1"/>
          <p:nvPr>
            <p:ph idx="2" type="body"/>
          </p:nvPr>
        </p:nvSpPr>
        <p:spPr>
          <a:xfrm>
            <a:off x="731842" y="8080684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Богданова Екатерина,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Лидер команды,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Администратор,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Генератор идей</a:t>
            </a:r>
            <a:endParaRPr/>
          </a:p>
        </p:txBody>
      </p:sp>
      <p:sp>
        <p:nvSpPr>
          <p:cNvPr id="437" name="Google Shape;437;p11"/>
          <p:cNvSpPr txBox="1"/>
          <p:nvPr>
            <p:ph idx="5" type="body"/>
          </p:nvPr>
        </p:nvSpPr>
        <p:spPr>
          <a:xfrm>
            <a:off x="4188289" y="8080684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Пискеев Александр,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Генератор идей,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Победитель конкурса УМНИК 2022г.</a:t>
            </a:r>
            <a:endParaRPr/>
          </a:p>
        </p:txBody>
      </p:sp>
      <p:sp>
        <p:nvSpPr>
          <p:cNvPr id="438" name="Google Shape;438;p11"/>
          <p:cNvSpPr txBox="1"/>
          <p:nvPr>
            <p:ph idx="8" type="body"/>
          </p:nvPr>
        </p:nvSpPr>
        <p:spPr>
          <a:xfrm>
            <a:off x="12174714" y="7900915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Сапожников Никита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Конструктор-механик</a:t>
            </a:r>
            <a:endParaRPr/>
          </a:p>
        </p:txBody>
      </p:sp>
      <p:sp>
        <p:nvSpPr>
          <p:cNvPr id="439" name="Google Shape;439;p11"/>
          <p:cNvSpPr txBox="1"/>
          <p:nvPr>
            <p:ph idx="14" type="body"/>
          </p:nvPr>
        </p:nvSpPr>
        <p:spPr>
          <a:xfrm>
            <a:off x="15743728" y="7905157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Пинаев Георгий,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Конструктор-механик</a:t>
            </a:r>
            <a:endParaRPr/>
          </a:p>
        </p:txBody>
      </p:sp>
      <p:pic>
        <p:nvPicPr>
          <p:cNvPr id="440" name="Google Shape;440;p11"/>
          <p:cNvPicPr preferRelativeResize="0"/>
          <p:nvPr/>
        </p:nvPicPr>
        <p:blipFill rotWithShape="1">
          <a:blip r:embed="rId3">
            <a:alphaModFix/>
          </a:blip>
          <a:srcRect b="30174" l="30461" r="29241" t="17686"/>
          <a:stretch/>
        </p:blipFill>
        <p:spPr>
          <a:xfrm>
            <a:off x="6033463" y="2311580"/>
            <a:ext cx="7369791" cy="5363571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11"/>
          <p:cNvSpPr txBox="1"/>
          <p:nvPr/>
        </p:nvSpPr>
        <p:spPr>
          <a:xfrm>
            <a:off x="7898702" y="7900915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Яхричева Оксана</a:t>
            </a:r>
            <a:endParaRPr/>
          </a:p>
          <a:p>
            <a:pPr indent="0" lvl="0" marL="15875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Конструктор-электронщик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2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Планы развития, потребности и предложение для того, кому вы адресуете презентацию.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48" name="Google Shape;448;p1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449" name="Google Shape;449;p12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/>
              <a:t>Для изготовления макета устройства очистки и отработки технических решений требуется финансирование в объеме 1 млн. руб. на изготовление платформы, закупку компрессора, циклона, нагревательных элементов, изготовление щеток. </a:t>
            </a:r>
            <a:endParaRPr/>
          </a:p>
        </p:txBody>
      </p:sp>
      <p:sp>
        <p:nvSpPr>
          <p:cNvPr id="450" name="Google Shape;450;p12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742950" lvl="0" marL="7588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ru-RU" sz="4000"/>
              <a:t>Планируется привлечь финансирование по проекту (УМНИК, Инновационно-инвестиционный фонд).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ru-RU" sz="4000"/>
              <a:t>Заявка на патент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ru-RU" sz="4000"/>
              <a:t>Изготовление макета и апробация технических решений.</a:t>
            </a:r>
            <a:endParaRPr/>
          </a:p>
          <a:p>
            <a:pPr indent="-742950" lvl="0" marL="75882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ru-RU" sz="4000"/>
              <a:t>Изготовление опытного образца устройства очистки и его апробация на станции «Сызрань -2»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3"/>
          <p:cNvSpPr txBox="1"/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457" name="Google Shape;457;p13"/>
          <p:cNvSpPr txBox="1"/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9" lvl="0" marL="377099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3"/>
          <p:cNvSpPr/>
          <p:nvPr/>
        </p:nvSpPr>
        <p:spPr>
          <a:xfrm>
            <a:off x="3799887" y="6603076"/>
            <a:ext cx="3701654" cy="60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(917) 95-85-629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3"/>
          <p:cNvSpPr/>
          <p:nvPr/>
        </p:nvSpPr>
        <p:spPr>
          <a:xfrm>
            <a:off x="3799887" y="7446097"/>
            <a:ext cx="3265638" cy="60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idi71@yandex.ru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