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embeddedFontLst>
    <p:embeddedFont>
      <p:font typeface="Lato" panose="020F0502020204030203" pitchFamily="34" charset="0"/>
      <p:regular r:id="rId13"/>
      <p:bold r:id="rId14"/>
      <p:italic r:id="rId15"/>
      <p:boldItalic r:id="rId16"/>
    </p:embeddedFont>
    <p:embeddedFont>
      <p:font typeface="Raleway" pitchFamily="2" charset="-52"/>
      <p:regular r:id="rId17"/>
      <p:bold r:id="rId18"/>
      <p:italic r:id="rId19"/>
      <p:boldItalic r:id="rId20"/>
    </p:embeddedFont>
    <p:embeddedFont>
      <p:font typeface="Source Sans Pro" panose="020B0503030403020204" pitchFamily="34" charset="0"/>
      <p:regular r:id="rId21"/>
      <p:bold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9c650ce322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29c650ce322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9c650ce322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9c650ce322_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9c650ce322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9c650ce322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9c650ce322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9c650ce322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9c650ce322_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9c650ce322_1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9c650ce322_1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9c650ce322_1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9c650ce322_1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29c650ce322_1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9c650ce322_1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9c650ce322_1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485875" y="264475"/>
            <a:ext cx="8183700" cy="147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485875" y="1738075"/>
            <a:ext cx="8183700" cy="86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485875" y="1714500"/>
            <a:ext cx="8183700" cy="78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2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4636800" y="80700"/>
            <a:ext cx="4426500" cy="4982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9" name="Google Shape;39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0" name="Google Shape;40;p9"/>
          <p:cNvSpPr txBox="1">
            <a:spLocks noGrp="1"/>
          </p:cNvSpPr>
          <p:nvPr>
            <p:ph type="title"/>
          </p:nvPr>
        </p:nvSpPr>
        <p:spPr>
          <a:xfrm>
            <a:off x="265500" y="1181700"/>
            <a:ext cx="4045200" cy="153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title" hasCustomPrompt="1"/>
          </p:nvPr>
        </p:nvSpPr>
        <p:spPr>
          <a:xfrm>
            <a:off x="311700" y="743001"/>
            <a:ext cx="8520600" cy="200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>
            <a:spLocks noGrp="1"/>
          </p:cNvSpPr>
          <p:nvPr>
            <p:ph type="body" idx="1"/>
          </p:nvPr>
        </p:nvSpPr>
        <p:spPr>
          <a:xfrm>
            <a:off x="311700" y="2845182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lu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Source Sans Pro"/>
              <a:buChar char="●"/>
              <a:defRPr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●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●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hyperlink" Target="https://triz-do.ru/" TargetMode="External"/><Relationship Id="rId7" Type="http://schemas.openxmlformats.org/officeDocument/2006/relationships/hyperlink" Target="https://kakzdorovo.center/triz-online-obuchenie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online.creatime.ru/" TargetMode="External"/><Relationship Id="rId5" Type="http://schemas.openxmlformats.org/officeDocument/2006/relationships/hyperlink" Target="https://trizkids.ru/" TargetMode="External"/><Relationship Id="rId4" Type="http://schemas.openxmlformats.org/officeDocument/2006/relationships/hyperlink" Target="https://triz-pedagogika.ru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6.jp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>
            <a:spLocks noGrp="1"/>
          </p:cNvSpPr>
          <p:nvPr>
            <p:ph type="ctrTitle"/>
          </p:nvPr>
        </p:nvSpPr>
        <p:spPr>
          <a:xfrm>
            <a:off x="565209" y="2839109"/>
            <a:ext cx="8183700" cy="147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dirty="0">
                <a:highlight>
                  <a:srgbClr val="FFFFFF"/>
                </a:highlight>
              </a:rPr>
              <a:t>Сетевой Акселератор Технологического Предпринимательства “Экспонента”</a:t>
            </a:r>
            <a:endParaRPr sz="2000" dirty="0"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dirty="0">
                <a:highlight>
                  <a:srgbClr val="FFFFFF"/>
                </a:highlight>
              </a:rPr>
              <a:t>ТРИЗ-педагогика: развитие изобретательства и творческого мышления ребёнка</a:t>
            </a:r>
            <a:endParaRPr sz="20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2870FFE-0F3C-51D7-D134-BDE325FEFE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10876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A7ECED-14FD-8FB6-2B48-AFBCFDB50D5A}"/>
              </a:ext>
            </a:extLst>
          </p:cNvPr>
          <p:cNvSpPr txBox="1"/>
          <p:nvPr/>
        </p:nvSpPr>
        <p:spPr>
          <a:xfrm>
            <a:off x="2349794" y="1224696"/>
            <a:ext cx="461453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СЕТЕВОЙ АЛКСЕЛЕРАТОР ТЕХНОЛОГИЧЕСКОГО ПРЕДПРИНИМАТЕЛЬСТВА </a:t>
            </a:r>
          </a:p>
          <a:p>
            <a:pPr algn="ctr"/>
            <a:r>
              <a:rPr lang="ru-RU" sz="14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«ЭКСПОНЕНТА</a:t>
            </a:r>
            <a:r>
              <a:rPr lang="en-US" sz="14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PRO</a:t>
            </a:r>
            <a:r>
              <a:rPr lang="ru-RU" sz="14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>
            <a:spLocks noGrp="1"/>
          </p:cNvSpPr>
          <p:nvPr>
            <p:ph type="title"/>
          </p:nvPr>
        </p:nvSpPr>
        <p:spPr>
          <a:xfrm>
            <a:off x="1254642" y="445025"/>
            <a:ext cx="7577558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Целевая аудитория </a:t>
            </a:r>
            <a:endParaRPr dirty="0"/>
          </a:p>
        </p:txBody>
      </p:sp>
      <p:sp>
        <p:nvSpPr>
          <p:cNvPr id="65" name="Google Shape;65;p14"/>
          <p:cNvSpPr txBox="1">
            <a:spLocks noGrp="1"/>
          </p:cNvSpPr>
          <p:nvPr>
            <p:ph type="body" idx="1"/>
          </p:nvPr>
        </p:nvSpPr>
        <p:spPr>
          <a:xfrm>
            <a:off x="1169580" y="1152475"/>
            <a:ext cx="7662719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1. Учителя младших классов - демографические данные: женщины и мужчины, уровень образования - высшее педагогическое, уровень потребления - средний, географическое расположение - вся территория страны, сектор рынка - B2B.</a:t>
            </a:r>
            <a:endParaRPr sz="14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2. Родители школьников - демографические данные: мужчины и женщины, возраст от 25 и старше, уровень образования - среднее и высшее, уровень потребления - средний и выше среднего, географическое расположение - вся территория страны, сектор рынка - B2C.</a:t>
            </a:r>
            <a:endParaRPr sz="14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4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3. Школы и образовательные учреждения - категория бизнеса - образование, отрасль - учебные заведения, географическое расположение - вся территория страны, сектор рынка - B2B</a:t>
            </a:r>
            <a:endParaRPr sz="2100" dirty="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3B0A1FD-DD4F-BDB5-4550-4D1D1ED1A0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0980" y="-21265"/>
            <a:ext cx="1703950" cy="51435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A462EE8-C883-484C-1AEB-19A78D5AFE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05" y="3626476"/>
            <a:ext cx="1097375" cy="54868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>
            <a:spLocks noGrp="1"/>
          </p:cNvSpPr>
          <p:nvPr>
            <p:ph type="title"/>
          </p:nvPr>
        </p:nvSpPr>
        <p:spPr>
          <a:xfrm>
            <a:off x="1190846" y="445025"/>
            <a:ext cx="7641654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Проблема</a:t>
            </a:r>
            <a:endParaRPr dirty="0"/>
          </a:p>
        </p:txBody>
      </p:sp>
      <p:sp>
        <p:nvSpPr>
          <p:cNvPr id="72" name="Google Shape;72;p15"/>
          <p:cNvSpPr txBox="1">
            <a:spLocks noGrp="1"/>
          </p:cNvSpPr>
          <p:nvPr>
            <p:ph type="body" idx="1"/>
          </p:nvPr>
        </p:nvSpPr>
        <p:spPr>
          <a:xfrm>
            <a:off x="1190846" y="1152475"/>
            <a:ext cx="7641453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27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Неудобство поиска и подбора задач по ТРИЗ-педагогике для школьников.</a:t>
            </a:r>
            <a:endParaRPr sz="27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5377E1F-3343-8314-AF71-E1ECF30782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6552" y="0"/>
            <a:ext cx="1703950" cy="51435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3B7FE05-0C96-D8DE-3F30-1F919EC95B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71" y="3716681"/>
            <a:ext cx="1097375" cy="54868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>
            <a:spLocks noGrp="1"/>
          </p:cNvSpPr>
          <p:nvPr>
            <p:ph type="title"/>
          </p:nvPr>
        </p:nvSpPr>
        <p:spPr>
          <a:xfrm>
            <a:off x="1073600" y="445025"/>
            <a:ext cx="7758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Основные конкуренты</a:t>
            </a:r>
            <a:endParaRPr/>
          </a:p>
        </p:txBody>
      </p:sp>
      <p:sp>
        <p:nvSpPr>
          <p:cNvPr id="79" name="Google Shape;79;p16"/>
          <p:cNvSpPr txBox="1">
            <a:spLocks noGrp="1"/>
          </p:cNvSpPr>
          <p:nvPr>
            <p:ph type="body" idx="1"/>
          </p:nvPr>
        </p:nvSpPr>
        <p:spPr>
          <a:xfrm>
            <a:off x="1073600" y="1152475"/>
            <a:ext cx="77587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Font typeface="Raleway"/>
              <a:buAutoNum type="arabicPeriod"/>
            </a:pPr>
            <a:r>
              <a:rPr lang="ru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Традиционная школа ТРИЗ (</a:t>
            </a:r>
            <a:r>
              <a:rPr lang="ru" u="sng" dirty="0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3"/>
              </a:rPr>
              <a:t>https://triz-do.ru/</a:t>
            </a:r>
            <a:r>
              <a:rPr lang="ru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)</a:t>
            </a:r>
            <a:endParaRPr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Raleway"/>
              <a:buAutoNum type="arabicPeriod"/>
            </a:pPr>
            <a:r>
              <a:rPr lang="ru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Программа для педагогов «ТРИЗ технологии в образовании» (</a:t>
            </a:r>
            <a:r>
              <a:rPr lang="ru" u="sng" dirty="0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4"/>
              </a:rPr>
              <a:t>https://triz-pedagogika.ru/</a:t>
            </a:r>
            <a:r>
              <a:rPr lang="ru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)</a:t>
            </a:r>
            <a:endParaRPr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Raleway"/>
              <a:buAutoNum type="arabicPeriod"/>
            </a:pPr>
            <a:r>
              <a:rPr lang="ru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Развитие детей и навыков 21 века (</a:t>
            </a:r>
            <a:r>
              <a:rPr lang="ru" u="sng" dirty="0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5"/>
              </a:rPr>
              <a:t>https://trizkids.ru/</a:t>
            </a:r>
            <a:r>
              <a:rPr lang="ru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)</a:t>
            </a:r>
            <a:endParaRPr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Raleway"/>
              <a:buAutoNum type="arabicPeriod"/>
            </a:pPr>
            <a:r>
              <a:rPr lang="ru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«ТРИЗ-педагогика. Современный подход к образованию» (</a:t>
            </a:r>
            <a:r>
              <a:rPr lang="ru" u="sng" dirty="0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6"/>
              </a:rPr>
              <a:t>https://online.creatime.ru/</a:t>
            </a:r>
            <a:r>
              <a:rPr lang="ru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)</a:t>
            </a:r>
            <a:endParaRPr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Raleway"/>
              <a:buAutoNum type="arabicPeriod"/>
            </a:pPr>
            <a:r>
              <a:rPr lang="ru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ТРИЗ-педагогика от А до Я или «Как развивать креативность» (</a:t>
            </a:r>
            <a:r>
              <a:rPr lang="ru" u="sng" dirty="0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7"/>
              </a:rPr>
              <a:t>https://kakzdorovo.center/triz-online-obuchenie</a:t>
            </a:r>
            <a:r>
              <a:rPr lang="ru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) </a:t>
            </a:r>
            <a:endParaRPr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831F495-B7A4-E860-3C91-AEA2E34DEF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35287" y="-33440"/>
            <a:ext cx="170395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>
            <a:spLocks noGrp="1"/>
          </p:cNvSpPr>
          <p:nvPr>
            <p:ph type="title"/>
          </p:nvPr>
        </p:nvSpPr>
        <p:spPr>
          <a:xfrm>
            <a:off x="1073600" y="445025"/>
            <a:ext cx="7758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Предлагаемое решение</a:t>
            </a:r>
            <a:endParaRPr/>
          </a:p>
        </p:txBody>
      </p:sp>
      <p:sp>
        <p:nvSpPr>
          <p:cNvPr id="86" name="Google Shape;86;p17"/>
          <p:cNvSpPr txBox="1">
            <a:spLocks noGrp="1"/>
          </p:cNvSpPr>
          <p:nvPr>
            <p:ph type="body" idx="1"/>
          </p:nvPr>
        </p:nvSpPr>
        <p:spPr>
          <a:xfrm>
            <a:off x="1073600" y="1152475"/>
            <a:ext cx="77587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9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Создание специализированного сайта, на котором будут собраны различные задачи по ТРИЗ-педагогике, отсортированные по уровню сложности и возрасту школьников. Это позволит учителям и родителям легко находить подходящие задачи для своих учеников, а также предоставит возможность школьникам самостоятельно изучать и решать задачи в удобном для них формате.</a:t>
            </a:r>
            <a:endParaRPr sz="19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100"/>
              <a:buFont typeface="Arial"/>
              <a:buNone/>
            </a:pPr>
            <a:endParaRPr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41B6285-B7FF-EB84-71E5-BB5FBB86E5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09714" y="0"/>
            <a:ext cx="1703950" cy="51435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55D6924-5A06-0263-EF3E-14F6B62D92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33" y="3716681"/>
            <a:ext cx="1097375" cy="54868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>
            <a:spLocks noGrp="1"/>
          </p:cNvSpPr>
          <p:nvPr>
            <p:ph type="title"/>
          </p:nvPr>
        </p:nvSpPr>
        <p:spPr>
          <a:xfrm>
            <a:off x="1275906" y="445025"/>
            <a:ext cx="7556294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Бизнес-модель</a:t>
            </a:r>
            <a:endParaRPr dirty="0"/>
          </a:p>
        </p:txBody>
      </p:sp>
      <p:sp>
        <p:nvSpPr>
          <p:cNvPr id="93" name="Google Shape;93;p18"/>
          <p:cNvSpPr txBox="1">
            <a:spLocks noGrp="1"/>
          </p:cNvSpPr>
          <p:nvPr>
            <p:ph type="body" idx="1"/>
          </p:nvPr>
        </p:nvSpPr>
        <p:spPr>
          <a:xfrm>
            <a:off x="1275906" y="1152475"/>
            <a:ext cx="7342193" cy="35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Бизнес-модель сайта по ТРИЗ-педагогике будет основана на предоставлении доступа к базе теоретических задач для школьников, которые могут быть использованы учителями и родителями для обучения и развития навыков критического мышления у детей.</a:t>
            </a:r>
            <a:endParaRPr sz="14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Отношения с потребителями будут строиться на основе предоставления качественного и полезного контента, а также удобного и интуитивно понятного интерфейса. Для привлечения финансовых ресурсов планируется использовать рекламные кампании в социальных сетях и на других платформах, а также сотрудничество с образовательными учреждениями и организациями.</a:t>
            </a:r>
            <a:endParaRPr sz="14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4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Продвижение сайта будет осуществляться через социальные сети, блоги и форумы, связанные с образованием и ТРИЗ-педагогикой</a:t>
            </a:r>
            <a:endParaRPr sz="2100" dirty="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A30F180-B644-19C2-C958-388452A8EF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4022" y="0"/>
            <a:ext cx="1703950" cy="51435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1A1B7A5-61E5-4A48-0FC8-918FD66084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531" y="3658374"/>
            <a:ext cx="1097375" cy="54868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C1252DA-32EE-807F-C90A-004F13683A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3557" y="782894"/>
            <a:ext cx="5176979" cy="3189582"/>
          </a:xfrm>
          <a:prstGeom prst="rect">
            <a:avLst/>
          </a:prstGeom>
        </p:spPr>
      </p:pic>
      <p:sp>
        <p:nvSpPr>
          <p:cNvPr id="99" name="Google Shape;99;p19"/>
          <p:cNvSpPr txBox="1">
            <a:spLocks noGrp="1"/>
          </p:cNvSpPr>
          <p:nvPr>
            <p:ph type="title"/>
          </p:nvPr>
        </p:nvSpPr>
        <p:spPr>
          <a:xfrm>
            <a:off x="1666580" y="0"/>
            <a:ext cx="5810839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Уровень готовности продукта</a:t>
            </a:r>
            <a:endParaRPr dirty="0"/>
          </a:p>
        </p:txBody>
      </p:sp>
      <p:sp>
        <p:nvSpPr>
          <p:cNvPr id="100" name="Google Shape;100;p19"/>
          <p:cNvSpPr txBox="1"/>
          <p:nvPr/>
        </p:nvSpPr>
        <p:spPr>
          <a:xfrm>
            <a:off x="1923678" y="4961575"/>
            <a:ext cx="2821500" cy="2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1" name="Google Shape;101;p19"/>
          <p:cNvSpPr txBox="1"/>
          <p:nvPr/>
        </p:nvSpPr>
        <p:spPr>
          <a:xfrm>
            <a:off x="5741750" y="4395275"/>
            <a:ext cx="2742600" cy="2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CE439C2-6951-7D4A-FAC1-29BAAE7F6C0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252" b="89078" l="10863" r="80192">
                        <a14:foregroundMark x1="17252" y1="14320" x2="17252" y2="14320"/>
                        <a14:foregroundMark x1="16773" y1="12864" x2="17252" y2="35922"/>
                        <a14:foregroundMark x1="45048" y1="84951" x2="49042" y2="85922"/>
                        <a14:foregroundMark x1="76913" y1="66527" x2="78275" y2="57039"/>
                        <a14:foregroundMark x1="76637" y1="68447" x2="76739" y2="67737"/>
                        <a14:foregroundMark x1="76358" y1="70388" x2="76637" y2="68447"/>
                        <a14:foregroundMark x1="41374" y1="10922" x2="49840" y2="11408"/>
                        <a14:foregroundMark x1="24281" y1="72087" x2="26038" y2="71602"/>
                        <a14:foregroundMark x1="11502" y1="16990" x2="11022" y2="31311"/>
                        <a14:foregroundMark x1="14537" y1="17233" x2="14856" y2="40534"/>
                        <a14:foregroundMark x1="14856" y1="40534" x2="14537" y2="77427"/>
                        <a14:foregroundMark x1="15655" y1="64320" x2="18690" y2="76942"/>
                        <a14:foregroundMark x1="18690" y1="76942" x2="31629" y2="76942"/>
                        <a14:foregroundMark x1="31629" y1="76942" x2="68371" y2="83495"/>
                        <a14:foregroundMark x1="21406" y1="82282" x2="59744" y2="81553"/>
                        <a14:foregroundMark x1="59744" y1="81553" x2="62620" y2="82039"/>
                        <a14:foregroundMark x1="18850" y1="80340" x2="57987" y2="80825"/>
                        <a14:foregroundMark x1="57987" y1="80825" x2="64696" y2="79854"/>
                        <a14:foregroundMark x1="64696" y1="79854" x2="72204" y2="74272"/>
                        <a14:foregroundMark x1="72204" y1="74272" x2="77157" y2="74757"/>
                        <a14:foregroundMark x1="71885" y1="75971" x2="74760" y2="85194"/>
                        <a14:foregroundMark x1="74760" y1="85194" x2="26038" y2="86650"/>
                        <a14:foregroundMark x1="23642" y1="86893" x2="66294" y2="89563"/>
                        <a14:foregroundMark x1="66294" y1="89563" x2="76677" y2="86165"/>
                        <a14:foregroundMark x1="76997" y1="86165" x2="76997" y2="86165"/>
                        <a14:foregroundMark x1="78914" y1="75000" x2="79233" y2="86893"/>
                        <a14:foregroundMark x1="79233" y1="86893" x2="79393" y2="86893"/>
                        <a14:foregroundMark x1="14377" y1="14806" x2="24121" y2="9466"/>
                        <a14:foregroundMark x1="24121" y1="9466" x2="30351" y2="9466"/>
                        <a14:foregroundMark x1="16134" y1="9223" x2="15495" y2="24029"/>
                        <a14:foregroundMark x1="16134" y1="10194" x2="27796" y2="9223"/>
                        <a14:foregroundMark x1="27796" y1="9223" x2="76358" y2="10437"/>
                        <a14:foregroundMark x1="76358" y1="10437" x2="73642" y2="9223"/>
                        <a14:foregroundMark x1="78435" y1="9223" x2="80192" y2="18447"/>
                        <a14:foregroundMark x1="80192" y1="18447" x2="80032" y2="53883"/>
                        <a14:foregroundMark x1="69169" y1="8252" x2="74281" y2="9223"/>
                        <a14:foregroundMark x1="68530" y1="9223" x2="59105" y2="9466"/>
                        <a14:foregroundMark x1="79712" y1="52913" x2="79872" y2="80583"/>
                        <a14:backgroundMark x1="76837" y1="67476" x2="76837" y2="67476"/>
                        <a14:backgroundMark x1="76837" y1="67476" x2="76837" y2="67476"/>
                        <a14:backgroundMark x1="76837" y1="67476" x2="76837" y2="66505"/>
                        <a14:backgroundMark x1="76837" y1="66505" x2="76677" y2="67718"/>
                        <a14:backgroundMark x1="76677" y1="67718" x2="76837" y2="65049"/>
                        <a14:backgroundMark x1="76837" y1="68447" x2="76837" y2="68447"/>
                        <a14:backgroundMark x1="76837" y1="68447" x2="76837" y2="68447"/>
                      </a14:backgroundRemoval>
                    </a14:imgEffect>
                  </a14:imgLayer>
                </a14:imgProps>
              </a:ext>
            </a:extLst>
          </a:blip>
          <a:srcRect l="12576" t="7023" r="18622" b="9625"/>
          <a:stretch/>
        </p:blipFill>
        <p:spPr>
          <a:xfrm>
            <a:off x="1289664" y="477362"/>
            <a:ext cx="5823386" cy="4666138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D410EF6-CFBD-5368-11AE-6C3C7CB268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69316" y="-45275"/>
            <a:ext cx="1703950" cy="51435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18E4201-1310-CB4F-F780-46E2A1A99E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416" y="3615843"/>
            <a:ext cx="1097375" cy="54868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>
            <a:spLocks noGrp="1"/>
          </p:cNvSpPr>
          <p:nvPr>
            <p:ph type="title"/>
          </p:nvPr>
        </p:nvSpPr>
        <p:spPr>
          <a:xfrm>
            <a:off x="1073600" y="445025"/>
            <a:ext cx="7758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План дальнейшего развития</a:t>
            </a:r>
            <a:endParaRPr/>
          </a:p>
        </p:txBody>
      </p:sp>
      <p:sp>
        <p:nvSpPr>
          <p:cNvPr id="108" name="Google Shape;108;p20"/>
          <p:cNvSpPr txBox="1">
            <a:spLocks noGrp="1"/>
          </p:cNvSpPr>
          <p:nvPr>
            <p:ph type="body" idx="1"/>
          </p:nvPr>
        </p:nvSpPr>
        <p:spPr>
          <a:xfrm>
            <a:off x="978194" y="1152475"/>
            <a:ext cx="7854105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0675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Raleway"/>
              <a:buAutoNum type="arabicPeriod"/>
            </a:pPr>
            <a:r>
              <a:rPr lang="ru" sz="145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Расширение функционала сайта: добавление новых разделов с задачами, развитие системы оценки и обратной связи.</a:t>
            </a:r>
            <a:endParaRPr sz="145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20675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Raleway"/>
              <a:buAutoNum type="arabicPeriod"/>
            </a:pPr>
            <a:r>
              <a:rPr lang="ru" sz="145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Привлечение новых пользователей: проведение рекламных кампаний, сотрудничество с учителями и образовательными учреждениями.</a:t>
            </a:r>
            <a:endParaRPr sz="145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20675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Raleway"/>
              <a:buAutoNum type="arabicPeriod"/>
            </a:pPr>
            <a:r>
              <a:rPr lang="ru" sz="145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Развитие мобильного приложения: создание удобного интерфейса для работы с задачами на мобильных устройствах.</a:t>
            </a:r>
            <a:endParaRPr sz="145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20675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Raleway"/>
              <a:buAutoNum type="arabicPeriod"/>
            </a:pPr>
            <a:r>
              <a:rPr lang="ru" sz="145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Интеграция с другими образовательными платформами: возможность обмена заданиями и результатами между пользователями разных сервисов.</a:t>
            </a:r>
            <a:endParaRPr sz="145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20675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Raleway"/>
              <a:buAutoNum type="arabicPeriod"/>
            </a:pPr>
            <a:r>
              <a:rPr lang="ru" sz="145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Разработка системы персонализации: учет индивидуальных особенностей и потребностей каждого ученика для более эффективного обучения.</a:t>
            </a:r>
            <a:endParaRPr sz="145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20675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Raleway"/>
              <a:buAutoNum type="arabicPeriod"/>
            </a:pPr>
            <a:r>
              <a:rPr lang="ru" sz="145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Внедрение искусственного интеллекта: использование алгоритмов машинного обучения для анализа результатов выполнения задач и рекомендаций по дальнейшему обучению</a:t>
            </a:r>
            <a:r>
              <a:rPr lang="ru" sz="1450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200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8169FA0-BF24-BCEC-3AB3-078CD43FE7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8449" y="0"/>
            <a:ext cx="1703950" cy="51435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17B8989-F536-0C42-32E4-F4BCC6A644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38" y="3615844"/>
            <a:ext cx="1097375" cy="54868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>
            <a:spLocks noGrp="1"/>
          </p:cNvSpPr>
          <p:nvPr>
            <p:ph type="title"/>
          </p:nvPr>
        </p:nvSpPr>
        <p:spPr>
          <a:xfrm>
            <a:off x="1092820" y="298250"/>
            <a:ext cx="7758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Команда</a:t>
            </a:r>
            <a:endParaRPr dirty="0"/>
          </a:p>
        </p:txBody>
      </p:sp>
      <p:sp>
        <p:nvSpPr>
          <p:cNvPr id="115" name="Google Shape;115;p21"/>
          <p:cNvSpPr txBox="1">
            <a:spLocks noGrp="1"/>
          </p:cNvSpPr>
          <p:nvPr>
            <p:ph type="body" idx="1"/>
          </p:nvPr>
        </p:nvSpPr>
        <p:spPr>
          <a:xfrm>
            <a:off x="925975" y="2800237"/>
            <a:ext cx="1817700" cy="5092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5600" b="1" i="1" dirty="0"/>
              <a:t>Чехонина Анастасия</a:t>
            </a:r>
            <a:br>
              <a:rPr lang="ru" sz="5600" b="1" i="1" dirty="0"/>
            </a:br>
            <a:r>
              <a:rPr lang="ru" sz="5600" b="1" i="1" dirty="0"/>
              <a:t>TeamLead</a:t>
            </a:r>
            <a:endParaRPr sz="5600" b="1" i="1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5600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116" name="Google Shape;116;p21"/>
          <p:cNvPicPr preferRelativeResize="0"/>
          <p:nvPr/>
        </p:nvPicPr>
        <p:blipFill rotWithShape="1">
          <a:blip r:embed="rId3">
            <a:alphaModFix/>
          </a:blip>
          <a:srcRect t="18273" b="35498"/>
          <a:stretch/>
        </p:blipFill>
        <p:spPr>
          <a:xfrm>
            <a:off x="863425" y="1006324"/>
            <a:ext cx="1880250" cy="1872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1"/>
          <p:cNvPicPr preferRelativeResize="0"/>
          <p:nvPr/>
        </p:nvPicPr>
        <p:blipFill rotWithShape="1">
          <a:blip r:embed="rId4">
            <a:alphaModFix/>
          </a:blip>
          <a:srcRect l="8407" t="13166" r="12346" b="29788"/>
          <a:stretch/>
        </p:blipFill>
        <p:spPr>
          <a:xfrm>
            <a:off x="2887386" y="1006325"/>
            <a:ext cx="1931438" cy="187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1"/>
          <p:cNvPicPr preferRelativeResize="0"/>
          <p:nvPr/>
        </p:nvPicPr>
        <p:blipFill rotWithShape="1">
          <a:blip r:embed="rId5">
            <a:alphaModFix/>
          </a:blip>
          <a:srcRect l="28391" t="26220" r="28387" b="42693"/>
          <a:stretch/>
        </p:blipFill>
        <p:spPr>
          <a:xfrm>
            <a:off x="4954229" y="1006325"/>
            <a:ext cx="1952489" cy="187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1"/>
          <p:cNvPicPr preferRelativeResize="0"/>
          <p:nvPr/>
        </p:nvPicPr>
        <p:blipFill rotWithShape="1">
          <a:blip r:embed="rId6">
            <a:alphaModFix/>
          </a:blip>
          <a:srcRect l="23856" t="10577" r="6529" b="46874"/>
          <a:stretch/>
        </p:blipFill>
        <p:spPr>
          <a:xfrm>
            <a:off x="7017680" y="1006325"/>
            <a:ext cx="2044945" cy="1872399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1"/>
          <p:cNvSpPr txBox="1"/>
          <p:nvPr/>
        </p:nvSpPr>
        <p:spPr>
          <a:xfrm>
            <a:off x="2821724" y="3016969"/>
            <a:ext cx="19971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 i="1" dirty="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Жмаева Маргарита</a:t>
            </a:r>
            <a:br>
              <a:rPr lang="ru" sz="1300" b="1" i="1" dirty="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</a:br>
            <a:r>
              <a:rPr lang="ru" sz="1300" b="1" i="1" dirty="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Idea’s Generator</a:t>
            </a:r>
            <a:endParaRPr sz="1300" b="1" i="1" dirty="0">
              <a:solidFill>
                <a:schemeClr val="lt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21" name="Google Shape;121;p21"/>
          <p:cNvSpPr txBox="1"/>
          <p:nvPr/>
        </p:nvSpPr>
        <p:spPr>
          <a:xfrm>
            <a:off x="4826447" y="3016969"/>
            <a:ext cx="19524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 i="1" dirty="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Цыбульник Виктория</a:t>
            </a:r>
            <a:br>
              <a:rPr lang="ru" sz="1300" b="1" i="1" dirty="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</a:br>
            <a:r>
              <a:rPr lang="ru" sz="1300" b="1" i="1" dirty="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Strategist and Analyst</a:t>
            </a:r>
            <a:endParaRPr sz="1700" b="1" i="1" dirty="0">
              <a:solidFill>
                <a:schemeClr val="lt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22" name="Google Shape;122;p21"/>
          <p:cNvSpPr txBox="1"/>
          <p:nvPr/>
        </p:nvSpPr>
        <p:spPr>
          <a:xfrm>
            <a:off x="6763425" y="3007675"/>
            <a:ext cx="22992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 i="1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Лисовая Ольга</a:t>
            </a:r>
            <a:endParaRPr sz="1300" b="1" i="1">
              <a:solidFill>
                <a:schemeClr val="lt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 i="1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Art Director</a:t>
            </a:r>
            <a:endParaRPr sz="1300" b="1" i="1">
              <a:solidFill>
                <a:schemeClr val="lt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23" name="Google Shape;123;p21"/>
          <p:cNvSpPr txBox="1"/>
          <p:nvPr/>
        </p:nvSpPr>
        <p:spPr>
          <a:xfrm>
            <a:off x="863425" y="3592675"/>
            <a:ext cx="7643086" cy="1129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sz="1800" dirty="0">
              <a:solidFill>
                <a:schemeClr val="lt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 b="1" i="1" dirty="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Григорьян Иван - Programmer </a:t>
            </a:r>
            <a:r>
              <a:rPr lang="ru" sz="1800" dirty="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                   </a:t>
            </a:r>
            <a:r>
              <a:rPr lang="ru" sz="1800" b="1" i="1" dirty="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       Рашевич Лазарь - Programmer</a:t>
            </a:r>
            <a:endParaRPr sz="1800" b="1" i="1" dirty="0">
              <a:solidFill>
                <a:schemeClr val="lt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4CD34C4-59A2-31FC-8B81-B636CF7C1D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413373" y="0"/>
            <a:ext cx="1703950" cy="51435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D6275A3-F4DB-ABA9-AC62-7843A4915B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3620125"/>
            <a:ext cx="1097375" cy="54868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A618ED-79DC-30A9-B99C-2CEDB8DF4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D6DFD53-04EA-D986-4B6B-AB0C49A1D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902D2B47-6DB8-AD68-B54A-937F0ED0A5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2383954"/>
      </p:ext>
    </p:extLst>
  </p:cSld>
  <p:clrMapOvr>
    <a:masterClrMapping/>
  </p:clrMapOvr>
</p:sld>
</file>

<file path=ppt/theme/theme1.xml><?xml version="1.0" encoding="utf-8"?>
<a:theme xmlns:a="http://schemas.openxmlformats.org/drawingml/2006/main" name="Plum">
  <a:themeElements>
    <a:clrScheme name="Plum">
      <a:dk1>
        <a:srgbClr val="611BB8"/>
      </a:dk1>
      <a:lt1>
        <a:srgbClr val="FFFFFF"/>
      </a:lt1>
      <a:dk2>
        <a:srgbClr val="000000"/>
      </a:dk2>
      <a:lt2>
        <a:srgbClr val="7F7F7F"/>
      </a:lt2>
      <a:accent1>
        <a:srgbClr val="333333"/>
      </a:accent1>
      <a:accent2>
        <a:srgbClr val="5E2B97"/>
      </a:accent2>
      <a:accent3>
        <a:srgbClr val="7E57C2"/>
      </a:accent3>
      <a:accent4>
        <a:srgbClr val="C77025"/>
      </a:accent4>
      <a:accent5>
        <a:srgbClr val="009688"/>
      </a:accent5>
      <a:accent6>
        <a:srgbClr val="FFD600"/>
      </a:accent6>
      <a:hlink>
        <a:srgbClr val="009688"/>
      </a:hlink>
      <a:folHlink>
        <a:srgbClr val="00968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504</Words>
  <Application>Microsoft Office PowerPoint</Application>
  <PresentationFormat>Экран (16:9)</PresentationFormat>
  <Paragraphs>39</Paragraphs>
  <Slides>10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Source Sans Pro</vt:lpstr>
      <vt:lpstr>Lato</vt:lpstr>
      <vt:lpstr>Arial</vt:lpstr>
      <vt:lpstr>Raleway</vt:lpstr>
      <vt:lpstr>Plum</vt:lpstr>
      <vt:lpstr>Сетевой Акселератор Технологического Предпринимательства “Экспонента” ТРИЗ-педагогика: развитие изобретательства и творческого мышления ребёнка</vt:lpstr>
      <vt:lpstr>Целевая аудитория </vt:lpstr>
      <vt:lpstr>Проблема</vt:lpstr>
      <vt:lpstr>Основные конкуренты</vt:lpstr>
      <vt:lpstr>Предлагаемое решение</vt:lpstr>
      <vt:lpstr>Бизнес-модель</vt:lpstr>
      <vt:lpstr>Уровень готовности продукта</vt:lpstr>
      <vt:lpstr>План дальнейшего развития</vt:lpstr>
      <vt:lpstr>Команда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Сетевой Акселератор Технологического Предпринимательства “Экспонента” ТРИЗ-педагогика: развитие изобретательства и творческого мышления ребёнка</dc:title>
  <dc:creator>Настя</dc:creator>
  <cp:lastModifiedBy>Анастасия Чехонина</cp:lastModifiedBy>
  <cp:revision>2</cp:revision>
  <dcterms:modified xsi:type="dcterms:W3CDTF">2023-11-23T15:12:26Z</dcterms:modified>
</cp:coreProperties>
</file>