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64" r:id="rId4"/>
    <p:sldId id="265" r:id="rId5"/>
    <p:sldId id="266" r:id="rId6"/>
    <p:sldId id="273" r:id="rId7"/>
    <p:sldId id="274" r:id="rId8"/>
    <p:sldId id="275" r:id="rId9"/>
    <p:sldId id="272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1825"/>
    <a:srgbClr val="054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BC0F3DD-57FE-4E55-A22A-386A217768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926ED80-A43F-449F-B886-C0CAED30A4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3A9180C-4460-40C7-9C53-AF0BE2275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742CD-70FF-463F-9ED7-1B2A49645AEE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B68F158-92C4-4868-90A4-3051488BF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E2A69BD-AEDA-4BC2-9E44-0D93F47E0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61225-D74E-4E09-9FC0-7865B405B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812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A8DF18F-525A-4DCC-96F6-D5124FA87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2E2E4AA-B552-4CE1-AEB3-FF53D8EE9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E642CDF-F41B-4693-9DA8-433DC488D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742CD-70FF-463F-9ED7-1B2A49645AEE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99BA24B-D736-4848-9910-6FA9B7626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98E0333-BDCB-4D26-ACE8-2F8537B60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61225-D74E-4E09-9FC0-7865B405B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221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55E88D5-68D9-4F79-B21A-E7134FB2B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3DAB851-CD0F-4717-9ABD-D520D97D2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8E65E76-7BE0-4CB4-8A79-4B68F567B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742CD-70FF-463F-9ED7-1B2A49645AEE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55FE145-3730-4AE6-BBCC-65C076957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39B8183-6AC6-46DD-9C3A-DFCE95846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61225-D74E-4E09-9FC0-7865B405B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570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CA9BD99-BB2D-42B8-B9EF-FEA6E99D9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9AEE6B7-4335-4854-AC53-5979C63BBB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750AADF-7C5B-4FD9-B78F-7CA05E9BE8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1BE8F48-F114-4227-B7EB-192F4952B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742CD-70FF-463F-9ED7-1B2A49645AEE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16C36FE-A7E6-49BB-B641-A881CDF26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6619997-4FF7-4B3E-B230-FAFA1DD53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61225-D74E-4E09-9FC0-7865B405B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015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80C701D-8E5E-4F64-BDED-EDE35CDA4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5AA88B9-A7A4-4F8D-AA8A-CF2F6890EB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34C62F8-3F98-4928-ADC8-B504DFF5BF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5BC862C5-2985-4CEF-B534-C56A673E3A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F649294D-197F-479D-AF90-C1ED95085A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C0AE6AD3-3097-44D5-B94C-B4314F251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742CD-70FF-463F-9ED7-1B2A49645AEE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A0C07284-B227-463F-B8E6-9464C8F7F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7C81F09E-B6E7-46BC-9786-583179CC5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61225-D74E-4E09-9FC0-7865B405B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234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C06BCA9-D125-42F8-9BB6-FAD396664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A58BECE2-3BD5-4919-8C2C-09BDF2C3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742CD-70FF-463F-9ED7-1B2A49645AEE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3D190E39-8D0A-4AF7-99D6-0F54D0C4A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24C40643-E7C6-48F0-A266-1BFF0FBC8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61225-D74E-4E09-9FC0-7865B405B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052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F55F4190-C5E5-48A9-A016-AD71469DE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742CD-70FF-463F-9ED7-1B2A49645AEE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A31087F4-B68E-4BE1-B3CD-30BAE7CDB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C7DF89C-A694-4BCD-B91F-972B4C47D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61225-D74E-4E09-9FC0-7865B405B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66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F427D71-2697-4D77-88A2-6657E0FD5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8798C4B-40F6-427B-A98D-10E57549ED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47DFBBCA-72D5-4714-907B-FB1C0638FD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2BD9C57-6D35-4637-9C71-DD05245F6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742CD-70FF-463F-9ED7-1B2A49645AEE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1C40639-5A45-4D6E-B838-F45FBE040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63BA20A-45DB-434E-B407-756F72B78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61225-D74E-4E09-9FC0-7865B405B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99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EB4202-E6B6-42CD-AC9A-11BF7EA5D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CAC6D47A-2EBF-4C29-9DDF-C02DDDA003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7A1B13F-9D31-4A88-9664-F2937273FB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9A91F3D-C6B4-419F-8C74-A952B8215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742CD-70FF-463F-9ED7-1B2A49645AEE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30F86E3-F113-4DBF-ACA7-D18828988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E239812-D7C9-4A8E-80FC-C0177A8AA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61225-D74E-4E09-9FC0-7865B405B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821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68BE0D5-3287-4B55-98AE-4F8388809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438B7E5-A7B0-498C-AC63-1960CB257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AFD2502-73D0-40A0-9D44-0E5319A7C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742CD-70FF-463F-9ED7-1B2A49645AEE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9187113-0A07-49C9-B6B3-F9034F2E4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56AD01A-EB45-418D-AF7B-DD41DC0A0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61225-D74E-4E09-9FC0-7865B405B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660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3F3250D4-0502-4916-A8EC-0585AADF5B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094DEE2-8EB4-414D-9C4C-E5E8B897EF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D23A2F9-0225-4335-B898-A6290C676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742CD-70FF-463F-9ED7-1B2A49645AEE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8E2FF12-F7E6-40B6-A739-E271062EF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77DDDB3-D3E7-444F-959C-531875C73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61225-D74E-4E09-9FC0-7865B405B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352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2836C5-57D3-4144-B969-9A161A81C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0E99940-1D5C-49AC-B78D-E6C5C8B71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91FDF5C-1121-4235-B564-603A29ACD4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742CD-70FF-463F-9ED7-1B2A49645AEE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5292E85-713B-4553-81CA-07EA0A8BDF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C7EFEDD-6C19-4DC7-B6B4-79CB4BDD9A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61225-D74E-4E09-9FC0-7865B405B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17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;p4">
            <a:extLst>
              <a:ext uri="{FF2B5EF4-FFF2-40B4-BE49-F238E27FC236}">
                <a16:creationId xmlns:a16="http://schemas.microsoft.com/office/drawing/2014/main" xmlns="" id="{EC0CEB75-7AE8-492E-8607-3F3471858CE5}"/>
              </a:ext>
            </a:extLst>
          </p:cNvPr>
          <p:cNvSpPr/>
          <p:nvPr/>
        </p:nvSpPr>
        <p:spPr>
          <a:xfrm>
            <a:off x="547219" y="3001616"/>
            <a:ext cx="4826926" cy="1543353"/>
          </a:xfrm>
          <a:prstGeom prst="rect">
            <a:avLst/>
          </a:prstGeom>
          <a:noFill/>
          <a:ln w="2540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6388" tIns="43182" rIns="86388" bIns="43182" anchor="ctr" anchorCtr="0">
            <a:noAutofit/>
          </a:bodyPr>
          <a:lstStyle/>
          <a:p>
            <a:pPr algn="ctr">
              <a:buClr>
                <a:schemeClr val="dk1"/>
              </a:buClr>
              <a:buSzPts val="1400"/>
            </a:pPr>
            <a:r>
              <a:rPr lang="ru-RU" sz="1323" dirty="0">
                <a:solidFill>
                  <a:schemeClr val="dk1"/>
                </a:solidFill>
                <a:latin typeface="+mj-lt"/>
                <a:ea typeface="GPN_DIN Condensed" panose="020B0506020202020204" pitchFamily="34" charset="-52"/>
                <a:cs typeface="Arial"/>
                <a:sym typeface="Arial"/>
              </a:rPr>
              <a:t>Логотип</a:t>
            </a:r>
            <a:endParaRPr sz="1323" dirty="0">
              <a:solidFill>
                <a:schemeClr val="dk1"/>
              </a:solidFill>
              <a:latin typeface="+mj-lt"/>
              <a:ea typeface="GPN_DIN Condensed" panose="020B0506020202020204" pitchFamily="34" charset="-52"/>
              <a:cs typeface="Arial"/>
              <a:sym typeface="Arial"/>
            </a:endParaRPr>
          </a:p>
        </p:txBody>
      </p:sp>
      <p:sp>
        <p:nvSpPr>
          <p:cNvPr id="5" name="Google Shape;45;p4">
            <a:extLst>
              <a:ext uri="{FF2B5EF4-FFF2-40B4-BE49-F238E27FC236}">
                <a16:creationId xmlns:a16="http://schemas.microsoft.com/office/drawing/2014/main" xmlns="" id="{D00A0590-92FA-47BF-A1B2-BF0896357B84}"/>
              </a:ext>
            </a:extLst>
          </p:cNvPr>
          <p:cNvSpPr txBox="1"/>
          <p:nvPr/>
        </p:nvSpPr>
        <p:spPr>
          <a:xfrm>
            <a:off x="515731" y="4924063"/>
            <a:ext cx="504014" cy="436214"/>
          </a:xfrm>
          <a:prstGeom prst="rect">
            <a:avLst/>
          </a:prstGeom>
          <a:solidFill>
            <a:srgbClr val="E21825"/>
          </a:solidFill>
          <a:ln>
            <a:noFill/>
          </a:ln>
        </p:spPr>
        <p:txBody>
          <a:bodyPr spcFirstLastPara="1" wrap="square" lIns="86388" tIns="43182" rIns="86388" bIns="43182" anchor="t" anchorCtr="0">
            <a:spAutoFit/>
          </a:bodyPr>
          <a:lstStyle/>
          <a:p>
            <a:pPr algn="ctr">
              <a:buClr>
                <a:schemeClr val="lt1"/>
              </a:buClr>
              <a:buSzPts val="2400"/>
            </a:pPr>
            <a:r>
              <a:rPr lang="ru-RU" sz="2268" b="1" dirty="0">
                <a:latin typeface="+mj-lt"/>
                <a:ea typeface="GPN_DIN Condensed" panose="020B0506020202020204" pitchFamily="34" charset="-52"/>
                <a:cs typeface="Arial"/>
                <a:sym typeface="Arial"/>
              </a:rPr>
              <a:t>!</a:t>
            </a:r>
            <a:endParaRPr sz="1607" dirty="0">
              <a:latin typeface="+mj-lt"/>
            </a:endParaRPr>
          </a:p>
        </p:txBody>
      </p:sp>
      <p:sp>
        <p:nvSpPr>
          <p:cNvPr id="6" name="Google Shape;43;p4">
            <a:extLst>
              <a:ext uri="{FF2B5EF4-FFF2-40B4-BE49-F238E27FC236}">
                <a16:creationId xmlns:a16="http://schemas.microsoft.com/office/drawing/2014/main" xmlns="" id="{192E3C36-1ED5-4A09-B082-959DF5D6988F}"/>
              </a:ext>
            </a:extLst>
          </p:cNvPr>
          <p:cNvSpPr txBox="1"/>
          <p:nvPr/>
        </p:nvSpPr>
        <p:spPr>
          <a:xfrm>
            <a:off x="515731" y="1738963"/>
            <a:ext cx="7156900" cy="750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00" rIns="0" bIns="0" anchor="t" anchorCtr="0">
            <a:spAutoFit/>
          </a:bodyPr>
          <a:lstStyle/>
          <a:p>
            <a:pPr marL="12000">
              <a:buClr>
                <a:srgbClr val="000000"/>
              </a:buClr>
              <a:buSzPts val="2500"/>
            </a:pPr>
            <a:r>
              <a:rPr lang="ru-RU" sz="2400" dirty="0">
                <a:solidFill>
                  <a:srgbClr val="7030A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Применение инновационных технологий в системах электроснабжения</a:t>
            </a:r>
            <a:endParaRPr sz="2400" b="1" dirty="0">
              <a:solidFill>
                <a:srgbClr val="7030A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7" name="Google Shape;40;p4">
            <a:extLst>
              <a:ext uri="{FF2B5EF4-FFF2-40B4-BE49-F238E27FC236}">
                <a16:creationId xmlns:a16="http://schemas.microsoft.com/office/drawing/2014/main" xmlns="" id="{D20F6D80-7177-4B50-973C-F34A84B17890}"/>
              </a:ext>
            </a:extLst>
          </p:cNvPr>
          <p:cNvSpPr txBox="1">
            <a:spLocks/>
          </p:cNvSpPr>
          <p:nvPr/>
        </p:nvSpPr>
        <p:spPr>
          <a:xfrm>
            <a:off x="439270" y="640777"/>
            <a:ext cx="10836275" cy="52325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5042" tIns="43182" rIns="85042" bIns="43182" rtlCol="0" anchor="t" anchorCtr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defTabSz="914400">
              <a:buClr>
                <a:srgbClr val="000000"/>
              </a:buClr>
              <a:buSzPts val="5400"/>
            </a:pPr>
            <a:r>
              <a:rPr lang="ru-RU" sz="6000" b="1" kern="1200" spc="-25" dirty="0">
                <a:solidFill>
                  <a:srgbClr val="1A1A1A"/>
                </a:solidFill>
                <a:latin typeface="Lato"/>
                <a:ea typeface="+mn-ea"/>
                <a:cs typeface="OJLRDO+GTEestiProDisplay-Medium"/>
                <a:sym typeface="Arial"/>
              </a:rPr>
              <a:t>Титульный лист</a:t>
            </a:r>
          </a:p>
        </p:txBody>
      </p:sp>
      <p:grpSp>
        <p:nvGrpSpPr>
          <p:cNvPr id="8" name="object 10">
            <a:extLst>
              <a:ext uri="{FF2B5EF4-FFF2-40B4-BE49-F238E27FC236}">
                <a16:creationId xmlns:a16="http://schemas.microsoft.com/office/drawing/2014/main" xmlns="" id="{F09DB16A-B63A-46A8-9497-12F60E7F361A}"/>
              </a:ext>
            </a:extLst>
          </p:cNvPr>
          <p:cNvGrpSpPr/>
          <p:nvPr/>
        </p:nvGrpSpPr>
        <p:grpSpPr>
          <a:xfrm>
            <a:off x="7368211" y="807395"/>
            <a:ext cx="4823789" cy="4143235"/>
            <a:chOff x="11566123" y="1047087"/>
            <a:chExt cx="8538210" cy="7333615"/>
          </a:xfrm>
        </p:grpSpPr>
        <p:sp>
          <p:nvSpPr>
            <p:cNvPr id="9" name="object 11">
              <a:extLst>
                <a:ext uri="{FF2B5EF4-FFF2-40B4-BE49-F238E27FC236}">
                  <a16:creationId xmlns:a16="http://schemas.microsoft.com/office/drawing/2014/main" xmlns="" id="{2088AB20-C9A6-4FC9-A648-EE23D845394D}"/>
                </a:ext>
              </a:extLst>
            </p:cNvPr>
            <p:cNvSpPr/>
            <p:nvPr/>
          </p:nvSpPr>
          <p:spPr>
            <a:xfrm>
              <a:off x="12830283" y="1108417"/>
              <a:ext cx="7273925" cy="7272655"/>
            </a:xfrm>
            <a:custGeom>
              <a:avLst/>
              <a:gdLst/>
              <a:ahLst/>
              <a:cxnLst/>
              <a:rect l="l" t="t" r="r" b="b"/>
              <a:pathLst>
                <a:path w="7273925" h="7272655">
                  <a:moveTo>
                    <a:pt x="7273809" y="0"/>
                  </a:moveTo>
                  <a:lnTo>
                    <a:pt x="5644561" y="0"/>
                  </a:lnTo>
                  <a:lnTo>
                    <a:pt x="5644561" y="2112050"/>
                  </a:lnTo>
                  <a:lnTo>
                    <a:pt x="2683876" y="2112050"/>
                  </a:lnTo>
                  <a:lnTo>
                    <a:pt x="2683876" y="3552080"/>
                  </a:lnTo>
                  <a:lnTo>
                    <a:pt x="12041" y="3552080"/>
                  </a:lnTo>
                  <a:lnTo>
                    <a:pt x="12041" y="5496115"/>
                  </a:lnTo>
                  <a:lnTo>
                    <a:pt x="0" y="5520125"/>
                  </a:lnTo>
                  <a:lnTo>
                    <a:pt x="2852373" y="5524093"/>
                  </a:lnTo>
                  <a:lnTo>
                    <a:pt x="2852373" y="7272155"/>
                  </a:lnTo>
                  <a:lnTo>
                    <a:pt x="7273809" y="7272155"/>
                  </a:lnTo>
                  <a:lnTo>
                    <a:pt x="7273809" y="0"/>
                  </a:lnTo>
                  <a:close/>
                </a:path>
              </a:pathLst>
            </a:custGeom>
            <a:solidFill>
              <a:srgbClr val="0543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2">
              <a:extLst>
                <a:ext uri="{FF2B5EF4-FFF2-40B4-BE49-F238E27FC236}">
                  <a16:creationId xmlns:a16="http://schemas.microsoft.com/office/drawing/2014/main" xmlns="" id="{CC31D7AA-C3BE-4B1C-9617-C7815E4B280D}"/>
                </a:ext>
              </a:extLst>
            </p:cNvPr>
            <p:cNvSpPr/>
            <p:nvPr/>
          </p:nvSpPr>
          <p:spPr>
            <a:xfrm>
              <a:off x="11587065" y="1068029"/>
              <a:ext cx="6450330" cy="3185795"/>
            </a:xfrm>
            <a:custGeom>
              <a:avLst/>
              <a:gdLst/>
              <a:ahLst/>
              <a:cxnLst/>
              <a:rect l="l" t="t" r="r" b="b"/>
              <a:pathLst>
                <a:path w="6450330" h="3185795">
                  <a:moveTo>
                    <a:pt x="6450002" y="1705937"/>
                  </a:moveTo>
                  <a:lnTo>
                    <a:pt x="3354002" y="1705937"/>
                  </a:lnTo>
                  <a:lnTo>
                    <a:pt x="3354002" y="3185295"/>
                  </a:lnTo>
                  <a:lnTo>
                    <a:pt x="0" y="3185295"/>
                  </a:lnTo>
                  <a:lnTo>
                    <a:pt x="0" y="990912"/>
                  </a:lnTo>
                  <a:lnTo>
                    <a:pt x="5136545" y="990912"/>
                  </a:lnTo>
                  <a:lnTo>
                    <a:pt x="5136545" y="0"/>
                  </a:lnTo>
                  <a:lnTo>
                    <a:pt x="6445112" y="0"/>
                  </a:lnTo>
                  <a:lnTo>
                    <a:pt x="6450002" y="1705937"/>
                  </a:lnTo>
                  <a:close/>
                </a:path>
              </a:pathLst>
            </a:custGeom>
            <a:ln w="41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3">
            <a:extLst>
              <a:ext uri="{FF2B5EF4-FFF2-40B4-BE49-F238E27FC236}">
                <a16:creationId xmlns:a16="http://schemas.microsoft.com/office/drawing/2014/main" xmlns="" id="{9A204333-54C0-43ED-A2C2-AE1D99C7E044}"/>
              </a:ext>
            </a:extLst>
          </p:cNvPr>
          <p:cNvSpPr/>
          <p:nvPr/>
        </p:nvSpPr>
        <p:spPr>
          <a:xfrm>
            <a:off x="10027108" y="5136067"/>
            <a:ext cx="2164821" cy="902707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E218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31">
            <a:extLst>
              <a:ext uri="{FF2B5EF4-FFF2-40B4-BE49-F238E27FC236}">
                <a16:creationId xmlns:a16="http://schemas.microsoft.com/office/drawing/2014/main" xmlns="" id="{81C8E7C6-BAC7-4D6B-AC92-D2A88C7A6A70}"/>
              </a:ext>
            </a:extLst>
          </p:cNvPr>
          <p:cNvSpPr/>
          <p:nvPr/>
        </p:nvSpPr>
        <p:spPr>
          <a:xfrm>
            <a:off x="8188866" y="6411994"/>
            <a:ext cx="1013281" cy="211417"/>
          </a:xfrm>
          <a:custGeom>
            <a:avLst/>
            <a:gdLst/>
            <a:ahLst/>
            <a:cxnLst/>
            <a:rect l="l" t="t" r="r" b="b"/>
            <a:pathLst>
              <a:path w="2203450" h="459740">
                <a:moveTo>
                  <a:pt x="2203294" y="0"/>
                </a:moveTo>
                <a:lnTo>
                  <a:pt x="0" y="0"/>
                </a:lnTo>
                <a:lnTo>
                  <a:pt x="0" y="459619"/>
                </a:lnTo>
                <a:lnTo>
                  <a:pt x="2203294" y="459619"/>
                </a:lnTo>
                <a:lnTo>
                  <a:pt x="2203294" y="0"/>
                </a:lnTo>
                <a:close/>
              </a:path>
            </a:pathLst>
          </a:custGeom>
          <a:solidFill>
            <a:srgbClr val="E2182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BF23615A-8DC5-41E1-BBBD-D0CB0ABC2C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37515" y="5760367"/>
            <a:ext cx="1715911" cy="68960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B13B4922-48CB-4DD2-8B8E-BFC90C175C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426" y="5664106"/>
            <a:ext cx="2079930" cy="88212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40BB821A-CE57-493C-9581-96D7A39900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216" y="5799238"/>
            <a:ext cx="611858" cy="611858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93EE50BE-EDA3-44D5-A330-73AEB10428DB}"/>
              </a:ext>
            </a:extLst>
          </p:cNvPr>
          <p:cNvSpPr/>
          <p:nvPr/>
        </p:nvSpPr>
        <p:spPr>
          <a:xfrm>
            <a:off x="5698704" y="5874334"/>
            <a:ext cx="19739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080"/>
            <a:r>
              <a:rPr lang="en-US" sz="2400" b="1" spc="-90" dirty="0">
                <a:solidFill>
                  <a:srgbClr val="0543E8"/>
                </a:solidFill>
                <a:latin typeface="Lato Black"/>
                <a:cs typeface="Lato Black"/>
              </a:rPr>
              <a:t>innov</a:t>
            </a:r>
            <a:r>
              <a:rPr lang="en-US" sz="2400" b="1" spc="-90" dirty="0">
                <a:solidFill>
                  <a:srgbClr val="E21825"/>
                </a:solidFill>
                <a:latin typeface="Lato Black"/>
                <a:cs typeface="Lato Black"/>
              </a:rPr>
              <a:t>c</a:t>
            </a:r>
            <a:r>
              <a:rPr lang="en-US" sz="2000" b="1" spc="-90" dirty="0">
                <a:solidFill>
                  <a:srgbClr val="FF0000"/>
                </a:solidFill>
                <a:latin typeface="Lato Black"/>
                <a:cs typeface="Lato Black"/>
              </a:rPr>
              <a:t>.ru</a:t>
            </a:r>
            <a:endParaRPr lang="ru-RU" sz="2000" b="1" dirty="0">
              <a:solidFill>
                <a:srgbClr val="FF0000"/>
              </a:solidFill>
              <a:latin typeface="Lato Black"/>
              <a:cs typeface="Lato Black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D109112-B758-8BB2-CE81-B0AD60B329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315" y="2991479"/>
            <a:ext cx="7629402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897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3;p4">
            <a:extLst>
              <a:ext uri="{FF2B5EF4-FFF2-40B4-BE49-F238E27FC236}">
                <a16:creationId xmlns:a16="http://schemas.microsoft.com/office/drawing/2014/main" xmlns="" id="{45D892AD-3249-480A-B3ED-EA468C24197D}"/>
              </a:ext>
            </a:extLst>
          </p:cNvPr>
          <p:cNvSpPr txBox="1"/>
          <p:nvPr/>
        </p:nvSpPr>
        <p:spPr>
          <a:xfrm>
            <a:off x="883795" y="1579417"/>
            <a:ext cx="9933362" cy="354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00" rIns="0" bIns="0" anchor="t" anchorCtr="0">
            <a:spAutoFit/>
          </a:bodyPr>
          <a:lstStyle/>
          <a:p>
            <a:pPr indent="457200" algn="just">
              <a:spcAft>
                <a:spcPts val="800"/>
              </a:spcAft>
            </a:pPr>
            <a:r>
              <a:rPr lang="ru-RU" sz="24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  <a:p>
            <a:pPr indent="457200" algn="just">
              <a:spcAft>
                <a:spcPts val="800"/>
              </a:spcAft>
            </a:pPr>
            <a:r>
              <a:rPr lang="ru-RU" sz="24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 настоящее время большое количество подстанций в системах электроснабжения имеют в своем составе коммутационные электрические аппараты с ручным управлением – разъединители. При проведении операций включения – отключения данных аппаратов существует вероятность возникновения поломок и падения частей разъединителя на грунт, что может привести к травмам персонала различной степени тяжести, а также к возникновению перерывов в электроснабжении потребителей.</a:t>
            </a:r>
            <a:endParaRPr lang="ru-RU" sz="24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3" name="Google Shape;44;p4">
            <a:extLst>
              <a:ext uri="{FF2B5EF4-FFF2-40B4-BE49-F238E27FC236}">
                <a16:creationId xmlns:a16="http://schemas.microsoft.com/office/drawing/2014/main" xmlns="" id="{08B8128F-1BEA-4D79-BAC1-716727746E53}"/>
              </a:ext>
            </a:extLst>
          </p:cNvPr>
          <p:cNvSpPr txBox="1"/>
          <p:nvPr/>
        </p:nvSpPr>
        <p:spPr>
          <a:xfrm>
            <a:off x="1027799" y="5664214"/>
            <a:ext cx="6987737" cy="215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00" rIns="0" bIns="0" anchor="t" anchorCtr="0">
            <a:spAutoFit/>
          </a:bodyPr>
          <a:lstStyle/>
          <a:p>
            <a:pPr marL="12000">
              <a:buClr>
                <a:srgbClr val="000000"/>
              </a:buClr>
              <a:buSzPts val="1400"/>
            </a:pPr>
            <a:r>
              <a:rPr lang="ru-RU" sz="1323" i="1" dirty="0">
                <a:solidFill>
                  <a:srgbClr val="000000"/>
                </a:solidFill>
                <a:latin typeface="Lato"/>
                <a:ea typeface="GPN_DIN Condensed" panose="020B0506020202020204" pitchFamily="34" charset="-52"/>
                <a:cs typeface="Arial"/>
                <a:sym typeface="Arial"/>
              </a:rPr>
              <a:t>«</a:t>
            </a:r>
          </a:p>
        </p:txBody>
      </p:sp>
      <p:sp>
        <p:nvSpPr>
          <p:cNvPr id="4" name="Google Shape;45;p4">
            <a:extLst>
              <a:ext uri="{FF2B5EF4-FFF2-40B4-BE49-F238E27FC236}">
                <a16:creationId xmlns:a16="http://schemas.microsoft.com/office/drawing/2014/main" xmlns="" id="{CC912A20-CB82-44A4-A1C7-AFA9ED5EA04B}"/>
              </a:ext>
            </a:extLst>
          </p:cNvPr>
          <p:cNvSpPr txBox="1"/>
          <p:nvPr/>
        </p:nvSpPr>
        <p:spPr>
          <a:xfrm>
            <a:off x="379781" y="5732056"/>
            <a:ext cx="504014" cy="43621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86388" tIns="43182" rIns="86388" bIns="43182" anchor="t" anchorCtr="0">
            <a:spAutoFit/>
          </a:bodyPr>
          <a:lstStyle/>
          <a:p>
            <a:pPr algn="ctr">
              <a:buClr>
                <a:schemeClr val="lt1"/>
              </a:buClr>
              <a:buSzPts val="2400"/>
            </a:pPr>
            <a:r>
              <a:rPr lang="ru-RU" sz="2268" b="1" dirty="0">
                <a:latin typeface="+mj-lt"/>
                <a:ea typeface="GPN_DIN Condensed" panose="020B0506020202020204" pitchFamily="34" charset="-52"/>
                <a:cs typeface="Arial"/>
                <a:sym typeface="Arial"/>
              </a:rPr>
              <a:t>!</a:t>
            </a:r>
            <a:endParaRPr sz="1607" dirty="0">
              <a:latin typeface="+mj-lt"/>
            </a:endParaRPr>
          </a:p>
        </p:txBody>
      </p:sp>
      <p:sp>
        <p:nvSpPr>
          <p:cNvPr id="6" name="Google Shape;40;p4">
            <a:extLst>
              <a:ext uri="{FF2B5EF4-FFF2-40B4-BE49-F238E27FC236}">
                <a16:creationId xmlns:a16="http://schemas.microsoft.com/office/drawing/2014/main" xmlns="" id="{A8501AC7-136C-4242-89A8-9E986E5F1528}"/>
              </a:ext>
            </a:extLst>
          </p:cNvPr>
          <p:cNvSpPr txBox="1">
            <a:spLocks/>
          </p:cNvSpPr>
          <p:nvPr/>
        </p:nvSpPr>
        <p:spPr>
          <a:xfrm>
            <a:off x="1626919" y="356260"/>
            <a:ext cx="14839449" cy="109500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5042" tIns="43182" rIns="85042" bIns="43182" rtlCol="0" anchor="t" anchorCtr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defTabSz="914400">
              <a:buClr>
                <a:srgbClr val="000000"/>
              </a:buClr>
              <a:buSzPts val="5400"/>
            </a:pPr>
            <a:endParaRPr lang="ru-RU" sz="4000" b="1" spc="-25" dirty="0">
              <a:solidFill>
                <a:srgbClr val="1A1A1A"/>
              </a:solidFill>
              <a:latin typeface="Lato"/>
              <a:ea typeface="+mn-ea"/>
              <a:cs typeface="OJLRDO+GTEestiProDisplay-Medium"/>
              <a:sym typeface="Arial"/>
            </a:endParaRPr>
          </a:p>
          <a:p>
            <a:pPr defTabSz="914400">
              <a:buClr>
                <a:srgbClr val="000000"/>
              </a:buClr>
              <a:buSzPts val="5400"/>
            </a:pPr>
            <a:r>
              <a:rPr lang="ru-RU" sz="4000" b="1" spc="-25" dirty="0">
                <a:solidFill>
                  <a:srgbClr val="1A1A1A"/>
                </a:solidFill>
                <a:latin typeface="Lato"/>
                <a:ea typeface="+mn-ea"/>
                <a:cs typeface="OJLRDO+GTEestiProDisplay-Medium"/>
                <a:sym typeface="Arial"/>
              </a:rPr>
              <a:t>Существующая проблема</a:t>
            </a:r>
            <a:endParaRPr lang="ru-RU" sz="4000" b="1" kern="1200" spc="-25" dirty="0">
              <a:solidFill>
                <a:srgbClr val="1A1A1A"/>
              </a:solidFill>
              <a:latin typeface="Lato"/>
              <a:ea typeface="+mn-ea"/>
              <a:cs typeface="OJLRDO+GTEestiProDisplay-Medium"/>
              <a:sym typeface="Arial"/>
            </a:endParaRPr>
          </a:p>
        </p:txBody>
      </p:sp>
      <p:sp>
        <p:nvSpPr>
          <p:cNvPr id="7" name="Google Shape;46;p4">
            <a:extLst>
              <a:ext uri="{FF2B5EF4-FFF2-40B4-BE49-F238E27FC236}">
                <a16:creationId xmlns:a16="http://schemas.microsoft.com/office/drawing/2014/main" xmlns="" id="{15350619-A853-4679-8CE8-A5AD8CAC5411}"/>
              </a:ext>
            </a:extLst>
          </p:cNvPr>
          <p:cNvSpPr/>
          <p:nvPr/>
        </p:nvSpPr>
        <p:spPr>
          <a:xfrm>
            <a:off x="10608874" y="5248858"/>
            <a:ext cx="1440039" cy="1402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88" tIns="43182" rIns="86388" bIns="43182" anchor="ctr" anchorCtr="0">
            <a:noAutofit/>
          </a:bodyPr>
          <a:lstStyle/>
          <a:p>
            <a:pPr algn="ctr">
              <a:buClr>
                <a:srgbClr val="BA0067"/>
              </a:buClr>
              <a:buSzPts val="9600"/>
            </a:pPr>
            <a:r>
              <a:rPr lang="ru-RU" sz="9071" b="1" dirty="0">
                <a:solidFill>
                  <a:srgbClr val="FF0000"/>
                </a:solidFill>
                <a:latin typeface="Lato"/>
                <a:ea typeface="GPN_DIN Condensed" panose="020B0506020202020204" pitchFamily="34" charset="-52"/>
                <a:cs typeface="Arial"/>
                <a:sym typeface="Arial"/>
              </a:rPr>
              <a:t>2</a:t>
            </a:r>
            <a:endParaRPr lang="ru-RU" sz="1607" dirty="0">
              <a:solidFill>
                <a:srgbClr val="FF0000"/>
              </a:solidFill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863706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3;p4">
            <a:extLst>
              <a:ext uri="{FF2B5EF4-FFF2-40B4-BE49-F238E27FC236}">
                <a16:creationId xmlns:a16="http://schemas.microsoft.com/office/drawing/2014/main" xmlns="" id="{7D90332D-D394-408B-AD24-7F2BF913466B}"/>
              </a:ext>
            </a:extLst>
          </p:cNvPr>
          <p:cNvSpPr txBox="1"/>
          <p:nvPr/>
        </p:nvSpPr>
        <p:spPr>
          <a:xfrm>
            <a:off x="883795" y="1578146"/>
            <a:ext cx="9789358" cy="4622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00" rIns="0" bIns="0" anchor="t" anchorCtr="0">
            <a:spAutoFit/>
          </a:bodyPr>
          <a:lstStyle/>
          <a:p>
            <a:pPr indent="457200" algn="just">
              <a:lnSpc>
                <a:spcPct val="115000"/>
              </a:lnSpc>
            </a:pPr>
            <a:r>
              <a:rPr lang="ru-RU" sz="24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Для увеличения безопасности персонала, производящего операции с разъединителями предлагается разработка портативных роботов, осуществляющих эти действия.</a:t>
            </a:r>
          </a:p>
          <a:p>
            <a:pPr indent="457200" algn="just">
              <a:lnSpc>
                <a:spcPct val="115000"/>
              </a:lnSpc>
            </a:pPr>
            <a:r>
              <a:rPr lang="ru-RU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Данные роботы должны устанавливаться оперативным персоналом рядом с разъединителем,  соединяться с ручкой управления разъединителя и  получать дистанционно команду на производство операций включения и отключения.   </a:t>
            </a:r>
          </a:p>
          <a:p>
            <a:pPr indent="457200" algn="just">
              <a:lnSpc>
                <a:spcPct val="115000"/>
              </a:lnSpc>
            </a:pPr>
            <a:endParaRPr lang="ru-RU" sz="24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indent="457200" algn="just">
              <a:lnSpc>
                <a:spcPct val="115000"/>
              </a:lnSpc>
            </a:pPr>
            <a:endParaRPr lang="ru-RU" sz="2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indent="457200" algn="just">
              <a:lnSpc>
                <a:spcPct val="115000"/>
              </a:lnSpc>
            </a:pPr>
            <a:endParaRPr lang="ru-RU" sz="24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2000">
              <a:buClr>
                <a:srgbClr val="000000"/>
              </a:buClr>
              <a:buSzPts val="2500"/>
            </a:pPr>
            <a:endParaRPr lang="ru-RU" sz="2362" b="1" dirty="0">
              <a:solidFill>
                <a:srgbClr val="000000"/>
              </a:solidFill>
              <a:latin typeface="Lato"/>
              <a:ea typeface="GPN_DIN Condensed" panose="020B0506020202020204" pitchFamily="34" charset="-52"/>
              <a:cs typeface="Arial"/>
              <a:sym typeface="Arial"/>
            </a:endParaRPr>
          </a:p>
        </p:txBody>
      </p:sp>
      <p:sp>
        <p:nvSpPr>
          <p:cNvPr id="4" name="Google Shape;45;p4">
            <a:extLst>
              <a:ext uri="{FF2B5EF4-FFF2-40B4-BE49-F238E27FC236}">
                <a16:creationId xmlns:a16="http://schemas.microsoft.com/office/drawing/2014/main" xmlns="" id="{AC9E4CE1-F396-4DAA-BADE-E0051E8B9306}"/>
              </a:ext>
            </a:extLst>
          </p:cNvPr>
          <p:cNvSpPr txBox="1"/>
          <p:nvPr/>
        </p:nvSpPr>
        <p:spPr>
          <a:xfrm>
            <a:off x="883795" y="5665041"/>
            <a:ext cx="504014" cy="43621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86388" tIns="43182" rIns="86388" bIns="43182" anchor="t" anchorCtr="0">
            <a:spAutoFit/>
          </a:bodyPr>
          <a:lstStyle/>
          <a:p>
            <a:pPr algn="ctr">
              <a:buClr>
                <a:schemeClr val="lt1"/>
              </a:buClr>
              <a:buSzPts val="2400"/>
            </a:pPr>
            <a:r>
              <a:rPr lang="ru-RU" sz="2268" b="1" dirty="0">
                <a:latin typeface="+mj-lt"/>
                <a:ea typeface="GPN_DIN Condensed" panose="020B0506020202020204" pitchFamily="34" charset="-52"/>
                <a:cs typeface="Arial"/>
                <a:sym typeface="Arial"/>
              </a:rPr>
              <a:t>!</a:t>
            </a:r>
            <a:endParaRPr sz="1607" dirty="0">
              <a:latin typeface="+mj-lt"/>
            </a:endParaRPr>
          </a:p>
        </p:txBody>
      </p:sp>
      <p:sp>
        <p:nvSpPr>
          <p:cNvPr id="6" name="Google Shape;40;p4">
            <a:extLst>
              <a:ext uri="{FF2B5EF4-FFF2-40B4-BE49-F238E27FC236}">
                <a16:creationId xmlns:a16="http://schemas.microsoft.com/office/drawing/2014/main" xmlns="" id="{70C5AD54-E29F-4EED-A9C7-C5F5465E822A}"/>
              </a:ext>
            </a:extLst>
          </p:cNvPr>
          <p:cNvSpPr txBox="1">
            <a:spLocks/>
          </p:cNvSpPr>
          <p:nvPr/>
        </p:nvSpPr>
        <p:spPr>
          <a:xfrm>
            <a:off x="631788" y="461588"/>
            <a:ext cx="14896429" cy="89745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5042" tIns="43182" rIns="85042" bIns="43182" rtlCol="0" anchor="t" anchorCtr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000000"/>
              </a:buClr>
              <a:buSzPts val="5400"/>
            </a:pPr>
            <a:r>
              <a:rPr lang="ru-RU" sz="4000" b="1" spc="-25" dirty="0">
                <a:solidFill>
                  <a:srgbClr val="1A1A1A"/>
                </a:solidFill>
                <a:latin typeface="Lato"/>
                <a:cs typeface="OJLRDO+GTEestiProDisplay-Medium"/>
                <a:sym typeface="Arial"/>
              </a:rPr>
              <a:t>               Предлагаемое решение</a:t>
            </a:r>
          </a:p>
        </p:txBody>
      </p:sp>
      <p:grpSp>
        <p:nvGrpSpPr>
          <p:cNvPr id="7" name="object 10">
            <a:extLst>
              <a:ext uri="{FF2B5EF4-FFF2-40B4-BE49-F238E27FC236}">
                <a16:creationId xmlns:a16="http://schemas.microsoft.com/office/drawing/2014/main" xmlns="" id="{B1A603BC-58E3-4AE7-9C29-7330A31A828D}"/>
              </a:ext>
            </a:extLst>
          </p:cNvPr>
          <p:cNvGrpSpPr/>
          <p:nvPr/>
        </p:nvGrpSpPr>
        <p:grpSpPr>
          <a:xfrm>
            <a:off x="9714688" y="-11414"/>
            <a:ext cx="2477312" cy="2065908"/>
            <a:chOff x="11566123" y="1047087"/>
            <a:chExt cx="8538210" cy="7333615"/>
          </a:xfrm>
        </p:grpSpPr>
        <p:sp>
          <p:nvSpPr>
            <p:cNvPr id="8" name="object 11">
              <a:extLst>
                <a:ext uri="{FF2B5EF4-FFF2-40B4-BE49-F238E27FC236}">
                  <a16:creationId xmlns:a16="http://schemas.microsoft.com/office/drawing/2014/main" xmlns="" id="{50C82A08-F375-45BB-8B0B-013A6B3299F1}"/>
                </a:ext>
              </a:extLst>
            </p:cNvPr>
            <p:cNvSpPr/>
            <p:nvPr/>
          </p:nvSpPr>
          <p:spPr>
            <a:xfrm>
              <a:off x="12830283" y="1108417"/>
              <a:ext cx="7273925" cy="7272655"/>
            </a:xfrm>
            <a:custGeom>
              <a:avLst/>
              <a:gdLst/>
              <a:ahLst/>
              <a:cxnLst/>
              <a:rect l="l" t="t" r="r" b="b"/>
              <a:pathLst>
                <a:path w="7273925" h="7272655">
                  <a:moveTo>
                    <a:pt x="7273809" y="0"/>
                  </a:moveTo>
                  <a:lnTo>
                    <a:pt x="5644561" y="0"/>
                  </a:lnTo>
                  <a:lnTo>
                    <a:pt x="5644561" y="2112050"/>
                  </a:lnTo>
                  <a:lnTo>
                    <a:pt x="2683876" y="2112050"/>
                  </a:lnTo>
                  <a:lnTo>
                    <a:pt x="2683876" y="3552080"/>
                  </a:lnTo>
                  <a:lnTo>
                    <a:pt x="12041" y="3552080"/>
                  </a:lnTo>
                  <a:lnTo>
                    <a:pt x="12041" y="5496115"/>
                  </a:lnTo>
                  <a:lnTo>
                    <a:pt x="0" y="5520125"/>
                  </a:lnTo>
                  <a:lnTo>
                    <a:pt x="2852373" y="5524093"/>
                  </a:lnTo>
                  <a:lnTo>
                    <a:pt x="2852373" y="7272155"/>
                  </a:lnTo>
                  <a:lnTo>
                    <a:pt x="7273809" y="7272155"/>
                  </a:lnTo>
                  <a:lnTo>
                    <a:pt x="7273809" y="0"/>
                  </a:lnTo>
                  <a:close/>
                </a:path>
              </a:pathLst>
            </a:custGeom>
            <a:solidFill>
              <a:srgbClr val="0543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12">
              <a:extLst>
                <a:ext uri="{FF2B5EF4-FFF2-40B4-BE49-F238E27FC236}">
                  <a16:creationId xmlns:a16="http://schemas.microsoft.com/office/drawing/2014/main" xmlns="" id="{00DDE792-CBA3-4B98-A337-E9A11698A20A}"/>
                </a:ext>
              </a:extLst>
            </p:cNvPr>
            <p:cNvSpPr/>
            <p:nvPr/>
          </p:nvSpPr>
          <p:spPr>
            <a:xfrm>
              <a:off x="11587065" y="1068029"/>
              <a:ext cx="6450330" cy="3185795"/>
            </a:xfrm>
            <a:custGeom>
              <a:avLst/>
              <a:gdLst/>
              <a:ahLst/>
              <a:cxnLst/>
              <a:rect l="l" t="t" r="r" b="b"/>
              <a:pathLst>
                <a:path w="6450330" h="3185795">
                  <a:moveTo>
                    <a:pt x="6450002" y="1705937"/>
                  </a:moveTo>
                  <a:lnTo>
                    <a:pt x="3354002" y="1705937"/>
                  </a:lnTo>
                  <a:lnTo>
                    <a:pt x="3354002" y="3185295"/>
                  </a:lnTo>
                  <a:lnTo>
                    <a:pt x="0" y="3185295"/>
                  </a:lnTo>
                  <a:lnTo>
                    <a:pt x="0" y="990912"/>
                  </a:lnTo>
                  <a:lnTo>
                    <a:pt x="5136545" y="990912"/>
                  </a:lnTo>
                  <a:lnTo>
                    <a:pt x="5136545" y="0"/>
                  </a:lnTo>
                  <a:lnTo>
                    <a:pt x="6445112" y="0"/>
                  </a:lnTo>
                  <a:lnTo>
                    <a:pt x="6450002" y="1705937"/>
                  </a:lnTo>
                  <a:close/>
                </a:path>
              </a:pathLst>
            </a:custGeom>
            <a:ln w="41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3">
            <a:extLst>
              <a:ext uri="{FF2B5EF4-FFF2-40B4-BE49-F238E27FC236}">
                <a16:creationId xmlns:a16="http://schemas.microsoft.com/office/drawing/2014/main" xmlns="" id="{EC14D0B3-A444-4864-BB2D-6E78343ACD05}"/>
              </a:ext>
            </a:extLst>
          </p:cNvPr>
          <p:cNvSpPr/>
          <p:nvPr/>
        </p:nvSpPr>
        <p:spPr>
          <a:xfrm>
            <a:off x="10027143" y="4126503"/>
            <a:ext cx="2164821" cy="390677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E218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31">
            <a:extLst>
              <a:ext uri="{FF2B5EF4-FFF2-40B4-BE49-F238E27FC236}">
                <a16:creationId xmlns:a16="http://schemas.microsoft.com/office/drawing/2014/main" xmlns="" id="{C0135AE4-3258-42ED-A210-EFFDD385B997}"/>
              </a:ext>
            </a:extLst>
          </p:cNvPr>
          <p:cNvSpPr/>
          <p:nvPr/>
        </p:nvSpPr>
        <p:spPr>
          <a:xfrm>
            <a:off x="8535925" y="6262966"/>
            <a:ext cx="1374843" cy="595034"/>
          </a:xfrm>
          <a:custGeom>
            <a:avLst/>
            <a:gdLst/>
            <a:ahLst/>
            <a:cxnLst/>
            <a:rect l="l" t="t" r="r" b="b"/>
            <a:pathLst>
              <a:path w="2203450" h="459740">
                <a:moveTo>
                  <a:pt x="2203294" y="0"/>
                </a:moveTo>
                <a:lnTo>
                  <a:pt x="0" y="0"/>
                </a:lnTo>
                <a:lnTo>
                  <a:pt x="0" y="459619"/>
                </a:lnTo>
                <a:lnTo>
                  <a:pt x="2203294" y="459619"/>
                </a:lnTo>
                <a:lnTo>
                  <a:pt x="2203294" y="0"/>
                </a:lnTo>
                <a:close/>
              </a:path>
            </a:pathLst>
          </a:custGeom>
          <a:solidFill>
            <a:srgbClr val="E218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Google Shape;46;p4">
            <a:extLst>
              <a:ext uri="{FF2B5EF4-FFF2-40B4-BE49-F238E27FC236}">
                <a16:creationId xmlns:a16="http://schemas.microsoft.com/office/drawing/2014/main" xmlns="" id="{A96C466A-244A-4841-BC17-D474E8BA3692}"/>
              </a:ext>
            </a:extLst>
          </p:cNvPr>
          <p:cNvSpPr/>
          <p:nvPr/>
        </p:nvSpPr>
        <p:spPr>
          <a:xfrm>
            <a:off x="10608874" y="5248858"/>
            <a:ext cx="1440039" cy="1402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88" tIns="43182" rIns="86388" bIns="43182" anchor="ctr" anchorCtr="0">
            <a:noAutofit/>
          </a:bodyPr>
          <a:lstStyle/>
          <a:p>
            <a:pPr algn="ctr">
              <a:buClr>
                <a:srgbClr val="BA0067"/>
              </a:buClr>
              <a:buSzPts val="9600"/>
            </a:pPr>
            <a:r>
              <a:rPr lang="ru-RU" sz="9071" b="1" dirty="0">
                <a:solidFill>
                  <a:srgbClr val="0543E8"/>
                </a:solidFill>
                <a:latin typeface="Lato"/>
                <a:ea typeface="GPN_DIN Condensed" panose="020B0506020202020204" pitchFamily="34" charset="-52"/>
                <a:cs typeface="Arial"/>
                <a:sym typeface="Arial"/>
              </a:rPr>
              <a:t>3</a:t>
            </a:r>
            <a:endParaRPr lang="ru-RU" sz="1607" dirty="0">
              <a:solidFill>
                <a:srgbClr val="0543E8"/>
              </a:solidFill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835800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0;p4">
            <a:extLst>
              <a:ext uri="{FF2B5EF4-FFF2-40B4-BE49-F238E27FC236}">
                <a16:creationId xmlns:a16="http://schemas.microsoft.com/office/drawing/2014/main" xmlns="" id="{347B3C18-F849-4903-BC58-33C757081891}"/>
              </a:ext>
            </a:extLst>
          </p:cNvPr>
          <p:cNvSpPr txBox="1">
            <a:spLocks/>
          </p:cNvSpPr>
          <p:nvPr/>
        </p:nvSpPr>
        <p:spPr>
          <a:xfrm>
            <a:off x="360363" y="719138"/>
            <a:ext cx="14896429" cy="111655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5042" tIns="43182" rIns="85042" bIns="43182" rtlCol="0" anchor="t" anchorCtr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defTabSz="914400">
              <a:buClr>
                <a:srgbClr val="000000"/>
              </a:buClr>
              <a:buSzPts val="5400"/>
            </a:pPr>
            <a:r>
              <a:rPr lang="ru-RU" sz="4000" b="1" spc="-25" dirty="0">
                <a:solidFill>
                  <a:srgbClr val="1A1A1A"/>
                </a:solidFill>
                <a:latin typeface="Lato"/>
                <a:ea typeface="+mn-ea"/>
                <a:cs typeface="OJLRDO+GTEestiProDisplay-Medium"/>
                <a:sym typeface="Arial"/>
              </a:rPr>
              <a:t>Лежащая в основе решения технология</a:t>
            </a:r>
            <a:endParaRPr lang="ru-RU" sz="4000" b="1" kern="1200" spc="-25" dirty="0">
              <a:solidFill>
                <a:srgbClr val="1A1A1A"/>
              </a:solidFill>
              <a:latin typeface="Lato"/>
              <a:ea typeface="+mn-ea"/>
              <a:cs typeface="OJLRDO+GTEestiProDisplay-Medium"/>
              <a:sym typeface="Arial"/>
            </a:endParaRPr>
          </a:p>
        </p:txBody>
      </p:sp>
      <p:sp>
        <p:nvSpPr>
          <p:cNvPr id="4" name="Google Shape;45;p4">
            <a:extLst>
              <a:ext uri="{FF2B5EF4-FFF2-40B4-BE49-F238E27FC236}">
                <a16:creationId xmlns:a16="http://schemas.microsoft.com/office/drawing/2014/main" xmlns="" id="{03262FFB-C9D9-46FD-9F52-919B7ABB2440}"/>
              </a:ext>
            </a:extLst>
          </p:cNvPr>
          <p:cNvSpPr txBox="1"/>
          <p:nvPr/>
        </p:nvSpPr>
        <p:spPr>
          <a:xfrm>
            <a:off x="360363" y="5187306"/>
            <a:ext cx="504014" cy="43621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86388" tIns="43182" rIns="86388" bIns="43182" anchor="t" anchorCtr="0">
            <a:spAutoFit/>
          </a:bodyPr>
          <a:lstStyle/>
          <a:p>
            <a:pPr algn="ctr">
              <a:buClr>
                <a:schemeClr val="lt1"/>
              </a:buClr>
              <a:buSzPts val="2400"/>
            </a:pPr>
            <a:r>
              <a:rPr lang="ru-RU" sz="2268" b="1" dirty="0">
                <a:latin typeface="Lato"/>
                <a:ea typeface="GPN_DIN Condensed" panose="020B0506020202020204" pitchFamily="34" charset="-52"/>
                <a:cs typeface="Arial"/>
                <a:sym typeface="Arial"/>
              </a:rPr>
              <a:t>!</a:t>
            </a:r>
            <a:endParaRPr sz="1607" dirty="0">
              <a:latin typeface="Lato"/>
            </a:endParaRPr>
          </a:p>
        </p:txBody>
      </p:sp>
      <p:sp>
        <p:nvSpPr>
          <p:cNvPr id="5" name="Google Shape;46;p4">
            <a:extLst>
              <a:ext uri="{FF2B5EF4-FFF2-40B4-BE49-F238E27FC236}">
                <a16:creationId xmlns:a16="http://schemas.microsoft.com/office/drawing/2014/main" xmlns="" id="{DAEC04F6-12DC-49E5-8885-5C0412A224BA}"/>
              </a:ext>
            </a:extLst>
          </p:cNvPr>
          <p:cNvSpPr/>
          <p:nvPr/>
        </p:nvSpPr>
        <p:spPr>
          <a:xfrm>
            <a:off x="10463599" y="5072666"/>
            <a:ext cx="1440039" cy="1402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88" tIns="43182" rIns="86388" bIns="43182" anchor="ctr" anchorCtr="0">
            <a:noAutofit/>
          </a:bodyPr>
          <a:lstStyle/>
          <a:p>
            <a:pPr algn="ctr">
              <a:buClr>
                <a:srgbClr val="BA0067"/>
              </a:buClr>
              <a:buSzPts val="9600"/>
            </a:pPr>
            <a:r>
              <a:rPr lang="ru-RU" sz="9071" b="1" dirty="0">
                <a:solidFill>
                  <a:srgbClr val="0543E8"/>
                </a:solidFill>
                <a:latin typeface="Lato"/>
                <a:ea typeface="GPN_DIN Condensed" panose="020B0506020202020204" pitchFamily="34" charset="-52"/>
                <a:cs typeface="Arial"/>
                <a:sym typeface="Arial"/>
              </a:rPr>
              <a:t>4</a:t>
            </a:r>
            <a:endParaRPr sz="1607" dirty="0">
              <a:solidFill>
                <a:srgbClr val="0543E8"/>
              </a:solidFill>
              <a:latin typeface="Lato"/>
            </a:endParaRPr>
          </a:p>
        </p:txBody>
      </p:sp>
      <p:sp>
        <p:nvSpPr>
          <p:cNvPr id="6" name="Google Shape;43;p4">
            <a:extLst>
              <a:ext uri="{FF2B5EF4-FFF2-40B4-BE49-F238E27FC236}">
                <a16:creationId xmlns:a16="http://schemas.microsoft.com/office/drawing/2014/main" xmlns="" id="{B07A1FDB-F82A-4AC4-BB9B-38DEC9529304}"/>
              </a:ext>
            </a:extLst>
          </p:cNvPr>
          <p:cNvSpPr txBox="1"/>
          <p:nvPr/>
        </p:nvSpPr>
        <p:spPr>
          <a:xfrm>
            <a:off x="360345" y="2210957"/>
            <a:ext cx="11192901" cy="1858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00" rIns="0" bIns="0" anchor="t" anchorCtr="0">
            <a:spAutoFit/>
          </a:bodyPr>
          <a:lstStyle/>
          <a:p>
            <a:pPr marL="12000" algn="just">
              <a:buClr>
                <a:srgbClr val="000000"/>
              </a:buClr>
              <a:buSzPts val="2500"/>
            </a:pPr>
            <a:r>
              <a:rPr lang="ru-RU" sz="24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   Предполагается разработать алгоритмы управления электроприводом малогабаритного робота, позволяющие достигать минимального расхода электроэнергии при выполнении операций включения и отключения  коммутационных аппаратов, в первую очередь разъединителей, на подстанциях.   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xmlns="" id="{FE6F9299-3678-41FA-99A9-55F06D8A1AFB}"/>
              </a:ext>
            </a:extLst>
          </p:cNvPr>
          <p:cNvSpPr/>
          <p:nvPr/>
        </p:nvSpPr>
        <p:spPr>
          <a:xfrm>
            <a:off x="11150260" y="251522"/>
            <a:ext cx="1041740" cy="587620"/>
          </a:xfrm>
          <a:custGeom>
            <a:avLst/>
            <a:gdLst/>
            <a:ahLst/>
            <a:cxnLst/>
            <a:rect l="l" t="t" r="r" b="b"/>
            <a:pathLst>
              <a:path w="2997834" h="1691005">
                <a:moveTo>
                  <a:pt x="2997573" y="0"/>
                </a:moveTo>
                <a:lnTo>
                  <a:pt x="0" y="0"/>
                </a:lnTo>
                <a:lnTo>
                  <a:pt x="0" y="1690398"/>
                </a:lnTo>
                <a:lnTo>
                  <a:pt x="2997573" y="1690398"/>
                </a:lnTo>
                <a:lnTo>
                  <a:pt x="2997573" y="0"/>
                </a:lnTo>
                <a:close/>
              </a:path>
            </a:pathLst>
          </a:custGeom>
          <a:solidFill>
            <a:srgbClr val="0543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xmlns="" id="{C3DE9536-AA43-4296-B8BB-09CC3F59A3DB}"/>
              </a:ext>
            </a:extLst>
          </p:cNvPr>
          <p:cNvSpPr/>
          <p:nvPr/>
        </p:nvSpPr>
        <p:spPr>
          <a:xfrm>
            <a:off x="7626485" y="5739319"/>
            <a:ext cx="1406672" cy="1118681"/>
          </a:xfrm>
          <a:custGeom>
            <a:avLst/>
            <a:gdLst/>
            <a:ahLst/>
            <a:cxnLst/>
            <a:rect l="l" t="t" r="r" b="b"/>
            <a:pathLst>
              <a:path w="2450465" h="2649220">
                <a:moveTo>
                  <a:pt x="2450187" y="0"/>
                </a:moveTo>
                <a:lnTo>
                  <a:pt x="0" y="0"/>
                </a:lnTo>
                <a:lnTo>
                  <a:pt x="0" y="2648662"/>
                </a:lnTo>
                <a:lnTo>
                  <a:pt x="2450187" y="2648662"/>
                </a:lnTo>
                <a:lnTo>
                  <a:pt x="2450187" y="0"/>
                </a:lnTo>
                <a:close/>
              </a:path>
            </a:pathLst>
          </a:custGeom>
          <a:solidFill>
            <a:srgbClr val="E218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xmlns="" id="{F8051B58-D0AF-4CFA-B30C-29BCA2AE9A1A}"/>
              </a:ext>
            </a:extLst>
          </p:cNvPr>
          <p:cNvSpPr/>
          <p:nvPr/>
        </p:nvSpPr>
        <p:spPr>
          <a:xfrm>
            <a:off x="6096000" y="-1331"/>
            <a:ext cx="4701540" cy="587620"/>
          </a:xfrm>
          <a:custGeom>
            <a:avLst/>
            <a:gdLst/>
            <a:ahLst/>
            <a:cxnLst/>
            <a:rect l="l" t="t" r="r" b="b"/>
            <a:pathLst>
              <a:path w="4701540" h="5297170">
                <a:moveTo>
                  <a:pt x="4701249" y="0"/>
                </a:moveTo>
                <a:lnTo>
                  <a:pt x="4701249" y="5296888"/>
                </a:lnTo>
                <a:lnTo>
                  <a:pt x="0" y="5296888"/>
                </a:lnTo>
                <a:lnTo>
                  <a:pt x="0" y="0"/>
                </a:lnTo>
              </a:path>
            </a:pathLst>
          </a:custGeom>
          <a:ln w="418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11458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0;p4">
            <a:extLst>
              <a:ext uri="{FF2B5EF4-FFF2-40B4-BE49-F238E27FC236}">
                <a16:creationId xmlns:a16="http://schemas.microsoft.com/office/drawing/2014/main" xmlns="" id="{22FFB74C-5560-4C04-A22D-56875DDC8ADE}"/>
              </a:ext>
            </a:extLst>
          </p:cNvPr>
          <p:cNvSpPr txBox="1">
            <a:spLocks/>
          </p:cNvSpPr>
          <p:nvPr/>
        </p:nvSpPr>
        <p:spPr>
          <a:xfrm>
            <a:off x="576447" y="602406"/>
            <a:ext cx="14896429" cy="111655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5042" tIns="43182" rIns="85042" bIns="43182" rtlCol="0" anchor="t" anchorCtr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defTabSz="914400">
              <a:buClr>
                <a:srgbClr val="000000"/>
              </a:buClr>
              <a:buSzPts val="5400"/>
            </a:pPr>
            <a:r>
              <a:rPr lang="ru-RU" sz="4000" b="1" spc="-25" dirty="0">
                <a:solidFill>
                  <a:srgbClr val="1A1A1A"/>
                </a:solidFill>
                <a:latin typeface="Lato"/>
                <a:ea typeface="+mn-ea"/>
                <a:cs typeface="OJLRDO+GTEestiProDisplay-Medium"/>
                <a:sym typeface="Arial"/>
              </a:rPr>
              <a:t>Рынок</a:t>
            </a:r>
            <a:endParaRPr lang="ru-RU" sz="4000" b="1" kern="1200" spc="-25" dirty="0">
              <a:solidFill>
                <a:srgbClr val="1A1A1A"/>
              </a:solidFill>
              <a:latin typeface="Lato"/>
              <a:ea typeface="+mn-ea"/>
              <a:cs typeface="OJLRDO+GTEestiProDisplay-Medium"/>
              <a:sym typeface="Arial"/>
            </a:endParaRPr>
          </a:p>
        </p:txBody>
      </p:sp>
      <p:sp>
        <p:nvSpPr>
          <p:cNvPr id="5" name="Google Shape;46;p4">
            <a:extLst>
              <a:ext uri="{FF2B5EF4-FFF2-40B4-BE49-F238E27FC236}">
                <a16:creationId xmlns:a16="http://schemas.microsoft.com/office/drawing/2014/main" xmlns="" id="{D5003502-C963-4831-ACAD-0F8B3003861C}"/>
              </a:ext>
            </a:extLst>
          </p:cNvPr>
          <p:cNvSpPr/>
          <p:nvPr/>
        </p:nvSpPr>
        <p:spPr>
          <a:xfrm>
            <a:off x="10381624" y="3777514"/>
            <a:ext cx="1440039" cy="1402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88" tIns="43182" rIns="86388" bIns="43182" anchor="ctr" anchorCtr="0">
            <a:noAutofit/>
          </a:bodyPr>
          <a:lstStyle/>
          <a:p>
            <a:pPr algn="ctr">
              <a:buClr>
                <a:srgbClr val="BA0067"/>
              </a:buClr>
              <a:buSzPts val="9600"/>
            </a:pPr>
            <a:r>
              <a:rPr lang="ru-RU" sz="9071" b="1" dirty="0">
                <a:latin typeface="Lato"/>
                <a:cs typeface="Arial"/>
                <a:sym typeface="Arial"/>
              </a:rPr>
              <a:t>5</a:t>
            </a:r>
            <a:endParaRPr sz="1607" dirty="0">
              <a:latin typeface="Lato"/>
            </a:endParaRPr>
          </a:p>
        </p:txBody>
      </p:sp>
      <p:sp>
        <p:nvSpPr>
          <p:cNvPr id="6" name="Google Shape;43;p4">
            <a:extLst>
              <a:ext uri="{FF2B5EF4-FFF2-40B4-BE49-F238E27FC236}">
                <a16:creationId xmlns:a16="http://schemas.microsoft.com/office/drawing/2014/main" xmlns="" id="{D6577774-FFB6-4941-A490-955022DF5013}"/>
              </a:ext>
            </a:extLst>
          </p:cNvPr>
          <p:cNvSpPr txBox="1"/>
          <p:nvPr/>
        </p:nvSpPr>
        <p:spPr>
          <a:xfrm>
            <a:off x="576447" y="1462917"/>
            <a:ext cx="9921340" cy="3932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00" rIns="0" bIns="0" anchor="t" anchorCtr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2400" dirty="0">
                <a:solidFill>
                  <a:schemeClr val="accent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PAM потенциально доступный рынок, принимаем этот показатель равным числу подстанций 35 </a:t>
            </a:r>
            <a:r>
              <a:rPr lang="ru-RU" sz="2400" dirty="0" err="1">
                <a:solidFill>
                  <a:schemeClr val="accent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кВ</a:t>
            </a:r>
            <a:r>
              <a:rPr lang="ru-RU" sz="2400" dirty="0">
                <a:solidFill>
                  <a:schemeClr val="accent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и выше в России – 14262.</a:t>
            </a:r>
          </a:p>
          <a:p>
            <a:pPr algn="just">
              <a:lnSpc>
                <a:spcPct val="107000"/>
              </a:lnSpc>
            </a:pPr>
            <a:r>
              <a:rPr lang="ru-RU" sz="2400" dirty="0">
                <a:solidFill>
                  <a:schemeClr val="accent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TAM (Total </a:t>
            </a:r>
            <a:r>
              <a:rPr lang="ru-RU" sz="2400" dirty="0" err="1">
                <a:solidFill>
                  <a:schemeClr val="accent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Addressable</a:t>
            </a:r>
            <a:r>
              <a:rPr lang="ru-RU" sz="2400" dirty="0">
                <a:solidFill>
                  <a:schemeClr val="accent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Market) — общий объём рынка, на котором можно продать ваш продукт, принимаем его равным в 15% от РАМ - 2140.</a:t>
            </a:r>
          </a:p>
          <a:p>
            <a:pPr algn="just">
              <a:lnSpc>
                <a:spcPct val="107000"/>
              </a:lnSpc>
            </a:pPr>
            <a:r>
              <a:rPr lang="ru-RU" sz="2400" dirty="0">
                <a:solidFill>
                  <a:schemeClr val="accent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 </a:t>
            </a:r>
            <a:r>
              <a:rPr lang="en-US" sz="2400" dirty="0">
                <a:solidFill>
                  <a:schemeClr val="accent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SAM</a:t>
            </a:r>
            <a:r>
              <a:rPr lang="ru-RU" sz="2400" dirty="0">
                <a:solidFill>
                  <a:schemeClr val="accent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(</a:t>
            </a:r>
            <a:r>
              <a:rPr lang="en-US" sz="2400" dirty="0">
                <a:solidFill>
                  <a:schemeClr val="accent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Served</a:t>
            </a:r>
            <a:r>
              <a:rPr lang="ru-RU" sz="2400" dirty="0">
                <a:solidFill>
                  <a:schemeClr val="accent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/</a:t>
            </a:r>
            <a:r>
              <a:rPr lang="en-US" sz="2400" dirty="0">
                <a:solidFill>
                  <a:schemeClr val="accent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Serviceable Available Market</a:t>
            </a:r>
            <a:r>
              <a:rPr lang="ru-RU" sz="2400" dirty="0">
                <a:solidFill>
                  <a:schemeClr val="accent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</a:t>
            </a:r>
            <a:r>
              <a:rPr lang="en-US" sz="2400" dirty="0">
                <a:solidFill>
                  <a:schemeClr val="accent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 </a:t>
            </a:r>
            <a:r>
              <a:rPr lang="ru-RU" sz="2400" dirty="0">
                <a:solidFill>
                  <a:schemeClr val="accent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— доступный объём рынка, доля от</a:t>
            </a:r>
            <a:r>
              <a:rPr lang="en-US" sz="2400" dirty="0">
                <a:solidFill>
                  <a:schemeClr val="accent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 TAM</a:t>
            </a:r>
            <a:r>
              <a:rPr lang="ru-RU" sz="2400" dirty="0">
                <a:solidFill>
                  <a:schemeClr val="accent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принимаем в 50% от ТАМ – 1070.</a:t>
            </a:r>
          </a:p>
          <a:p>
            <a:pPr algn="just">
              <a:lnSpc>
                <a:spcPct val="107000"/>
              </a:lnSpc>
            </a:pPr>
            <a:r>
              <a:rPr lang="ru-RU" sz="2400" dirty="0">
                <a:solidFill>
                  <a:schemeClr val="accent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 SOM (</a:t>
            </a:r>
            <a:r>
              <a:rPr lang="ru-RU" sz="2400" dirty="0" err="1">
                <a:solidFill>
                  <a:schemeClr val="accent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Serviceable</a:t>
            </a:r>
            <a:r>
              <a:rPr lang="ru-RU" sz="2400" dirty="0">
                <a:solidFill>
                  <a:schemeClr val="accent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&amp; </a:t>
            </a:r>
            <a:r>
              <a:rPr lang="ru-RU" sz="2400" dirty="0" err="1">
                <a:solidFill>
                  <a:schemeClr val="accent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Obtainable</a:t>
            </a:r>
            <a:r>
              <a:rPr lang="ru-RU" sz="2400" dirty="0">
                <a:solidFill>
                  <a:schemeClr val="accent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Market) — реально достижимый объём рынка, доля от SAM, принимаем в 50% от </a:t>
            </a:r>
            <a:r>
              <a:rPr lang="en-US" sz="2400" dirty="0">
                <a:solidFill>
                  <a:schemeClr val="accent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SAM </a:t>
            </a:r>
            <a:r>
              <a:rPr lang="ru-RU" sz="2400" dirty="0">
                <a:solidFill>
                  <a:schemeClr val="accent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-  535. </a:t>
            </a:r>
          </a:p>
          <a:p>
            <a:pPr marL="12000">
              <a:buClr>
                <a:srgbClr val="000000"/>
              </a:buClr>
              <a:buSzPts val="2500"/>
            </a:pPr>
            <a:endParaRPr lang="ru-RU" sz="2362" b="1" dirty="0">
              <a:latin typeface="Lato"/>
              <a:ea typeface="GPN_DIN Condensed" panose="020B0506020202020204" pitchFamily="34" charset="-52"/>
              <a:cs typeface="Arial"/>
              <a:sym typeface="Arial"/>
            </a:endParaRPr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xmlns="" id="{48D87B4B-AC0A-4D72-A994-92813B9B5027}"/>
              </a:ext>
            </a:extLst>
          </p:cNvPr>
          <p:cNvSpPr/>
          <p:nvPr/>
        </p:nvSpPr>
        <p:spPr>
          <a:xfrm>
            <a:off x="3840134" y="0"/>
            <a:ext cx="3105415" cy="700391"/>
          </a:xfrm>
          <a:custGeom>
            <a:avLst/>
            <a:gdLst/>
            <a:ahLst/>
            <a:cxnLst/>
            <a:rect l="l" t="t" r="r" b="b"/>
            <a:pathLst>
              <a:path w="4701540" h="5297170">
                <a:moveTo>
                  <a:pt x="4701249" y="0"/>
                </a:moveTo>
                <a:lnTo>
                  <a:pt x="4701249" y="5296888"/>
                </a:lnTo>
                <a:lnTo>
                  <a:pt x="0" y="5296888"/>
                </a:lnTo>
                <a:lnTo>
                  <a:pt x="0" y="0"/>
                </a:lnTo>
              </a:path>
            </a:pathLst>
          </a:custGeom>
          <a:ln w="418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6">
            <a:extLst>
              <a:ext uri="{FF2B5EF4-FFF2-40B4-BE49-F238E27FC236}">
                <a16:creationId xmlns:a16="http://schemas.microsoft.com/office/drawing/2014/main" xmlns="" id="{62B672C4-0A6D-4979-AE96-B1CB80815209}"/>
              </a:ext>
            </a:extLst>
          </p:cNvPr>
          <p:cNvSpPr/>
          <p:nvPr/>
        </p:nvSpPr>
        <p:spPr>
          <a:xfrm rot="10800000">
            <a:off x="8828917" y="5428532"/>
            <a:ext cx="3105415" cy="1451003"/>
          </a:xfrm>
          <a:custGeom>
            <a:avLst/>
            <a:gdLst/>
            <a:ahLst/>
            <a:cxnLst/>
            <a:rect l="l" t="t" r="r" b="b"/>
            <a:pathLst>
              <a:path w="4701540" h="5297170">
                <a:moveTo>
                  <a:pt x="4701249" y="0"/>
                </a:moveTo>
                <a:lnTo>
                  <a:pt x="4701249" y="5296888"/>
                </a:lnTo>
                <a:lnTo>
                  <a:pt x="0" y="5296888"/>
                </a:lnTo>
                <a:lnTo>
                  <a:pt x="0" y="0"/>
                </a:lnTo>
              </a:path>
            </a:pathLst>
          </a:custGeom>
          <a:ln w="418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8068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EA2AF2F-A894-0001-BF6D-C7977EE623F8}"/>
              </a:ext>
            </a:extLst>
          </p:cNvPr>
          <p:cNvSpPr txBox="1"/>
          <p:nvPr/>
        </p:nvSpPr>
        <p:spPr>
          <a:xfrm>
            <a:off x="3143993" y="753485"/>
            <a:ext cx="60979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buClr>
                <a:srgbClr val="000000"/>
              </a:buClr>
              <a:buSzPts val="5400"/>
            </a:pPr>
            <a:r>
              <a:rPr lang="ru-RU" sz="4000" b="1" spc="-25" dirty="0">
                <a:solidFill>
                  <a:srgbClr val="1A1A1A"/>
                </a:solidFill>
                <a:latin typeface="Lato" panose="020B0604020202020204"/>
                <a:ea typeface="+mn-ea"/>
                <a:cs typeface="OJLRDO+GTEestiProDisplay-Medium"/>
                <a:sym typeface="Arial"/>
              </a:rPr>
              <a:t>Конкуренты на рынке</a:t>
            </a:r>
            <a:endParaRPr lang="ru-RU" sz="4000" b="1" kern="1200" spc="-25" dirty="0">
              <a:solidFill>
                <a:srgbClr val="1A1A1A"/>
              </a:solidFill>
              <a:latin typeface="Lato" panose="020B0604020202020204"/>
              <a:ea typeface="+mn-ea"/>
              <a:cs typeface="OJLRDO+GTEestiProDisplay-Medium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EC957E3-1439-A001-7598-3B0BFC0D3AFE}"/>
              </a:ext>
            </a:extLst>
          </p:cNvPr>
          <p:cNvSpPr txBox="1"/>
          <p:nvPr/>
        </p:nvSpPr>
        <p:spPr>
          <a:xfrm>
            <a:off x="1092530" y="1993352"/>
            <a:ext cx="10200903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 настоящее время таких роботов (для дистанционного выполнения операций включения и отключения высоковольтных коммутационных аппаратов) не выпускается.</a:t>
            </a:r>
          </a:p>
          <a:p>
            <a:pPr algn="just"/>
            <a:r>
              <a:rPr lang="ru-RU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 современных, введенных недавно в эксплуатацию подстанциях, устанавливаются разъединители с электроприводом и дистанционным  управлением.</a:t>
            </a:r>
          </a:p>
          <a:p>
            <a:pPr algn="just"/>
            <a:r>
              <a:rPr lang="ru-RU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Применение такого технического решения на давно построенных подстанциях требует вложения значительных денежных средств.  </a:t>
            </a:r>
          </a:p>
          <a:p>
            <a:pPr algn="just"/>
            <a:r>
              <a:rPr lang="ru-RU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Преимущество предлагаемого нами решения – возможность безопасного проведения операций включения и отключения высоковольтных коммутационных аппаратов портативными роботами, имеющими  сравнительно низкую стоимость 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035232C-AED3-E52A-8265-FB76FB0EB311}"/>
              </a:ext>
            </a:extLst>
          </p:cNvPr>
          <p:cNvSpPr txBox="1"/>
          <p:nvPr/>
        </p:nvSpPr>
        <p:spPr>
          <a:xfrm>
            <a:off x="10150434" y="5110656"/>
            <a:ext cx="101237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BA0067"/>
              </a:buClr>
              <a:buSzPts val="9600"/>
            </a:pPr>
            <a:r>
              <a:rPr lang="ru-RU" sz="8000" b="1" dirty="0">
                <a:latin typeface="Lato"/>
                <a:cs typeface="Arial"/>
                <a:sym typeface="Arial"/>
              </a:rPr>
              <a:t>6</a:t>
            </a:r>
            <a:endParaRPr lang="ru-RU" sz="8000" dirty="0"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4162601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7B1FA96-429E-5315-F5B8-90E65908F070}"/>
              </a:ext>
            </a:extLst>
          </p:cNvPr>
          <p:cNvSpPr txBox="1"/>
          <p:nvPr/>
        </p:nvSpPr>
        <p:spPr>
          <a:xfrm>
            <a:off x="2882736" y="646607"/>
            <a:ext cx="60979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buClr>
                <a:srgbClr val="000000"/>
              </a:buClr>
              <a:buSzPts val="5400"/>
            </a:pPr>
            <a:r>
              <a:rPr lang="ru-RU" sz="4000" b="1" spc="-25" dirty="0">
                <a:solidFill>
                  <a:srgbClr val="1A1A1A"/>
                </a:solidFill>
                <a:latin typeface="Lato" panose="020B0604020202020204"/>
                <a:ea typeface="+mn-ea"/>
                <a:cs typeface="OJLRDO+GTEestiProDisplay-Medium"/>
                <a:sym typeface="Arial"/>
              </a:rPr>
              <a:t>БИЗНЕС-МОДЕЛЬ</a:t>
            </a:r>
            <a:endParaRPr lang="ru-RU" sz="4000" b="1" kern="1200" spc="-25" dirty="0">
              <a:solidFill>
                <a:srgbClr val="1A1A1A"/>
              </a:solidFill>
              <a:latin typeface="Lato" panose="020B0604020202020204"/>
              <a:ea typeface="+mn-ea"/>
              <a:cs typeface="OJLRDO+GTEestiProDisplay-Medium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03AB0AD-C829-EEE6-CA69-B128A7EDC76C}"/>
              </a:ext>
            </a:extLst>
          </p:cNvPr>
          <p:cNvSpPr txBox="1"/>
          <p:nvPr/>
        </p:nvSpPr>
        <p:spPr>
          <a:xfrm>
            <a:off x="1613065" y="1828800"/>
            <a:ext cx="947848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000" algn="just">
              <a:buClr>
                <a:srgbClr val="000000"/>
              </a:buClr>
              <a:buSzPts val="2500"/>
            </a:pPr>
            <a:r>
              <a:rPr lang="ru-RU" sz="2400" dirty="0">
                <a:latin typeface="Lato" panose="020B0604020202020204"/>
                <a:ea typeface="GPN_DIN Condensed" panose="020B0506020202020204" pitchFamily="34" charset="-52"/>
                <a:cs typeface="Arial"/>
                <a:sym typeface="Arial"/>
              </a:rPr>
              <a:t>Потенциальные покупатели предлагаемого продукта – промышленные предприятия и другие организации, имеющие на своем балансе большое количество высоковольтных электроустановок. </a:t>
            </a:r>
          </a:p>
          <a:p>
            <a:pPr marL="12000" algn="just">
              <a:buClr>
                <a:srgbClr val="000000"/>
              </a:buClr>
              <a:buSzPts val="2500"/>
            </a:pPr>
            <a:r>
              <a:rPr lang="ru-RU" sz="2400" dirty="0">
                <a:latin typeface="Lato" panose="020B0604020202020204"/>
                <a:ea typeface="GPN_DIN Condensed" panose="020B0506020202020204" pitchFamily="34" charset="-52"/>
                <a:cs typeface="Arial"/>
                <a:sym typeface="Arial"/>
              </a:rPr>
              <a:t>          Используем для продажи б</a:t>
            </a:r>
            <a:r>
              <a:rPr lang="ru-RU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изнес-модель прямых продаж, она предполагает, что собственники бизнеса демонстрируют и продают свои продукты или услуги конечному потребителю. </a:t>
            </a:r>
            <a:endParaRPr lang="ru-RU" sz="2400" b="1" dirty="0">
              <a:latin typeface="Lato" panose="020B0604020202020204"/>
              <a:ea typeface="GPN_DIN Condensed" panose="020B0506020202020204" pitchFamily="34" charset="-52"/>
              <a:cs typeface="Arial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4DA9311-B1EE-6882-ED05-53E5150AD607}"/>
              </a:ext>
            </a:extLst>
          </p:cNvPr>
          <p:cNvSpPr txBox="1"/>
          <p:nvPr/>
        </p:nvSpPr>
        <p:spPr>
          <a:xfrm>
            <a:off x="6352309" y="3574703"/>
            <a:ext cx="459674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BA0067"/>
              </a:buClr>
              <a:buSzPts val="9600"/>
            </a:pPr>
            <a:r>
              <a:rPr lang="ru-RU" sz="8000" b="1" dirty="0">
                <a:latin typeface="Lato"/>
                <a:cs typeface="Arial"/>
                <a:sym typeface="Arial"/>
              </a:rPr>
              <a:t>              </a:t>
            </a:r>
          </a:p>
          <a:p>
            <a:pPr algn="ctr">
              <a:buClr>
                <a:srgbClr val="BA0067"/>
              </a:buClr>
              <a:buSzPts val="9600"/>
            </a:pPr>
            <a:r>
              <a:rPr lang="ru-RU" sz="8000" b="1" dirty="0">
                <a:latin typeface="Lato"/>
                <a:cs typeface="Arial"/>
                <a:sym typeface="Arial"/>
              </a:rPr>
              <a:t>               7</a:t>
            </a:r>
            <a:endParaRPr lang="ru-RU" sz="8000" dirty="0"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710587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FDA6DB9-EFBA-7F60-4995-3D5E01D40643}"/>
              </a:ext>
            </a:extLst>
          </p:cNvPr>
          <p:cNvSpPr txBox="1"/>
          <p:nvPr/>
        </p:nvSpPr>
        <p:spPr>
          <a:xfrm>
            <a:off x="1769424" y="599106"/>
            <a:ext cx="936963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buClr>
                <a:srgbClr val="000000"/>
              </a:buClr>
              <a:buSzPts val="5400"/>
            </a:pPr>
            <a:r>
              <a:rPr lang="ru-RU" sz="4000" b="1" spc="-25" dirty="0">
                <a:solidFill>
                  <a:srgbClr val="1A1A1A"/>
                </a:solidFill>
                <a:latin typeface="Lato"/>
                <a:ea typeface="+mn-ea"/>
                <a:cs typeface="OJLRDO+GTEestiProDisplay-Medium"/>
                <a:sym typeface="Arial"/>
              </a:rPr>
              <a:t>Дорожная карта развития проекта</a:t>
            </a:r>
            <a:endParaRPr lang="ru-RU" sz="4000" b="1" kern="1200" spc="-25" dirty="0">
              <a:solidFill>
                <a:srgbClr val="1A1A1A"/>
              </a:solidFill>
              <a:latin typeface="Lato"/>
              <a:ea typeface="+mn-ea"/>
              <a:cs typeface="OJLRDO+GTEestiProDisplay-Medium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9DDC34F-7D21-FD6B-9064-18119EDA56C5}"/>
              </a:ext>
            </a:extLst>
          </p:cNvPr>
          <p:cNvSpPr txBox="1"/>
          <p:nvPr/>
        </p:nvSpPr>
        <p:spPr>
          <a:xfrm>
            <a:off x="1318161" y="1446810"/>
            <a:ext cx="9820893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000">
              <a:buClr>
                <a:srgbClr val="000000"/>
              </a:buClr>
              <a:buSzPts val="2500"/>
            </a:pPr>
            <a:r>
              <a:rPr lang="ru-RU" sz="2400" dirty="0">
                <a:latin typeface="Lato"/>
                <a:ea typeface="GPN_DIN Condensed" panose="020B0506020202020204" pitchFamily="34" charset="-52"/>
                <a:cs typeface="Arial"/>
                <a:sym typeface="Arial"/>
              </a:rPr>
              <a:t>1. Разработка принципиальных схемных решений</a:t>
            </a:r>
          </a:p>
          <a:p>
            <a:pPr marL="12000">
              <a:buClr>
                <a:srgbClr val="000000"/>
              </a:buClr>
              <a:buSzPts val="2500"/>
            </a:pPr>
            <a:r>
              <a:rPr lang="ru-RU" sz="2400" dirty="0">
                <a:latin typeface="Lato"/>
                <a:ea typeface="GPN_DIN Condensed" panose="020B0506020202020204" pitchFamily="34" charset="-52"/>
                <a:cs typeface="Arial"/>
                <a:sym typeface="Arial"/>
              </a:rPr>
              <a:t>2. Создание программ для управления электроприводом.</a:t>
            </a:r>
          </a:p>
          <a:p>
            <a:pPr marL="12000">
              <a:buClr>
                <a:srgbClr val="000000"/>
              </a:buClr>
              <a:buSzPts val="2500"/>
            </a:pPr>
            <a:r>
              <a:rPr lang="ru-RU" sz="2400" dirty="0">
                <a:latin typeface="Lato"/>
                <a:ea typeface="GPN_DIN Condensed" panose="020B0506020202020204" pitchFamily="34" charset="-52"/>
                <a:cs typeface="Arial"/>
                <a:sym typeface="Arial"/>
              </a:rPr>
              <a:t>3. Разработка аппаратной части робота.         </a:t>
            </a:r>
          </a:p>
          <a:p>
            <a:pPr marL="12000">
              <a:buClr>
                <a:srgbClr val="000000"/>
              </a:buClr>
              <a:buSzPts val="2500"/>
            </a:pPr>
            <a:r>
              <a:rPr lang="ru-RU" sz="2400" dirty="0">
                <a:latin typeface="Lato"/>
                <a:ea typeface="GPN_DIN Condensed" panose="020B0506020202020204" pitchFamily="34" charset="-52"/>
                <a:cs typeface="Arial"/>
                <a:sym typeface="Arial"/>
              </a:rPr>
              <a:t>4 . Тестирование систем робота.</a:t>
            </a:r>
          </a:p>
          <a:p>
            <a:pPr marL="12000">
              <a:buClr>
                <a:srgbClr val="000000"/>
              </a:buClr>
              <a:buSzPts val="2500"/>
            </a:pPr>
            <a:r>
              <a:rPr lang="ru-RU" sz="2400" dirty="0">
                <a:latin typeface="Lato"/>
                <a:ea typeface="GPN_DIN Condensed" panose="020B0506020202020204" pitchFamily="34" charset="-52"/>
                <a:cs typeface="Arial"/>
                <a:sym typeface="Arial"/>
              </a:rPr>
              <a:t>5.   Доработка систем робота  по результатам тестирования.</a:t>
            </a:r>
          </a:p>
          <a:p>
            <a:pPr marL="12000">
              <a:buClr>
                <a:srgbClr val="000000"/>
              </a:buClr>
              <a:buSzPts val="2500"/>
            </a:pPr>
            <a:r>
              <a:rPr lang="ru-RU" sz="2400" b="1" dirty="0">
                <a:latin typeface="Lato"/>
                <a:ea typeface="GPN_DIN Condensed" panose="020B0506020202020204" pitchFamily="34" charset="-52"/>
                <a:cs typeface="Arial"/>
                <a:sym typeface="Arial"/>
              </a:rPr>
              <a:t>6. Прохождение процедуры сертификации. </a:t>
            </a:r>
          </a:p>
          <a:p>
            <a:pPr marL="12000">
              <a:buClr>
                <a:srgbClr val="000000"/>
              </a:buClr>
              <a:buSzPts val="2500"/>
            </a:pPr>
            <a:r>
              <a:rPr lang="ru-RU" sz="2400" b="1" dirty="0">
                <a:latin typeface="Lato"/>
                <a:ea typeface="GPN_DIN Condensed" panose="020B0506020202020204" pitchFamily="34" charset="-52"/>
                <a:cs typeface="Arial"/>
                <a:sym typeface="Arial"/>
              </a:rPr>
              <a:t>7. Выход с готовым и сертифицированным продуктом на рынок. </a:t>
            </a:r>
          </a:p>
          <a:p>
            <a:pPr marL="12000">
              <a:buClr>
                <a:srgbClr val="000000"/>
              </a:buClr>
              <a:buSzPts val="2500"/>
            </a:pPr>
            <a:endParaRPr lang="ru-RU" b="1" dirty="0">
              <a:latin typeface="Lato"/>
              <a:ea typeface="GPN_DIN Condensed" panose="020B0506020202020204" pitchFamily="34" charset="-52"/>
              <a:cs typeface="Arial"/>
              <a:sym typeface="Arial"/>
            </a:endParaRPr>
          </a:p>
          <a:p>
            <a:pPr marL="12000">
              <a:buClr>
                <a:srgbClr val="000000"/>
              </a:buClr>
              <a:buSzPts val="2500"/>
            </a:pPr>
            <a:endParaRPr lang="ru-RU" b="1" dirty="0">
              <a:latin typeface="Lato"/>
              <a:ea typeface="GPN_DIN Condensed" panose="020B0506020202020204" pitchFamily="34" charset="-52"/>
              <a:cs typeface="Arial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A90DA5B-1FCB-B2F1-0AFE-933D35175A79}"/>
              </a:ext>
            </a:extLst>
          </p:cNvPr>
          <p:cNvSpPr txBox="1"/>
          <p:nvPr/>
        </p:nvSpPr>
        <p:spPr>
          <a:xfrm>
            <a:off x="10435442" y="5052352"/>
            <a:ext cx="609797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0" b="1" dirty="0">
                <a:latin typeface="Lato"/>
                <a:cs typeface="Arial"/>
                <a:sym typeface="Arial"/>
              </a:rPr>
              <a:t>8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3058392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0;p4">
            <a:extLst>
              <a:ext uri="{FF2B5EF4-FFF2-40B4-BE49-F238E27FC236}">
                <a16:creationId xmlns:a16="http://schemas.microsoft.com/office/drawing/2014/main" xmlns="" id="{759AF76D-B763-4211-8B53-FC696FD63A75}"/>
              </a:ext>
            </a:extLst>
          </p:cNvPr>
          <p:cNvSpPr txBox="1">
            <a:spLocks/>
          </p:cNvSpPr>
          <p:nvPr/>
        </p:nvSpPr>
        <p:spPr>
          <a:xfrm>
            <a:off x="360363" y="719138"/>
            <a:ext cx="14896429" cy="111655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5042" tIns="43182" rIns="85042" bIns="43182" rtlCol="0" anchor="t" anchorCtr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defTabSz="914400">
              <a:buClr>
                <a:srgbClr val="000000"/>
              </a:buClr>
              <a:buSzPts val="5400"/>
            </a:pPr>
            <a:r>
              <a:rPr lang="ru-RU" sz="6000" b="1" spc="-25" dirty="0">
                <a:solidFill>
                  <a:srgbClr val="1A1A1A"/>
                </a:solidFill>
                <a:latin typeface="Lato" panose="020B0604020202020204"/>
                <a:ea typeface="+mn-ea"/>
                <a:cs typeface="OJLRDO+GTEestiProDisplay-Medium"/>
                <a:sym typeface="Arial"/>
              </a:rPr>
              <a:t>Команда</a:t>
            </a:r>
            <a:endParaRPr lang="ru-RU" sz="6000" b="1" kern="1200" spc="-25" dirty="0">
              <a:solidFill>
                <a:srgbClr val="1A1A1A"/>
              </a:solidFill>
              <a:latin typeface="Lato" panose="020B0604020202020204"/>
              <a:ea typeface="+mn-ea"/>
              <a:cs typeface="OJLRDO+GTEestiProDisplay-Medium"/>
              <a:sym typeface="Arial"/>
            </a:endParaRPr>
          </a:p>
        </p:txBody>
      </p:sp>
      <p:sp>
        <p:nvSpPr>
          <p:cNvPr id="3" name="Google Shape;44;p4">
            <a:extLst>
              <a:ext uri="{FF2B5EF4-FFF2-40B4-BE49-F238E27FC236}">
                <a16:creationId xmlns:a16="http://schemas.microsoft.com/office/drawing/2014/main" xmlns="" id="{F28EFF23-B3DC-4C10-820F-5F7518E838D3}"/>
              </a:ext>
            </a:extLst>
          </p:cNvPr>
          <p:cNvSpPr txBox="1"/>
          <p:nvPr/>
        </p:nvSpPr>
        <p:spPr>
          <a:xfrm>
            <a:off x="1416668" y="5719582"/>
            <a:ext cx="6987737" cy="41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00" rIns="0" bIns="0" anchor="t" anchorCtr="0">
            <a:spAutoFit/>
          </a:bodyPr>
          <a:lstStyle/>
          <a:p>
            <a:pPr marL="12000">
              <a:buClr>
                <a:srgbClr val="000000"/>
              </a:buClr>
              <a:buSzPts val="1400"/>
            </a:pPr>
            <a:r>
              <a:rPr lang="ru-RU" sz="1323" i="1" dirty="0">
                <a:solidFill>
                  <a:srgbClr val="000000"/>
                </a:solidFill>
                <a:latin typeface="Lato" panose="020B0604020202020204"/>
                <a:ea typeface="GPN_DIN Condensed" panose="020B0506020202020204" pitchFamily="34" charset="-52"/>
                <a:cs typeface="Arial"/>
                <a:sym typeface="Arial"/>
              </a:rPr>
              <a:t>Продемонстрируйте, что у вас есть все необходимые компетенции.</a:t>
            </a:r>
          </a:p>
          <a:p>
            <a:pPr marL="12000">
              <a:buClr>
                <a:srgbClr val="000000"/>
              </a:buClr>
              <a:buSzPts val="1400"/>
            </a:pPr>
            <a:r>
              <a:rPr lang="ru-RU" sz="1323" i="1" dirty="0">
                <a:solidFill>
                  <a:srgbClr val="000000"/>
                </a:solidFill>
                <a:latin typeface="Lato" panose="020B0604020202020204"/>
                <a:ea typeface="GPN_DIN Condensed" panose="020B0506020202020204" pitchFamily="34" charset="-52"/>
                <a:cs typeface="Arial"/>
                <a:sym typeface="Arial"/>
              </a:rPr>
              <a:t>Команда сможет сделать то, что предлагает.</a:t>
            </a:r>
          </a:p>
        </p:txBody>
      </p:sp>
      <p:sp>
        <p:nvSpPr>
          <p:cNvPr id="4" name="Google Shape;45;p4">
            <a:extLst>
              <a:ext uri="{FF2B5EF4-FFF2-40B4-BE49-F238E27FC236}">
                <a16:creationId xmlns:a16="http://schemas.microsoft.com/office/drawing/2014/main" xmlns="" id="{B9E7ABC4-676D-4E4C-A9EC-D3A5305B8E3C}"/>
              </a:ext>
            </a:extLst>
          </p:cNvPr>
          <p:cNvSpPr txBox="1"/>
          <p:nvPr/>
        </p:nvSpPr>
        <p:spPr>
          <a:xfrm>
            <a:off x="499549" y="5702648"/>
            <a:ext cx="504014" cy="43621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86388" tIns="43182" rIns="86388" bIns="43182" anchor="t" anchorCtr="0">
            <a:spAutoFit/>
          </a:bodyPr>
          <a:lstStyle/>
          <a:p>
            <a:pPr algn="ctr">
              <a:buClr>
                <a:schemeClr val="lt1"/>
              </a:buClr>
              <a:buSzPts val="2400"/>
            </a:pPr>
            <a:r>
              <a:rPr lang="ru-RU" sz="2268" b="1" dirty="0">
                <a:latin typeface="+mj-lt"/>
                <a:ea typeface="GPN_DIN Condensed" panose="020B0506020202020204" pitchFamily="34" charset="-52"/>
                <a:cs typeface="Arial"/>
                <a:sym typeface="Arial"/>
              </a:rPr>
              <a:t>!</a:t>
            </a:r>
            <a:endParaRPr sz="1607" dirty="0">
              <a:latin typeface="+mj-lt"/>
            </a:endParaRPr>
          </a:p>
        </p:txBody>
      </p:sp>
      <p:sp>
        <p:nvSpPr>
          <p:cNvPr id="5" name="Google Shape;46;p4">
            <a:extLst>
              <a:ext uri="{FF2B5EF4-FFF2-40B4-BE49-F238E27FC236}">
                <a16:creationId xmlns:a16="http://schemas.microsoft.com/office/drawing/2014/main" xmlns="" id="{DB7598F3-3B92-472E-BFEB-EE9BE485660C}"/>
              </a:ext>
            </a:extLst>
          </p:cNvPr>
          <p:cNvSpPr/>
          <p:nvPr/>
        </p:nvSpPr>
        <p:spPr>
          <a:xfrm>
            <a:off x="10608874" y="5227917"/>
            <a:ext cx="1440039" cy="1402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88" tIns="43182" rIns="86388" bIns="43182" anchor="ctr" anchorCtr="0">
            <a:noAutofit/>
          </a:bodyPr>
          <a:lstStyle/>
          <a:p>
            <a:pPr algn="ctr">
              <a:buClr>
                <a:srgbClr val="BA0067"/>
              </a:buClr>
              <a:buSzPts val="9600"/>
            </a:pPr>
            <a:r>
              <a:rPr lang="ru-RU" sz="7200" b="1" dirty="0">
                <a:latin typeface="Lato"/>
                <a:cs typeface="Arial"/>
                <a:sym typeface="Arial"/>
              </a:rPr>
              <a:t>9</a:t>
            </a:r>
            <a:endParaRPr sz="1200" b="1" dirty="0">
              <a:latin typeface="Lato"/>
            </a:endParaRPr>
          </a:p>
        </p:txBody>
      </p:sp>
      <p:sp>
        <p:nvSpPr>
          <p:cNvPr id="6" name="Google Shape;43;p4">
            <a:extLst>
              <a:ext uri="{FF2B5EF4-FFF2-40B4-BE49-F238E27FC236}">
                <a16:creationId xmlns:a16="http://schemas.microsoft.com/office/drawing/2014/main" xmlns="" id="{E378A399-2C33-49CF-B442-F9A69108BF5B}"/>
              </a:ext>
            </a:extLst>
          </p:cNvPr>
          <p:cNvSpPr txBox="1"/>
          <p:nvPr/>
        </p:nvSpPr>
        <p:spPr>
          <a:xfrm>
            <a:off x="499549" y="2235210"/>
            <a:ext cx="11192901" cy="2560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00" rIns="0" bIns="0" anchor="t" anchorCtr="0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ru-RU" sz="2400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Нагорных </a:t>
            </a:r>
            <a:r>
              <a:rPr lang="ru-RU" sz="2400" dirty="0" smtClean="0">
                <a:solidFill>
                  <a:srgbClr val="7030A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Алексей Алексеевич - </a:t>
            </a:r>
            <a:r>
              <a:rPr lang="ru-RU" sz="2400" dirty="0">
                <a:solidFill>
                  <a:srgbClr val="7030A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капитан</a:t>
            </a:r>
          </a:p>
          <a:p>
            <a:pPr indent="450215" algn="just">
              <a:lnSpc>
                <a:spcPct val="115000"/>
              </a:lnSpc>
            </a:pPr>
            <a:r>
              <a:rPr lang="ru-RU" sz="2400" dirty="0" smtClean="0">
                <a:solidFill>
                  <a:srgbClr val="7030A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Евсеев Илья Николаевич - </a:t>
            </a:r>
            <a:r>
              <a:rPr lang="ru-RU" sz="2400" dirty="0">
                <a:solidFill>
                  <a:srgbClr val="7030A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разработчик</a:t>
            </a:r>
          </a:p>
          <a:p>
            <a:pPr indent="450215" algn="just">
              <a:lnSpc>
                <a:spcPct val="115000"/>
              </a:lnSpc>
            </a:pPr>
            <a:r>
              <a:rPr lang="ru-RU" sz="2400" dirty="0" smtClean="0">
                <a:solidFill>
                  <a:srgbClr val="7030A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Жигульский Егор Евгеньевич - </a:t>
            </a:r>
            <a:r>
              <a:rPr lang="ru-RU" sz="2400" dirty="0">
                <a:solidFill>
                  <a:srgbClr val="7030A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разработчик</a:t>
            </a:r>
          </a:p>
          <a:p>
            <a:pPr indent="450215" algn="just">
              <a:lnSpc>
                <a:spcPct val="115000"/>
              </a:lnSpc>
            </a:pPr>
            <a:r>
              <a:rPr lang="ru-RU" sz="2400" dirty="0" smtClean="0">
                <a:solidFill>
                  <a:srgbClr val="7030A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Рахматуллозода Мухаммад Шамсулло– </a:t>
            </a:r>
            <a:r>
              <a:rPr lang="ru-RU" sz="2400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разработчик</a:t>
            </a:r>
          </a:p>
          <a:p>
            <a:pPr indent="450215" algn="just">
              <a:lnSpc>
                <a:spcPct val="115000"/>
              </a:lnSpc>
            </a:pPr>
            <a:r>
              <a:rPr lang="ru-RU" sz="2400" dirty="0" smtClean="0">
                <a:solidFill>
                  <a:srgbClr val="7030A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Юлмасов Ярослав Олегович - </a:t>
            </a:r>
            <a:r>
              <a:rPr lang="ru-RU" sz="2400" dirty="0">
                <a:solidFill>
                  <a:srgbClr val="7030A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разработчик</a:t>
            </a:r>
          </a:p>
          <a:p>
            <a:pPr indent="450215" algn="just">
              <a:lnSpc>
                <a:spcPct val="115000"/>
              </a:lnSpc>
            </a:pPr>
            <a:r>
              <a:rPr lang="ru-RU" sz="2400" dirty="0" smtClean="0">
                <a:solidFill>
                  <a:srgbClr val="7030A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Ярославкин Иван Романович – </a:t>
            </a:r>
            <a:r>
              <a:rPr lang="ru-RU" sz="2400" dirty="0">
                <a:solidFill>
                  <a:srgbClr val="7030A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разработчик </a:t>
            </a:r>
          </a:p>
        </p:txBody>
      </p:sp>
      <p:grpSp>
        <p:nvGrpSpPr>
          <p:cNvPr id="7" name="object 3">
            <a:extLst>
              <a:ext uri="{FF2B5EF4-FFF2-40B4-BE49-F238E27FC236}">
                <a16:creationId xmlns:a16="http://schemas.microsoft.com/office/drawing/2014/main" xmlns="" id="{2C451ECC-1B3A-468C-B88C-13463C55F467}"/>
              </a:ext>
            </a:extLst>
          </p:cNvPr>
          <p:cNvGrpSpPr/>
          <p:nvPr/>
        </p:nvGrpSpPr>
        <p:grpSpPr>
          <a:xfrm>
            <a:off x="10289132" y="320219"/>
            <a:ext cx="1902867" cy="4738164"/>
            <a:chOff x="9760360" y="574711"/>
            <a:chExt cx="10365105" cy="9597390"/>
          </a:xfrm>
        </p:grpSpPr>
        <p:sp>
          <p:nvSpPr>
            <p:cNvPr id="8" name="object 4">
              <a:extLst>
                <a:ext uri="{FF2B5EF4-FFF2-40B4-BE49-F238E27FC236}">
                  <a16:creationId xmlns:a16="http://schemas.microsoft.com/office/drawing/2014/main" xmlns="" id="{B4568984-E8ED-4FBE-8403-9B28981FA951}"/>
                </a:ext>
              </a:extLst>
            </p:cNvPr>
            <p:cNvSpPr/>
            <p:nvPr/>
          </p:nvSpPr>
          <p:spPr>
            <a:xfrm>
              <a:off x="9781302" y="595653"/>
              <a:ext cx="10323195" cy="4701540"/>
            </a:xfrm>
            <a:custGeom>
              <a:avLst/>
              <a:gdLst/>
              <a:ahLst/>
              <a:cxnLst/>
              <a:rect l="l" t="t" r="r" b="b"/>
              <a:pathLst>
                <a:path w="10323194" h="4701540">
                  <a:moveTo>
                    <a:pt x="10322798" y="1531859"/>
                  </a:moveTo>
                  <a:lnTo>
                    <a:pt x="7160452" y="1531859"/>
                  </a:lnTo>
                  <a:lnTo>
                    <a:pt x="7160452" y="4701249"/>
                  </a:lnTo>
                  <a:lnTo>
                    <a:pt x="0" y="4701249"/>
                  </a:lnTo>
                  <a:lnTo>
                    <a:pt x="0" y="0"/>
                  </a:lnTo>
                  <a:lnTo>
                    <a:pt x="10322798" y="0"/>
                  </a:lnTo>
                </a:path>
              </a:pathLst>
            </a:custGeom>
            <a:ln w="41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xmlns="" id="{E4C57A61-5E72-4586-AEC5-C9146A3576AD}"/>
                </a:ext>
              </a:extLst>
            </p:cNvPr>
            <p:cNvSpPr/>
            <p:nvPr/>
          </p:nvSpPr>
          <p:spPr>
            <a:xfrm>
              <a:off x="11162567" y="3326955"/>
              <a:ext cx="8942070" cy="6824345"/>
            </a:xfrm>
            <a:custGeom>
              <a:avLst/>
              <a:gdLst/>
              <a:ahLst/>
              <a:cxnLst/>
              <a:rect l="l" t="t" r="r" b="b"/>
              <a:pathLst>
                <a:path w="8942069" h="6824345">
                  <a:moveTo>
                    <a:pt x="0" y="3169390"/>
                  </a:moveTo>
                  <a:lnTo>
                    <a:pt x="6609652" y="3169390"/>
                  </a:lnTo>
                  <a:lnTo>
                    <a:pt x="6609652" y="0"/>
                  </a:lnTo>
                  <a:lnTo>
                    <a:pt x="8941533" y="0"/>
                  </a:lnTo>
                </a:path>
                <a:path w="8942069" h="6824345">
                  <a:moveTo>
                    <a:pt x="8941533" y="4701249"/>
                  </a:moveTo>
                  <a:lnTo>
                    <a:pt x="2804092" y="4701249"/>
                  </a:lnTo>
                  <a:lnTo>
                    <a:pt x="2804092" y="6824158"/>
                  </a:lnTo>
                  <a:lnTo>
                    <a:pt x="10449" y="6824158"/>
                  </a:lnTo>
                  <a:lnTo>
                    <a:pt x="0" y="3169390"/>
                  </a:lnTo>
                </a:path>
              </a:pathLst>
            </a:custGeom>
            <a:ln w="41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6">
            <a:extLst>
              <a:ext uri="{FF2B5EF4-FFF2-40B4-BE49-F238E27FC236}">
                <a16:creationId xmlns:a16="http://schemas.microsoft.com/office/drawing/2014/main" xmlns="" id="{6BEDB75C-C654-4F37-9315-74CF5CA16C5A}"/>
              </a:ext>
            </a:extLst>
          </p:cNvPr>
          <p:cNvSpPr/>
          <p:nvPr/>
        </p:nvSpPr>
        <p:spPr>
          <a:xfrm>
            <a:off x="7602298" y="17374"/>
            <a:ext cx="1895173" cy="700391"/>
          </a:xfrm>
          <a:custGeom>
            <a:avLst/>
            <a:gdLst/>
            <a:ahLst/>
            <a:cxnLst/>
            <a:rect l="l" t="t" r="r" b="b"/>
            <a:pathLst>
              <a:path w="4701540" h="5297170">
                <a:moveTo>
                  <a:pt x="4701249" y="0"/>
                </a:moveTo>
                <a:lnTo>
                  <a:pt x="4701249" y="5296888"/>
                </a:lnTo>
                <a:lnTo>
                  <a:pt x="0" y="5296888"/>
                </a:lnTo>
                <a:lnTo>
                  <a:pt x="0" y="0"/>
                </a:lnTo>
              </a:path>
            </a:pathLst>
          </a:custGeom>
          <a:ln w="418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xmlns="" id="{5F9FC05E-4CDE-4635-9534-8CE6A80091CB}"/>
              </a:ext>
            </a:extLst>
          </p:cNvPr>
          <p:cNvSpPr/>
          <p:nvPr/>
        </p:nvSpPr>
        <p:spPr>
          <a:xfrm rot="10800000">
            <a:off x="7537005" y="5980530"/>
            <a:ext cx="3105415" cy="860095"/>
          </a:xfrm>
          <a:custGeom>
            <a:avLst/>
            <a:gdLst/>
            <a:ahLst/>
            <a:cxnLst/>
            <a:rect l="l" t="t" r="r" b="b"/>
            <a:pathLst>
              <a:path w="4701540" h="5297170">
                <a:moveTo>
                  <a:pt x="4701249" y="0"/>
                </a:moveTo>
                <a:lnTo>
                  <a:pt x="4701249" y="5296888"/>
                </a:lnTo>
                <a:lnTo>
                  <a:pt x="0" y="5296888"/>
                </a:lnTo>
                <a:lnTo>
                  <a:pt x="0" y="0"/>
                </a:lnTo>
              </a:path>
            </a:pathLst>
          </a:custGeom>
          <a:ln w="418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928250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428</Words>
  <Application>Microsoft Office PowerPoint</Application>
  <PresentationFormat>Widescreen</PresentationFormat>
  <Paragraphs>60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GPN_DIN Condensed</vt:lpstr>
      <vt:lpstr>Lato</vt:lpstr>
      <vt:lpstr>Lato Black</vt:lpstr>
      <vt:lpstr>OJLRDO+GTEestiProDisplay-Medium</vt:lpstr>
      <vt:lpstr>Times New Roman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InnovCenter</dc:creator>
  <cp:lastModifiedBy>DEAD</cp:lastModifiedBy>
  <cp:revision>16</cp:revision>
  <dcterms:created xsi:type="dcterms:W3CDTF">2022-09-27T11:47:42Z</dcterms:created>
  <dcterms:modified xsi:type="dcterms:W3CDTF">2024-10-14T15:44:50Z</dcterms:modified>
</cp:coreProperties>
</file>