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4"/>
  </p:notesMasterIdLst>
  <p:sldIdLst>
    <p:sldId id="256" r:id="rId6"/>
    <p:sldId id="257" r:id="rId7"/>
    <p:sldId id="270" r:id="rId8"/>
    <p:sldId id="258" r:id="rId9"/>
    <p:sldId id="260" r:id="rId10"/>
    <p:sldId id="259" r:id="rId11"/>
    <p:sldId id="262" r:id="rId12"/>
    <p:sldId id="261" r:id="rId13"/>
    <p:sldId id="268" r:id="rId14"/>
    <p:sldId id="272" r:id="rId15"/>
    <p:sldId id="274" r:id="rId16"/>
    <p:sldId id="271" r:id="rId17"/>
    <p:sldId id="273" r:id="rId18"/>
    <p:sldId id="263" r:id="rId19"/>
    <p:sldId id="264" r:id="rId20"/>
    <p:sldId id="265" r:id="rId21"/>
    <p:sldId id="267" r:id="rId22"/>
    <p:sldId id="266" r:id="rId2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Helvetica Neue" panose="020B0604020202020204" charset="0"/>
      <p:regular r:id="rId29"/>
      <p:bold r:id="rId30"/>
      <p:italic r:id="rId31"/>
      <p:boldItalic r:id="rId32"/>
    </p:embeddedFont>
    <p:embeddedFont>
      <p:font typeface="IBM Plex Sans" panose="020B0503050203000203" pitchFamily="34" charset="0"/>
      <p:regular r:id="rId33"/>
      <p:bold r:id="rId34"/>
      <p:italic r:id="rId35"/>
      <p:boldItalic r:id="rId36"/>
    </p:embeddedFont>
    <p:embeddedFont>
      <p:font typeface="Raleway" pitchFamily="2" charset="0"/>
      <p:regular r:id="rId37"/>
      <p:bold r:id="rId38"/>
      <p:italic r:id="rId39"/>
      <p:boldItalic r:id="rId40"/>
    </p:embeddedFont>
    <p:embeddedFont>
      <p:font typeface="Raleway SemiBold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45410-1103-C972-601A-4300B611543A}" v="554" dt="2023-11-22T15:57:02.064"/>
    <p1510:client id="{028A0630-328C-795D-BDD0-7D7D4727A410}" v="1" dt="2023-11-02T15:48:22.281"/>
    <p1510:client id="{0655C141-1F94-0F23-3EF5-B6582775A7CF}" v="637" dt="2023-10-29T12:09:05.979"/>
    <p1510:client id="{0903B7C2-62CD-2F9B-78F4-A987BE0A8B44}" v="235" dt="2023-10-29T20:17:54.812"/>
    <p1510:client id="{11CA31B4-FCF4-4DD6-A042-3FE321AF3D69}" v="74" dt="2023-10-29T10:57:44.084"/>
    <p1510:client id="{1450BC59-8E82-0830-42D7-A9BC9368F173}" v="609" dt="2023-11-06T10:35:50.354"/>
    <p1510:client id="{179E3467-0CEF-CA91-660F-3065D1359135}" v="2998" dt="2023-11-20T18:41:54.808"/>
    <p1510:client id="{29D3FEF9-2485-AD42-A807-214485D82D0E}" v="1058" dt="2023-10-29T14:59:11.908"/>
    <p1510:client id="{2DE5D2BE-C253-F437-630E-F2DB85C0F0A9}" v="296" dt="2023-11-21T20:03:53.080"/>
    <p1510:client id="{2F6724F7-8654-4095-88B1-1CAB5F5E915E}" v="369" dt="2023-11-26T17:51:18.360"/>
    <p1510:client id="{314380C8-3F36-DAF3-7ABA-E9B6ABB3CF8E}" v="9" dt="2023-11-06T13:09:54.008"/>
    <p1510:client id="{35F03B3D-DF08-378D-0C18-8A2146A15A83}" v="8" dt="2023-11-06T13:10:38.232"/>
    <p1510:client id="{36442F0C-DACC-2554-E488-4EF90B78AA25}" v="609" dt="2023-11-15T14:54:41.915"/>
    <p1510:client id="{3B8511F2-FBEF-CD54-3E04-14C9033FB4C9}" v="2" dt="2023-11-15T15:35:44.597"/>
    <p1510:client id="{3BC24A6F-A2BB-1185-0644-E5928CE1EE3E}" v="276" dt="2023-11-03T13:22:21.777"/>
    <p1510:client id="{463925E4-8A72-4C0B-BB29-3CF47DD3CACB}" v="25" dt="2023-10-30T08:56:59.773"/>
    <p1510:client id="{5EB90C04-5E8A-5696-43AA-4523B1CACD12}" v="519" dt="2023-11-22T16:18:36.127"/>
    <p1510:client id="{69A8278C-C2D0-9D9B-E558-66577B001931}" v="138" dt="2023-11-06T11:49:08.943"/>
    <p1510:client id="{6E62A36D-A63E-68A0-DA1F-244640AD3FD0}" v="680" dt="2023-11-15T16:11:34.547"/>
    <p1510:client id="{71BCA137-B6C6-0005-312B-370488F7EF92}" v="202" dt="2023-10-29T19:41:01.698"/>
    <p1510:client id="{7252F9C1-9951-C3D1-9137-60F3798D6947}" v="1765" dt="2023-11-24T21:58:09.642"/>
    <p1510:client id="{7FF6CC9F-784D-0685-6E43-151FA580FEFA}" v="375" dt="2023-11-26T11:30:56.674"/>
    <p1510:client id="{867E663E-8ABF-03F5-793F-FB29F3BD9783}" v="178" dt="2023-11-03T14:05:00.089"/>
    <p1510:client id="{8D4A64B6-2BAB-A3F0-9554-8C10D1A8C350}" v="91" dt="2023-11-21T19:06:28.914"/>
    <p1510:client id="{9D83D23D-2B0B-E05F-46B5-261671C52E93}" v="205" dt="2023-11-26T17:54:12.122"/>
    <p1510:client id="{9F634977-5B82-178C-CF7F-CD64F147FEB2}" v="147" dt="2023-11-06T12:37:12.511"/>
    <p1510:client id="{A3ED3D7F-776D-F03B-DEBA-99B5FC40671A}" v="1" dt="2023-11-06T13:10:59.915"/>
    <p1510:client id="{A9F9A6BF-656D-4244-864A-06EBFC612091}" v="606" dt="2023-10-26T12:44:10.585"/>
    <p1510:client id="{B5129C9F-E519-C35E-6498-E2169DFDDE88}" v="36" dt="2023-11-26T16:44:27.561"/>
    <p1510:client id="{BE8E0060-708B-210D-E4AC-588CB0D96A63}" v="4770" dt="2023-11-18T20:14:14.664"/>
    <p1510:client id="{C504EE76-0826-68CF-5422-92A183BF7C1F}" v="117" dt="2023-11-23T18:49:45.432"/>
    <p1510:client id="{C74D3EAD-C620-2DB6-1DCD-3A06A5B941A3}" v="327" dt="2023-11-02T20:27:25.350"/>
    <p1510:client id="{D26E78BD-2623-4BAE-B7B4-64896AB8C3B7}" v="8" dt="2023-10-26T12:15:32.417"/>
    <p1510:client id="{D2B39468-F962-2015-0A95-4E1A11BF20AB}" v="817" dt="2023-11-03T16:14:35.943"/>
    <p1510:client id="{ECAD8395-1160-A256-6C3A-138B9DB69014}" v="10" dt="2023-11-21T19:02:20.928"/>
    <p1510:client id="{EDDC115F-A24F-6F23-2D31-C0925567A0B2}" v="4" dt="2023-11-26T10:58:40.251"/>
    <p1510:client id="{FF71F653-4D70-449C-90B0-CAD45473C57C}" vWet="4" dt="2023-10-26T12:14:56.966"/>
  </p1510:revLst>
</p1510:revInfo>
</file>

<file path=ppt/tableStyles.xml><?xml version="1.0" encoding="utf-8"?>
<a:tblStyleLst xmlns:a="http://schemas.openxmlformats.org/drawingml/2006/main" def="{AF891880-4626-41CB-AAE8-31296B588D3E}">
  <a:tblStyle styleId="{AF891880-4626-41CB-AAE8-31296B588D3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5.fntdata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452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edsoo.ru/wp-content/uploads/2023/08/03_%D0%A4%D0%A0%D0%9F-%D0%90%D0%BD%D0%B3%D0%BB%D0%B8%D0%B9%D1%81%D0%BA%D0%B8%D0%B9-2-4-%D0%BA%D0%BB%D0%B0%D1%81%D1%81%D1%8B.pdf" TargetMode="Externa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edsoo.ru/wp-content/uploads/2023/08/03_%D0%A4%D0%A0%D0%9F-%D0%90%D0%BD%D0%B3%D0%BB%D0%B8%D0%B9%D1%81%D0%BA%D0%B8%D0%B9-2-4-%D0%BA%D0%BB%D0%B0%D1%81%D1%81%D1%8B.pdf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" sz="3100" err="1">
                <a:solidFill>
                  <a:schemeClr val="dk1"/>
                </a:solidFill>
              </a:rPr>
              <a:t>iSpeak</a:t>
            </a: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903732"/>
            <a:ext cx="3825300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/>
              <a:t>Чат-бот в </a:t>
            </a:r>
            <a:r>
              <a:rPr lang="ru-RU" err="1"/>
              <a:t>Telegram</a:t>
            </a:r>
            <a:r>
              <a:rPr lang="ru-RU"/>
              <a:t> для изучения английского языка с интерактивными элементами</a:t>
            </a: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 descr="Изображение выглядит как текст, логотип, Шрифт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6E04E61E-4DC7-2D3D-37EF-49650FF767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8626" y="255968"/>
            <a:ext cx="2438078" cy="24582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48952" y="1656229"/>
            <a:ext cx="6814665" cy="2062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/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Сегодня в школе предмет «английский язык» начинается во 2 классе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обычной программе)*. </a:t>
            </a:r>
            <a:endParaRPr lang="ru-RU">
              <a:ea typeface="Raleway"/>
              <a:sym typeface="Raleway"/>
            </a:endParaRPr>
          </a:p>
          <a:p>
            <a:pPr marL="609600"/>
            <a:endParaRPr lang="ru-RU"/>
          </a:p>
          <a:p>
            <a:pPr marL="609600"/>
            <a:r>
              <a:rPr lang="ru" sz="1200">
                <a:solidFill>
                  <a:srgbClr val="132C40"/>
                </a:solidFill>
                <a:ea typeface="Raleway"/>
              </a:rPr>
              <a:t>Результаты нашего исследования (в опросе приняли участие 20 родителей):</a:t>
            </a:r>
          </a:p>
          <a:p>
            <a:pPr marL="609600"/>
            <a:endParaRPr lang="ru" sz="1200">
              <a:solidFill>
                <a:srgbClr val="132C40"/>
              </a:solidFill>
              <a:ea typeface="Raleway"/>
            </a:endParaRPr>
          </a:p>
          <a:p>
            <a:pPr marL="781050" indent="-171450">
              <a:buFont typeface="Calibri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у 75% детей начались проблемы с предметом в первый год изучения языка. </a:t>
            </a:r>
            <a:endParaRPr lang="ru" sz="1200">
              <a:solidFill>
                <a:srgbClr val="132C40"/>
              </a:solidFill>
              <a:latin typeface="Raleway"/>
            </a:endParaRPr>
          </a:p>
          <a:p>
            <a:pPr marL="781050" indent="-171450">
              <a:buFont typeface="Calibri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20%, у которых нет проблем, уже имели опыт изучения языка.</a:t>
            </a:r>
          </a:p>
          <a:p>
            <a:pPr marL="609600"/>
            <a:endParaRPr lang="ru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>
              <a:buSzPts val="1200"/>
            </a:pPr>
            <a:endParaRPr lang="ru"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799156"/>
            <a:ext cx="6242319" cy="6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E11C94F-0A6A-205F-6119-591B1AF0C221}"/>
              </a:ext>
            </a:extLst>
          </p:cNvPr>
          <p:cNvSpPr txBox="1"/>
          <p:nvPr/>
        </p:nvSpPr>
        <p:spPr>
          <a:xfrm>
            <a:off x="629508" y="4552125"/>
            <a:ext cx="585035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200"/>
              <a:t>*Согласно Федеральной рабочей программе по учебному предмету</a:t>
            </a:r>
          </a:p>
          <a:p>
            <a:pPr algn="just"/>
            <a:r>
              <a:rPr lang="ru-RU" sz="1200">
                <a:hlinkClick r:id="rId5"/>
              </a:rPr>
              <a:t>03_ФРП-Английский-2-4-классы.pdf (edsoo.ru)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12044" y="1353291"/>
            <a:ext cx="7072786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/>
            <a:r>
              <a:rPr lang="ru" sz="1200" b="1">
                <a:solidFill>
                  <a:srgbClr val="132C40"/>
                </a:solidFill>
                <a:latin typeface="Raleway"/>
              </a:rPr>
              <a:t>Причины проблем с предметом:</a:t>
            </a:r>
          </a:p>
          <a:p>
            <a:pPr marL="838200" indent="-228600">
              <a:buAutoNum type="arabicPeriod"/>
            </a:pPr>
            <a:r>
              <a:rPr lang="ru" sz="1200">
                <a:solidFill>
                  <a:srgbClr val="132C40"/>
                </a:solidFill>
                <a:latin typeface="Raleway"/>
              </a:rPr>
              <a:t>Недостаточное количество времени, отведенного на овладение программой.</a:t>
            </a: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/>
            <a:r>
              <a:rPr lang="ru" sz="1200">
                <a:solidFill>
                  <a:srgbClr val="132C40"/>
                </a:solidFill>
                <a:latin typeface="Raleway"/>
              </a:rPr>
              <a:t>На основании рабочей программы*, на изучение родного русского языка в первый год обучения отводится 165 часов в неделю (5 урока в неделю), а на английский в первый год изучения - 68 часов (2 урока в неделю).  </a:t>
            </a: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/>
            <a:r>
              <a:rPr lang="ru" sz="1200">
                <a:solidFill>
                  <a:srgbClr val="132C40"/>
                </a:solidFill>
                <a:latin typeface="Raleway"/>
              </a:rPr>
              <a:t>2. Разный начальный уровень знаний по предмету "английский язык";</a:t>
            </a:r>
          </a:p>
          <a:p>
            <a:pPr marL="609600"/>
            <a:r>
              <a:rPr lang="ru" sz="1200">
                <a:solidFill>
                  <a:srgbClr val="132C40"/>
                </a:solidFill>
                <a:latin typeface="Raleway"/>
              </a:rPr>
              <a:t>3. Пропуск занятий по разным причинам;</a:t>
            </a: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/>
            <a:endParaRPr lang="ru" sz="1200">
              <a:solidFill>
                <a:srgbClr val="132C40"/>
              </a:solidFill>
              <a:latin typeface="Raleway"/>
            </a:endParaRPr>
          </a:p>
          <a:p>
            <a:pPr marL="609600"/>
            <a:r>
              <a:rPr lang="ru" sz="1200">
                <a:solidFill>
                  <a:srgbClr val="132C40"/>
                </a:solidFill>
                <a:latin typeface="Raleway"/>
              </a:rPr>
              <a:t>Как следствие,  дети не осваивают материал.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40470" y="855017"/>
            <a:ext cx="6242319" cy="6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E11C94F-0A6A-205F-6119-591B1AF0C221}"/>
              </a:ext>
            </a:extLst>
          </p:cNvPr>
          <p:cNvSpPr txBox="1"/>
          <p:nvPr/>
        </p:nvSpPr>
        <p:spPr>
          <a:xfrm>
            <a:off x="1188117" y="4583279"/>
            <a:ext cx="585035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200"/>
              <a:t>Согласно Федеральной рабочей программе по учебному предмету</a:t>
            </a:r>
          </a:p>
          <a:p>
            <a:pPr algn="just"/>
            <a:r>
              <a:rPr lang="ru-RU" sz="1200">
                <a:hlinkClick r:id="rId5"/>
              </a:rPr>
              <a:t>03_ФРП-Английский-2-4-классы.pdf (edsoo.ru)</a:t>
            </a:r>
            <a:endParaRPr lang="ru-RU" sz="120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D38B5AF3-1919-6A43-F121-74E455DCC055}"/>
              </a:ext>
            </a:extLst>
          </p:cNvPr>
          <p:cNvSpPr/>
          <p:nvPr/>
        </p:nvSpPr>
        <p:spPr>
          <a:xfrm>
            <a:off x="1977690" y="3338763"/>
            <a:ext cx="308308" cy="338388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15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217817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66700">
              <a:buClr>
                <a:schemeClr val="dk1"/>
              </a:buClr>
              <a:buFont typeface="Arial"/>
              <a:buChar char="•"/>
            </a:pPr>
            <a:endParaRPr lang="ru">
              <a:solidFill>
                <a:srgbClr val="132C40"/>
              </a:solidFill>
            </a:endParaRPr>
          </a:p>
          <a:p>
            <a:pPr marL="406400" indent="-266700">
              <a:lnSpc>
                <a:spcPct val="114999"/>
              </a:lnSpc>
              <a:buClr>
                <a:schemeClr val="dk1"/>
              </a:buClr>
              <a:buFont typeface="Arial"/>
              <a:buChar char="•"/>
            </a:pPr>
            <a:r>
              <a:rPr lang="ru">
                <a:solidFill>
                  <a:srgbClr val="132C40"/>
                </a:solidFill>
              </a:rPr>
              <a:t>Потенциальный потребитель - дети в возрасте от 7 до 10 лет (2-4 класс) и их родители 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  <a:buFont typeface="Arial"/>
              <a:buChar char="•"/>
            </a:pPr>
            <a:r>
              <a:rPr lang="ru">
                <a:solidFill>
                  <a:srgbClr val="132C40"/>
                </a:solidFill>
              </a:rPr>
              <a:t>Описание ЦА:</a:t>
            </a:r>
          </a:p>
          <a:p>
            <a:pPr marL="139700" indent="0">
              <a:lnSpc>
                <a:spcPct val="114999"/>
              </a:lnSpc>
              <a:buClr>
                <a:schemeClr val="dk1"/>
              </a:buClr>
              <a:buNone/>
            </a:pPr>
            <a:r>
              <a:rPr lang="ru">
                <a:solidFill>
                  <a:srgbClr val="132C40"/>
                </a:solidFill>
              </a:rPr>
              <a:t>-возрастная группа - от 7 до 10 лет*</a:t>
            </a:r>
          </a:p>
          <a:p>
            <a:pPr marL="139700" indent="0">
              <a:lnSpc>
                <a:spcPct val="114999"/>
              </a:lnSpc>
              <a:buNone/>
            </a:pPr>
            <a:r>
              <a:rPr lang="ru">
                <a:solidFill>
                  <a:srgbClr val="132C40"/>
                </a:solidFill>
              </a:rPr>
              <a:t>-географическое положение - Архангельская область</a:t>
            </a:r>
          </a:p>
          <a:p>
            <a:pPr marL="139700" indent="0">
              <a:lnSpc>
                <a:spcPct val="114999"/>
              </a:lnSpc>
              <a:buNone/>
            </a:pPr>
            <a:r>
              <a:rPr lang="ru">
                <a:solidFill>
                  <a:srgbClr val="132C40"/>
                </a:solidFill>
              </a:rPr>
              <a:t>-запрос - улучшение уровня владения английским языком, закрепление имеющихся знаний</a:t>
            </a:r>
          </a:p>
          <a:p>
            <a:pPr marL="139700" indent="0">
              <a:lnSpc>
                <a:spcPct val="114999"/>
              </a:lnSpc>
              <a:buNone/>
            </a:pPr>
            <a:r>
              <a:rPr lang="ru">
                <a:solidFill>
                  <a:srgbClr val="132C40"/>
                </a:solidFill>
              </a:rPr>
              <a:t>-уровень английского языка - начальный</a:t>
            </a:r>
          </a:p>
          <a:p>
            <a:pPr marL="139700" indent="0">
              <a:lnSpc>
                <a:spcPct val="114999"/>
              </a:lnSpc>
              <a:buNone/>
            </a:pPr>
            <a:endParaRPr lang="ru">
              <a:solidFill>
                <a:srgbClr val="132C40"/>
              </a:solidFill>
            </a:endParaRPr>
          </a:p>
          <a:p>
            <a:pPr marL="139700" indent="0">
              <a:lnSpc>
                <a:spcPct val="114999"/>
              </a:lnSpc>
              <a:buNone/>
            </a:pPr>
            <a:r>
              <a:rPr lang="ru">
                <a:solidFill>
                  <a:srgbClr val="132C40"/>
                </a:solidFill>
              </a:rPr>
              <a:t>*По данным Росстата численность возрастной группы на 01.01.2023 г. составляет 52 тыс. чел.</a:t>
            </a:r>
          </a:p>
          <a:p>
            <a:pPr marL="139700" indent="0">
              <a:lnSpc>
                <a:spcPct val="114999"/>
              </a:lnSpc>
              <a:buNone/>
            </a:pPr>
            <a:endParaRPr lang="ru">
              <a:solidFill>
                <a:srgbClr val="132C40"/>
              </a:solidFill>
            </a:endParaRPr>
          </a:p>
          <a:p>
            <a:pPr marL="101600" indent="0">
              <a:buSzPts val="1800"/>
              <a:buNone/>
            </a:pPr>
            <a:endParaRPr lang="ru-RU"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288504" y="119080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286756" y="1729739"/>
            <a:ext cx="7993200" cy="3745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indent="0">
              <a:lnSpc>
                <a:spcPct val="114999"/>
              </a:lnSpc>
              <a:buNone/>
            </a:pPr>
            <a:r>
              <a:rPr lang="ru">
                <a:solidFill>
                  <a:srgbClr val="132C40"/>
                </a:solidFill>
              </a:rPr>
              <a:t>Мы решили создать </a:t>
            </a:r>
            <a:endParaRPr lang="ru-RU"/>
          </a:p>
          <a:p>
            <a:pPr marL="139700" indent="0">
              <a:lnSpc>
                <a:spcPct val="114999"/>
              </a:lnSpc>
              <a:buNone/>
            </a:pPr>
            <a:endParaRPr lang="ru">
              <a:solidFill>
                <a:srgbClr val="132C40"/>
              </a:solidFill>
            </a:endParaRPr>
          </a:p>
          <a:p>
            <a:pPr marL="139700" indent="0">
              <a:lnSpc>
                <a:spcPct val="114999"/>
              </a:lnSpc>
              <a:buNone/>
            </a:pPr>
            <a:r>
              <a:rPr lang="ru" err="1">
                <a:solidFill>
                  <a:srgbClr val="132C40"/>
                </a:solidFill>
              </a:rPr>
              <a:t>Telegram</a:t>
            </a:r>
            <a:r>
              <a:rPr lang="ru">
                <a:solidFill>
                  <a:srgbClr val="132C40"/>
                </a:solidFill>
              </a:rPr>
              <a:t>-бот по изучению английского языка, содержащий в себе такие разделы как чтение, аудирование, говорение, письмо, который будет дополнением к школьной программе: </a:t>
            </a:r>
            <a:endParaRPr lang="ru">
              <a:solidFill>
                <a:srgbClr val="000000"/>
              </a:solidFill>
            </a:endParaRPr>
          </a:p>
          <a:p>
            <a:pPr marL="139700" indent="0">
              <a:lnSpc>
                <a:spcPct val="114999"/>
              </a:lnSpc>
              <a:buNone/>
            </a:pPr>
            <a:endParaRPr lang="ru">
              <a:solidFill>
                <a:srgbClr val="132C40"/>
              </a:solidFill>
            </a:endParaRPr>
          </a:p>
          <a:p>
            <a:pPr marL="311150" indent="-171450">
              <a:lnSpc>
                <a:spcPct val="114999"/>
              </a:lnSpc>
            </a:pPr>
            <a:r>
              <a:rPr lang="ru">
                <a:solidFill>
                  <a:srgbClr val="132C40"/>
                </a:solidFill>
              </a:rPr>
              <a:t>дети смогут дополнительно заниматься дома, (т.к. 2 часа английского в неделю  - недостаточно); </a:t>
            </a:r>
            <a:endParaRPr lang="ru">
              <a:solidFill>
                <a:srgbClr val="000000"/>
              </a:solidFill>
            </a:endParaRPr>
          </a:p>
          <a:p>
            <a:pPr marL="311150" indent="-171450">
              <a:lnSpc>
                <a:spcPct val="114999"/>
              </a:lnSpc>
            </a:pPr>
            <a:endParaRPr lang="ru">
              <a:solidFill>
                <a:srgbClr val="132C40"/>
              </a:solidFill>
            </a:endParaRPr>
          </a:p>
          <a:p>
            <a:pPr marL="311150" indent="-171450">
              <a:lnSpc>
                <a:spcPct val="114999"/>
              </a:lnSpc>
            </a:pPr>
            <a:endParaRPr lang="ru">
              <a:solidFill>
                <a:srgbClr val="132C40"/>
              </a:solidFill>
            </a:endParaRPr>
          </a:p>
          <a:p>
            <a:pPr marL="311150" indent="-171450">
              <a:lnSpc>
                <a:spcPct val="114999"/>
              </a:lnSpc>
            </a:pPr>
            <a:r>
              <a:rPr lang="ru">
                <a:solidFill>
                  <a:srgbClr val="132C40"/>
                </a:solidFill>
              </a:rPr>
              <a:t>задания будут полностью соответствовать уровню начальной школы. Более того, задания будут для каждого класса разработаны отдельно, именно по тем темам и правилам, которые изучаются в каждом конкретном классе;</a:t>
            </a:r>
            <a:endParaRPr lang="ru">
              <a:solidFill>
                <a:srgbClr val="000000"/>
              </a:solidFill>
            </a:endParaRPr>
          </a:p>
          <a:p>
            <a:pPr marL="311150" indent="-171450">
              <a:lnSpc>
                <a:spcPct val="114999"/>
              </a:lnSpc>
            </a:pPr>
            <a:endParaRPr lang="ru">
              <a:solidFill>
                <a:srgbClr val="132C40"/>
              </a:solidFill>
            </a:endParaRPr>
          </a:p>
          <a:p>
            <a:pPr marL="311150" indent="-171450">
              <a:lnSpc>
                <a:spcPct val="114999"/>
              </a:lnSpc>
            </a:pPr>
            <a:endParaRPr lang="ru">
              <a:solidFill>
                <a:srgbClr val="132C40"/>
              </a:solidFill>
            </a:endParaRPr>
          </a:p>
          <a:p>
            <a:pPr marL="311150" indent="-171450">
              <a:lnSpc>
                <a:spcPct val="114999"/>
              </a:lnSpc>
            </a:pPr>
            <a:r>
              <a:rPr lang="ru">
                <a:solidFill>
                  <a:srgbClr val="132C40"/>
                </a:solidFill>
              </a:rPr>
              <a:t>в заданиях будут присутствовать интерактивные элементы, что будет мотивировать детей изучать язык с большим интересом.</a:t>
            </a:r>
            <a:endParaRPr lang="ru"/>
          </a:p>
          <a:p>
            <a:pPr marL="1397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42845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50237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01061" y="128675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91666" y="47080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8603" y="53775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BD8A83-76DC-0F09-7CBC-5BE0765D1496}"/>
              </a:ext>
            </a:extLst>
          </p:cNvPr>
          <p:cNvSpPr txBox="1"/>
          <p:nvPr/>
        </p:nvSpPr>
        <p:spPr>
          <a:xfrm>
            <a:off x="453868" y="1850911"/>
            <a:ext cx="8196146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Проблема состоит в том, что </a:t>
            </a:r>
          </a:p>
          <a:p>
            <a:endParaRPr lang="ru-RU"/>
          </a:p>
          <a:p>
            <a:r>
              <a:rPr lang="ru-RU"/>
              <a:t>В школе выделяется недостаточное количество часов на занятия по английскому языку. </a:t>
            </a:r>
          </a:p>
          <a:p>
            <a:endParaRPr lang="ru-RU"/>
          </a:p>
          <a:p>
            <a:r>
              <a:rPr lang="ru-RU"/>
              <a:t>                                                                          как следствие</a:t>
            </a:r>
          </a:p>
          <a:p>
            <a:endParaRPr lang="ru-RU"/>
          </a:p>
          <a:p>
            <a:r>
              <a:rPr lang="ru-RU"/>
              <a:t>обучающиеся не усваивают материал, ухудшаются оценки. 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Самым популярным решением этой проблемы является обращение к репетитору, однако не все себе могут это позволить.</a:t>
            </a:r>
            <a:r>
              <a:rPr lang="ru-RU" sz="1600"/>
              <a:t> </a:t>
            </a:r>
            <a:endParaRPr lang="ru-RU"/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D4051D8D-AD72-5412-92E4-2C34970D1CFA}"/>
              </a:ext>
            </a:extLst>
          </p:cNvPr>
          <p:cNvCxnSpPr/>
          <p:nvPr/>
        </p:nvCxnSpPr>
        <p:spPr>
          <a:xfrm flipH="1">
            <a:off x="4099968" y="2563898"/>
            <a:ext cx="6107" cy="6395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261671" y="92296"/>
            <a:ext cx="1554461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261670" y="59124"/>
            <a:ext cx="4627822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59FB6-BB45-EE42-1A04-37630BD81AD6}"/>
              </a:ext>
            </a:extLst>
          </p:cNvPr>
          <p:cNvSpPr txBox="1"/>
          <p:nvPr/>
        </p:nvSpPr>
        <p:spPr>
          <a:xfrm>
            <a:off x="285749" y="606347"/>
            <a:ext cx="79173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/>
              <a:t>Рынок репетиторских услуг по изучению английского языка растет, а </a:t>
            </a:r>
            <a:r>
              <a:rPr lang="ru-RU" sz="1600" err="1"/>
              <a:t>Telegram</a:t>
            </a:r>
            <a:r>
              <a:rPr lang="ru-RU" sz="1600"/>
              <a:t> приобретает все большую популярность. 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00C1B10-FF3D-E418-92EF-C2F257E10C9E}"/>
              </a:ext>
            </a:extLst>
          </p:cNvPr>
          <p:cNvSpPr/>
          <p:nvPr/>
        </p:nvSpPr>
        <p:spPr>
          <a:xfrm>
            <a:off x="264841" y="2725079"/>
            <a:ext cx="3652024" cy="98270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>
                <a:solidFill>
                  <a:schemeClr val="bg1"/>
                </a:solidFill>
                <a:cs typeface="Arial"/>
              </a:rPr>
              <a:t>Спрос на услуги репетиторов по английскому языку в 2022/2023 учебном году вырос на четверть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878130F-2473-7D02-0E69-CCF746BEA40C}"/>
              </a:ext>
            </a:extLst>
          </p:cNvPr>
          <p:cNvSpPr/>
          <p:nvPr/>
        </p:nvSpPr>
        <p:spPr>
          <a:xfrm>
            <a:off x="285750" y="3847170"/>
            <a:ext cx="3610206" cy="92694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0000"/>
                </a:solidFill>
                <a:cs typeface="Arial"/>
              </a:rPr>
              <a:t> </a:t>
            </a:r>
            <a:r>
              <a:rPr lang="ru-RU" sz="1200">
                <a:solidFill>
                  <a:schemeClr val="bg1"/>
                </a:solidFill>
                <a:cs typeface="Arial"/>
              </a:rPr>
              <a:t>количество репетиторов по английскому в России за последние три года увеличилось в полтора раза — на 54%.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E784E4D-13EA-133C-837E-682914C201A6}"/>
              </a:ext>
            </a:extLst>
          </p:cNvPr>
          <p:cNvSpPr/>
          <p:nvPr/>
        </p:nvSpPr>
        <p:spPr>
          <a:xfrm>
            <a:off x="264840" y="1226635"/>
            <a:ext cx="3652022" cy="13939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 b="0" i="0">
                <a:solidFill>
                  <a:schemeClr val="bg1"/>
                </a:solidFill>
                <a:latin typeface="IBM Plex Sans"/>
                <a:ea typeface="IBM Plex Sans"/>
                <a:cs typeface="IBM Plex Sans"/>
              </a:rPr>
              <a:t>Объем мирового рынка обучения английскому языку составляет $60 млрд. Доля онлайн — 2%. Ежегодно рост онлайн-сегмента составляет 30% в мире, в России — 40% (по итогам 2015 года прогнозируется двойной рост).</a:t>
            </a:r>
            <a:endParaRPr lang="ru-RU" sz="1200">
              <a:solidFill>
                <a:schemeClr val="bg1"/>
              </a:solidFill>
              <a:cs typeface="Arial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AB9B5B4-2DFC-B0FE-881A-EE4818673CA4}"/>
              </a:ext>
            </a:extLst>
          </p:cNvPr>
          <p:cNvCxnSpPr/>
          <p:nvPr/>
        </p:nvCxnSpPr>
        <p:spPr>
          <a:xfrm>
            <a:off x="4107832" y="1340934"/>
            <a:ext cx="8362" cy="354190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6CF40-484B-A589-4097-5643A6695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595" y="1340133"/>
            <a:ext cx="3147432" cy="35435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725340" y="1494027"/>
            <a:ext cx="7232666" cy="280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>
              <a:lnSpc>
                <a:spcPct val="115000"/>
              </a:lnSpc>
              <a:buSzPts val="1200"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 </a:t>
            </a:r>
            <a:r>
              <a:rPr lang="ru" sz="1200" err="1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iSpeak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детям Архангельской области в возрасте 7-10 лет (2-4 класс) с начальным уровнем владения  английским языком</a:t>
            </a:r>
            <a:endParaRPr lang="ru" sz="1200">
              <a:solidFill>
                <a:schemeClr val="dk2"/>
              </a:solidFill>
              <a:latin typeface="Raleway"/>
              <a:ea typeface="Raleway SemiBold"/>
              <a:cs typeface="Raleway SemiBold"/>
            </a:endParaRPr>
          </a:p>
          <a:p>
            <a:pPr>
              <a:lnSpc>
                <a:spcPct val="114999"/>
              </a:lnSpc>
              <a:spcBef>
                <a:spcPts val="1200"/>
              </a:spcBef>
              <a:buSzPts val="1200"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"/>
              </a:rPr>
              <a:t>в</a:t>
            </a: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недостаточного количества часов, уделенных английскому языку в школе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низкого уровня владения английским языком</a:t>
            </a:r>
            <a:endParaRPr lang="ru" sz="1200">
              <a:solidFill>
                <a:schemeClr val="dk2"/>
              </a:solidFill>
              <a:latin typeface="Raleway"/>
              <a:ea typeface="Raleway SemiBold"/>
              <a:cs typeface="Raleway SemiBold"/>
            </a:endParaRPr>
          </a:p>
          <a:p>
            <a:pPr>
              <a:lnSpc>
                <a:spcPct val="114999"/>
              </a:lnSpc>
              <a:spcBef>
                <a:spcPts val="1200"/>
              </a:spcBef>
              <a:buSzPts val="1200"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"/>
              </a:rPr>
              <a:t>с</a:t>
            </a: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чат-бота в </a:t>
            </a:r>
            <a:r>
              <a:rPr lang="ru" sz="1200" err="1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Telegram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 высокий уровень знания английского языка (и в том числе экономию денег и времени, которые тратятся на изучение английского языка с репетитором). </a:t>
            </a:r>
            <a:endParaRPr lang="ru"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5C87D49-CED8-0D16-BF89-937AF061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0" y="445031"/>
            <a:ext cx="3023348" cy="600134"/>
          </a:xfrm>
          <a:solidFill>
            <a:schemeClr val="tx1"/>
          </a:solidFill>
        </p:spPr>
        <p:txBody>
          <a:bodyPr/>
          <a:lstStyle/>
          <a:p>
            <a:r>
              <a:rPr lang="ru-RU">
                <a:solidFill>
                  <a:srgbClr val="FFFFFF"/>
                </a:solidFill>
              </a:rPr>
              <a:t>КОНКУРЕНЦИЯ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CEBF9E6-ED13-291A-42F0-7A930E138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732458"/>
              </p:ext>
            </p:extLst>
          </p:nvPr>
        </p:nvGraphicFramePr>
        <p:xfrm>
          <a:off x="842210" y="1263315"/>
          <a:ext cx="7301420" cy="3673426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1460284">
                  <a:extLst>
                    <a:ext uri="{9D8B030D-6E8A-4147-A177-3AD203B41FA5}">
                      <a16:colId xmlns:a16="http://schemas.microsoft.com/office/drawing/2014/main" val="1432729337"/>
                    </a:ext>
                  </a:extLst>
                </a:gridCol>
                <a:gridCol w="1460284">
                  <a:extLst>
                    <a:ext uri="{9D8B030D-6E8A-4147-A177-3AD203B41FA5}">
                      <a16:colId xmlns:a16="http://schemas.microsoft.com/office/drawing/2014/main" val="2594718611"/>
                    </a:ext>
                  </a:extLst>
                </a:gridCol>
                <a:gridCol w="1460284">
                  <a:extLst>
                    <a:ext uri="{9D8B030D-6E8A-4147-A177-3AD203B41FA5}">
                      <a16:colId xmlns:a16="http://schemas.microsoft.com/office/drawing/2014/main" val="3942557494"/>
                    </a:ext>
                  </a:extLst>
                </a:gridCol>
                <a:gridCol w="1460284">
                  <a:extLst>
                    <a:ext uri="{9D8B030D-6E8A-4147-A177-3AD203B41FA5}">
                      <a16:colId xmlns:a16="http://schemas.microsoft.com/office/drawing/2014/main" val="2495941244"/>
                    </a:ext>
                  </a:extLst>
                </a:gridCol>
                <a:gridCol w="1460284">
                  <a:extLst>
                    <a:ext uri="{9D8B030D-6E8A-4147-A177-3AD203B41FA5}">
                      <a16:colId xmlns:a16="http://schemas.microsoft.com/office/drawing/2014/main" val="3173078327"/>
                    </a:ext>
                  </a:extLst>
                </a:gridCol>
              </a:tblGrid>
              <a:tr h="107156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Языковые школы Архангельской области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Приложения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Сайты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Боты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Услуги репетитора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340390"/>
                  </a:ext>
                </a:extLst>
              </a:tr>
              <a:tr h="5505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Duolingo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Englex.ru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EnglishSimpleBot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Индивидуальные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07448"/>
                  </a:ext>
                </a:extLst>
              </a:tr>
              <a:tr h="5505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</a:rPr>
                        <a:t>Проще говоря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LinguaLeo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Skyeng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AlphaEnglishBot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Парные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363741"/>
                  </a:ext>
                </a:extLst>
              </a:tr>
              <a:tr h="49731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Бритландия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Quizlet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Skysmart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Групповые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18524"/>
                  </a:ext>
                </a:extLst>
              </a:tr>
              <a:tr h="5505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Speak</a:t>
                      </a: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 IT Up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Puzzle</a:t>
                      </a: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 English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English-</a:t>
                      </a: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geek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98744"/>
                  </a:ext>
                </a:extLst>
              </a:tr>
              <a:tr h="34634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GoLearn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Busuu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51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772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57DCCA-A67F-5608-2B10-4B195D23F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899224"/>
              </p:ext>
            </p:extLst>
          </p:nvPr>
        </p:nvGraphicFramePr>
        <p:xfrm>
          <a:off x="48295" y="96591"/>
          <a:ext cx="9014725" cy="5113786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1352785">
                  <a:extLst>
                    <a:ext uri="{9D8B030D-6E8A-4147-A177-3AD203B41FA5}">
                      <a16:colId xmlns:a16="http://schemas.microsoft.com/office/drawing/2014/main" val="1990241259"/>
                    </a:ext>
                  </a:extLst>
                </a:gridCol>
                <a:gridCol w="1692504">
                  <a:extLst>
                    <a:ext uri="{9D8B030D-6E8A-4147-A177-3AD203B41FA5}">
                      <a16:colId xmlns:a16="http://schemas.microsoft.com/office/drawing/2014/main" val="597117451"/>
                    </a:ext>
                  </a:extLst>
                </a:gridCol>
                <a:gridCol w="1492359">
                  <a:extLst>
                    <a:ext uri="{9D8B030D-6E8A-4147-A177-3AD203B41FA5}">
                      <a16:colId xmlns:a16="http://schemas.microsoft.com/office/drawing/2014/main" val="1875981820"/>
                    </a:ext>
                  </a:extLst>
                </a:gridCol>
                <a:gridCol w="1492359">
                  <a:extLst>
                    <a:ext uri="{9D8B030D-6E8A-4147-A177-3AD203B41FA5}">
                      <a16:colId xmlns:a16="http://schemas.microsoft.com/office/drawing/2014/main" val="297092390"/>
                    </a:ext>
                  </a:extLst>
                </a:gridCol>
                <a:gridCol w="1492359">
                  <a:extLst>
                    <a:ext uri="{9D8B030D-6E8A-4147-A177-3AD203B41FA5}">
                      <a16:colId xmlns:a16="http://schemas.microsoft.com/office/drawing/2014/main" val="2082093264"/>
                    </a:ext>
                  </a:extLst>
                </a:gridCol>
                <a:gridCol w="1492359">
                  <a:extLst>
                    <a:ext uri="{9D8B030D-6E8A-4147-A177-3AD203B41FA5}">
                      <a16:colId xmlns:a16="http://schemas.microsoft.com/office/drawing/2014/main" val="1113436378"/>
                    </a:ext>
                  </a:extLst>
                </a:gridCol>
              </a:tblGrid>
              <a:tr h="504018">
                <a:tc>
                  <a:txBody>
                    <a:bodyPr/>
                    <a:lstStyle/>
                    <a:p>
                      <a:r>
                        <a:rPr lang="ru-RU" b="1"/>
                        <a:t>Название компании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ISpeak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Bot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878998"/>
                  </a:ext>
                </a:extLst>
              </a:tr>
              <a:tr h="336012">
                <a:tc>
                  <a:txBody>
                    <a:bodyPr/>
                    <a:lstStyle/>
                    <a:p>
                      <a:r>
                        <a:rPr lang="ru-RU" b="1"/>
                        <a:t>Доступ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Онлайн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697569"/>
                  </a:ext>
                </a:extLst>
              </a:tr>
              <a:tr h="5040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b="1"/>
                        <a:t>Форма работы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Приложение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Приложение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Приложение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Приложение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Telegram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-бот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533110"/>
                  </a:ext>
                </a:extLst>
              </a:tr>
              <a:tr h="711556">
                <a:tc>
                  <a:txBody>
                    <a:bodyPr/>
                    <a:lstStyle/>
                    <a:p>
                      <a:r>
                        <a:rPr lang="ru-RU" b="1"/>
                        <a:t>Стоимость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/>
                        <a:t>Премиум $6.99 в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/>
                        <a:t>Премиум 5990 руб. на год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Бесплатно на 7 дней; 529 руб. в 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/>
                        <a:t>Премиум 600 руб. В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/>
                        <a:t>Премиум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24161"/>
                  </a:ext>
                </a:extLst>
              </a:tr>
              <a:tr h="632494">
                <a:tc>
                  <a:txBody>
                    <a:bodyPr/>
                    <a:lstStyle/>
                    <a:p>
                      <a:r>
                        <a:rPr lang="ru-RU" b="1"/>
                        <a:t>Целевая аудитория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От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 3 лет </a:t>
                      </a:r>
                    </a:p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 3 лет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Дети от 7 до 10 лет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796462"/>
                  </a:ext>
                </a:extLst>
              </a:tr>
              <a:tr h="1334170">
                <a:tc>
                  <a:txBody>
                    <a:bodyPr/>
                    <a:lstStyle/>
                    <a:p>
                      <a:r>
                        <a:rPr lang="ru-RU" sz="3600">
                          <a:solidFill>
                            <a:schemeClr val="tx1"/>
                          </a:solidFill>
                        </a:rPr>
                        <a:t>+: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Большое кол-во бесплатных уроков, почти отсутствует реклама; наличие геймификации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Геймификация, разнообразие типов уроков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Возможность изучать лексику по карточкам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Индивидуальный план обучения; разнообразие типов уроков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Соответствие школьной программе; большое кол-во разделов и тем; круглосуточный доступ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52709"/>
                  </a:ext>
                </a:extLst>
              </a:tr>
              <a:tr h="97838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40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-</a:t>
                      </a:r>
                      <a:r>
                        <a:rPr lang="ru-RU" sz="36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: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Встречаются ошибки и опечатки; плохое произношение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Нет возможности изучать фонетику; не определяет слова в контексте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Отсутствие разнообразия заданий; нет возможности изучать фонетику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Существенное ограничение бесплатной версии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Нет опыта на рынке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435802"/>
                  </a:ext>
                </a:extLst>
              </a:tr>
            </a:tbl>
          </a:graphicData>
        </a:graphic>
      </p:graphicFrame>
      <p:pic>
        <p:nvPicPr>
          <p:cNvPr id="7" name="Рисунок 6" descr="Изображение выглядит как графическая вставка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AA785D5-CAC1-72B1-434F-6118F820C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474" y="54736"/>
            <a:ext cx="890312" cy="574721"/>
          </a:xfrm>
          <a:prstGeom prst="rect">
            <a:avLst/>
          </a:prstGeom>
        </p:spPr>
      </p:pic>
      <p:pic>
        <p:nvPicPr>
          <p:cNvPr id="2" name="Рисунок 1" descr="Изображение выглядит как Мультфильм, графическая вставка, мультфильм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B4636BCD-86EC-0920-2DB6-93664B444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717" y="95207"/>
            <a:ext cx="1183247" cy="534022"/>
          </a:xfrm>
          <a:prstGeom prst="rect">
            <a:avLst/>
          </a:prstGeom>
        </p:spPr>
      </p:pic>
      <p:pic>
        <p:nvPicPr>
          <p:cNvPr id="3" name="Рисунок 2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AAB80C8-E4D1-A711-6EAF-4B790206D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1280" y="110675"/>
            <a:ext cx="998114" cy="503082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E4A838D-C5F4-D7D4-1461-A2B26781D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499" y="2766"/>
            <a:ext cx="973966" cy="62231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логотип, Шрифт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B6BCD596-9ECF-B0E4-CD0B-014588EF6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5843" y="54734"/>
            <a:ext cx="562593" cy="58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77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57DCCA-A67F-5608-2B10-4B195D23F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17596"/>
              </p:ext>
            </p:extLst>
          </p:nvPr>
        </p:nvGraphicFramePr>
        <p:xfrm>
          <a:off x="32197" y="96591"/>
          <a:ext cx="9044929" cy="5124601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1418688">
                  <a:extLst>
                    <a:ext uri="{9D8B030D-6E8A-4147-A177-3AD203B41FA5}">
                      <a16:colId xmlns:a16="http://schemas.microsoft.com/office/drawing/2014/main" val="1990241259"/>
                    </a:ext>
                  </a:extLst>
                </a:gridCol>
                <a:gridCol w="1504813">
                  <a:extLst>
                    <a:ext uri="{9D8B030D-6E8A-4147-A177-3AD203B41FA5}">
                      <a16:colId xmlns:a16="http://schemas.microsoft.com/office/drawing/2014/main" val="1113436378"/>
                    </a:ext>
                  </a:extLst>
                </a:gridCol>
                <a:gridCol w="1504813">
                  <a:extLst>
                    <a:ext uri="{9D8B030D-6E8A-4147-A177-3AD203B41FA5}">
                      <a16:colId xmlns:a16="http://schemas.microsoft.com/office/drawing/2014/main" val="3495946761"/>
                    </a:ext>
                  </a:extLst>
                </a:gridCol>
                <a:gridCol w="1504813">
                  <a:extLst>
                    <a:ext uri="{9D8B030D-6E8A-4147-A177-3AD203B41FA5}">
                      <a16:colId xmlns:a16="http://schemas.microsoft.com/office/drawing/2014/main" val="1324897375"/>
                    </a:ext>
                  </a:extLst>
                </a:gridCol>
                <a:gridCol w="1504813">
                  <a:extLst>
                    <a:ext uri="{9D8B030D-6E8A-4147-A177-3AD203B41FA5}">
                      <a16:colId xmlns:a16="http://schemas.microsoft.com/office/drawing/2014/main" val="2823199823"/>
                    </a:ext>
                  </a:extLst>
                </a:gridCol>
                <a:gridCol w="1606989">
                  <a:extLst>
                    <a:ext uri="{9D8B030D-6E8A-4147-A177-3AD203B41FA5}">
                      <a16:colId xmlns:a16="http://schemas.microsoft.com/office/drawing/2014/main" val="186055119"/>
                    </a:ext>
                  </a:extLst>
                </a:gridCol>
              </a:tblGrid>
              <a:tr h="504020">
                <a:tc>
                  <a:txBody>
                    <a:bodyPr/>
                    <a:lstStyle/>
                    <a:p>
                      <a:r>
                        <a:rPr lang="ru-RU" b="1"/>
                        <a:t>Название компании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ISpeak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Bot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878998"/>
                  </a:ext>
                </a:extLst>
              </a:tr>
              <a:tr h="296482">
                <a:tc>
                  <a:txBody>
                    <a:bodyPr/>
                    <a:lstStyle/>
                    <a:p>
                      <a:r>
                        <a:rPr lang="ru-RU" b="1"/>
                        <a:t>Доступ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Онлайн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Оффлайн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Оффлайн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Оффлайн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Онлайн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697569"/>
                  </a:ext>
                </a:extLst>
              </a:tr>
              <a:tr h="50402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b="1"/>
                        <a:t>Форма работы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Приложение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Студия англ. яз.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Студия англ. яз.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Студия англ. яз.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Telegram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-бот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533110"/>
                  </a:ext>
                </a:extLst>
              </a:tr>
              <a:tr h="622613">
                <a:tc>
                  <a:txBody>
                    <a:bodyPr/>
                    <a:lstStyle/>
                    <a:p>
                      <a:r>
                        <a:rPr lang="ru-RU" b="1"/>
                        <a:t>Стоимость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Премиум 2999 руб. на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1100 руб. 1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900 руб. 1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4300 руб. за месяц занятий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Премиум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24161"/>
                  </a:ext>
                </a:extLst>
              </a:tr>
              <a:tr h="583081">
                <a:tc>
                  <a:txBody>
                    <a:bodyPr/>
                    <a:lstStyle/>
                    <a:p>
                      <a:r>
                        <a:rPr lang="ru-RU" b="1"/>
                        <a:t>Целевая аудитория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дошкольников до взрослых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6 лет </a:t>
                      </a:r>
                    </a:p>
                    <a:p>
                      <a:pPr lvl="0">
                        <a:buNone/>
                      </a:pP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Дети от 7 до 10 лет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796462"/>
                  </a:ext>
                </a:extLst>
              </a:tr>
              <a:tr h="1334170">
                <a:tc>
                  <a:txBody>
                    <a:bodyPr/>
                    <a:lstStyle/>
                    <a:p>
                      <a:r>
                        <a:rPr lang="ru-RU" sz="3600">
                          <a:solidFill>
                            <a:schemeClr val="tx1"/>
                          </a:solidFill>
                        </a:rPr>
                        <a:t>+: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Есть оффлайн режим; разнообразие уроков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Бесплатное тестирование, занятия в группах и индивидуально;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Бесплатный пробный урок, занятия в группах и индивидуально;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Лицензия на образ. </a:t>
                      </a:r>
                      <a:r>
                        <a:rPr lang="ru-RU" sz="1200" err="1"/>
                        <a:t>деят</a:t>
                      </a:r>
                      <a:r>
                        <a:rPr lang="ru-RU" sz="1200"/>
                        <a:t>., бесплатное 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Соответствие школьной программе; большое кол-во разделов и тем; круглосуточный доступ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52709"/>
                  </a:ext>
                </a:extLst>
              </a:tr>
              <a:tr h="11562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40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-</a:t>
                      </a:r>
                      <a:r>
                        <a:rPr lang="ru-RU" sz="36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: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Встречаются ошибки и опечатки; ограниченная бесплатная версия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Платные пособия (2700 руб.), ограниченное кол-во мест, не работает в вс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Ограниченное кол-во мест, один филиал, не работает в вс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Ограниченное кол-во мест, отсутствие занятий в сб и вс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Нет опыта на рынке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435802"/>
                  </a:ext>
                </a:extLst>
              </a:tr>
            </a:tbl>
          </a:graphicData>
        </a:graphic>
      </p:graphicFrame>
      <p:pic>
        <p:nvPicPr>
          <p:cNvPr id="6" name="Рисунок 5" descr="Изображение выглядит как Цвет электрик, снимок экрана, синий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18A1F0D-EC32-F4F3-3056-7C4EB5199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204" y="97933"/>
            <a:ext cx="957867" cy="528572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логотип, Шрифт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BAD600D0-C99B-E66B-20BD-EDC4E8078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843" y="54734"/>
            <a:ext cx="562593" cy="58277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Шрифт, дизайн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C43C3CB-F313-0B85-1312-F330B4D4D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450" y="112490"/>
            <a:ext cx="1478791" cy="50750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оединитель&#10;&#10;Автоматически созданное описание">
            <a:extLst>
              <a:ext uri="{FF2B5EF4-FFF2-40B4-BE49-F238E27FC236}">
                <a16:creationId xmlns:a16="http://schemas.microsoft.com/office/drawing/2014/main" id="{E922891A-5A2D-AA8A-A429-47D932748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026" y="89415"/>
            <a:ext cx="1069351" cy="51341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B12FC805-473F-12FB-3FAE-60BA7A7147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1599" y="111077"/>
            <a:ext cx="947667" cy="5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53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57DCCA-A67F-5608-2B10-4B195D23F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820385"/>
              </p:ext>
            </p:extLst>
          </p:nvPr>
        </p:nvGraphicFramePr>
        <p:xfrm>
          <a:off x="31750" y="39687"/>
          <a:ext cx="9035195" cy="5159246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1187218">
                  <a:extLst>
                    <a:ext uri="{9D8B030D-6E8A-4147-A177-3AD203B41FA5}">
                      <a16:colId xmlns:a16="http://schemas.microsoft.com/office/drawing/2014/main" val="1990241259"/>
                    </a:ext>
                  </a:extLst>
                </a:gridCol>
                <a:gridCol w="1556354">
                  <a:extLst>
                    <a:ext uri="{9D8B030D-6E8A-4147-A177-3AD203B41FA5}">
                      <a16:colId xmlns:a16="http://schemas.microsoft.com/office/drawing/2014/main" val="2082093264"/>
                    </a:ext>
                  </a:extLst>
                </a:gridCol>
                <a:gridCol w="1593731">
                  <a:extLst>
                    <a:ext uri="{9D8B030D-6E8A-4147-A177-3AD203B41FA5}">
                      <a16:colId xmlns:a16="http://schemas.microsoft.com/office/drawing/2014/main" val="1113436378"/>
                    </a:ext>
                  </a:extLst>
                </a:gridCol>
                <a:gridCol w="1565964">
                  <a:extLst>
                    <a:ext uri="{9D8B030D-6E8A-4147-A177-3AD203B41FA5}">
                      <a16:colId xmlns:a16="http://schemas.microsoft.com/office/drawing/2014/main" val="450943607"/>
                    </a:ext>
                  </a:extLst>
                </a:gridCol>
                <a:gridCol w="1565964">
                  <a:extLst>
                    <a:ext uri="{9D8B030D-6E8A-4147-A177-3AD203B41FA5}">
                      <a16:colId xmlns:a16="http://schemas.microsoft.com/office/drawing/2014/main" val="3451884814"/>
                    </a:ext>
                  </a:extLst>
                </a:gridCol>
                <a:gridCol w="1565964">
                  <a:extLst>
                    <a:ext uri="{9D8B030D-6E8A-4147-A177-3AD203B41FA5}">
                      <a16:colId xmlns:a16="http://schemas.microsoft.com/office/drawing/2014/main" val="866705115"/>
                    </a:ext>
                  </a:extLst>
                </a:gridCol>
              </a:tblGrid>
              <a:tr h="512797">
                <a:tc>
                  <a:txBody>
                    <a:bodyPr/>
                    <a:lstStyle/>
                    <a:p>
                      <a:r>
                        <a:rPr lang="ru-RU" b="1"/>
                        <a:t>Название компании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ISpeak</a:t>
                      </a:r>
                      <a:r>
                        <a:rPr lang="ru-RU" sz="1400" b="1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Bot</a:t>
                      </a:r>
                      <a:r>
                        <a:rPr lang="ru-RU" sz="1400" b="1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878998"/>
                  </a:ext>
                </a:extLst>
              </a:tr>
              <a:tr h="512797">
                <a:tc>
                  <a:txBody>
                    <a:bodyPr/>
                    <a:lstStyle/>
                    <a:p>
                      <a:r>
                        <a:rPr lang="ru-RU" b="1"/>
                        <a:t>Доступ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Оффлайн и 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Оффлайн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Онлайн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697569"/>
                  </a:ext>
                </a:extLst>
              </a:tr>
              <a:tr h="5127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b="1"/>
                        <a:t>Форма работы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Студия англ. яз.</a:t>
                      </a:r>
                    </a:p>
                    <a:p>
                      <a:pPr lvl="0">
                        <a:buNone/>
                      </a:pP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Студия англ. яз.</a:t>
                      </a:r>
                    </a:p>
                    <a:p>
                      <a:pPr lvl="0">
                        <a:buNone/>
                      </a:pP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Онлайн-школа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Онлайн-школа</a:t>
                      </a: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Telegram</a:t>
                      </a: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-бот</a:t>
                      </a:r>
                      <a:endParaRPr lang="ru-RU" sz="120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288385"/>
                  </a:ext>
                </a:extLst>
              </a:tr>
              <a:tr h="435393">
                <a:tc>
                  <a:txBody>
                    <a:bodyPr/>
                    <a:lstStyle/>
                    <a:p>
                      <a:r>
                        <a:rPr lang="ru-RU" b="1"/>
                        <a:t>Стоимость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500 руб. 1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800 руб. 1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960 руб. за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890 руб. за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Бесплатно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200"/>
                        <a:t>Премиум 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24161"/>
                  </a:ext>
                </a:extLst>
              </a:tr>
              <a:tr h="512797">
                <a:tc>
                  <a:txBody>
                    <a:bodyPr/>
                    <a:lstStyle/>
                    <a:p>
                      <a:r>
                        <a:rPr lang="ru-RU" b="1"/>
                        <a:t>Целевая аудитория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7 лет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4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Дети и взрослые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4 лет </a:t>
                      </a:r>
                    </a:p>
                    <a:p>
                      <a:pPr lvl="0">
                        <a:buNone/>
                      </a:pP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Дети от 7 до 10 лет 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796462"/>
                  </a:ext>
                </a:extLst>
              </a:tr>
              <a:tr h="1306185">
                <a:tc>
                  <a:txBody>
                    <a:bodyPr/>
                    <a:lstStyle/>
                    <a:p>
                      <a:r>
                        <a:rPr lang="ru-RU" sz="3600">
                          <a:solidFill>
                            <a:schemeClr val="tx1"/>
                          </a:solidFill>
                        </a:rPr>
                        <a:t>+: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Занятия в группах и индивидуально, работает ежедневно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Бесплатный пробный урок; абонемент на разговорный клуб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/>
                        <a:t>Бесплатный пробный урок; разговорный клуб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/>
                        <a:t>Бесплатный пробный урок;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Соответствие школьной программе; большое кол-во разделов и тем; круглосуточный доступ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52709"/>
                  </a:ext>
                </a:extLst>
              </a:tr>
              <a:tr h="12578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40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-</a:t>
                      </a:r>
                      <a:r>
                        <a:rPr lang="ru-RU" sz="36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: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Ограниченное кол-во мест;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Ограниченное кол-во мест, только групповые занятия, не работает в вс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Проблемы с работой платформы; нет обратной связи после выполнения д/з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Проблемы с работой платформы; отмена занятия доступна 1 раз в месяц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Нет опыта на рынке</a:t>
                      </a:r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435802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логотип, символ, эмблем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3CEBD167-59F2-56FF-4B02-DC72B6257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158" y="84047"/>
            <a:ext cx="1484827" cy="475848"/>
          </a:xfrm>
          <a:prstGeom prst="rect">
            <a:avLst/>
          </a:prstGeom>
        </p:spPr>
      </p:pic>
      <p:pic>
        <p:nvPicPr>
          <p:cNvPr id="4" name="Рисунок 3" descr="Изображение выглядит как логотип, текс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B6374E08-B203-8A09-D909-D49952807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404" y="41720"/>
            <a:ext cx="940965" cy="520256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логотип, Шрифт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999842E4-015C-AEBA-469D-DB32ABEF2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655" y="15046"/>
            <a:ext cx="562593" cy="58277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Шрифт, логотип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8820866-5514-B354-50E0-48D1B51EB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0365" y="61652"/>
            <a:ext cx="1456923" cy="48218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Шрифт, Графика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44564CF-5307-A214-1209-1BDD7C8FC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0202" y="140875"/>
            <a:ext cx="1416677" cy="32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13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57DCCA-A67F-5608-2B10-4B195D23F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80729"/>
              </p:ext>
            </p:extLst>
          </p:nvPr>
        </p:nvGraphicFramePr>
        <p:xfrm>
          <a:off x="31750" y="95250"/>
          <a:ext cx="9054159" cy="5121486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1336515">
                  <a:extLst>
                    <a:ext uri="{9D8B030D-6E8A-4147-A177-3AD203B41FA5}">
                      <a16:colId xmlns:a16="http://schemas.microsoft.com/office/drawing/2014/main" val="1990241259"/>
                    </a:ext>
                  </a:extLst>
                </a:gridCol>
                <a:gridCol w="1543530">
                  <a:extLst>
                    <a:ext uri="{9D8B030D-6E8A-4147-A177-3AD203B41FA5}">
                      <a16:colId xmlns:a16="http://schemas.microsoft.com/office/drawing/2014/main" val="297092390"/>
                    </a:ext>
                  </a:extLst>
                </a:gridCol>
                <a:gridCol w="1544655">
                  <a:extLst>
                    <a:ext uri="{9D8B030D-6E8A-4147-A177-3AD203B41FA5}">
                      <a16:colId xmlns:a16="http://schemas.microsoft.com/office/drawing/2014/main" val="1183070756"/>
                    </a:ext>
                  </a:extLst>
                </a:gridCol>
                <a:gridCol w="1542397">
                  <a:extLst>
                    <a:ext uri="{9D8B030D-6E8A-4147-A177-3AD203B41FA5}">
                      <a16:colId xmlns:a16="http://schemas.microsoft.com/office/drawing/2014/main" val="1838488959"/>
                    </a:ext>
                  </a:extLst>
                </a:gridCol>
                <a:gridCol w="1493189">
                  <a:extLst>
                    <a:ext uri="{9D8B030D-6E8A-4147-A177-3AD203B41FA5}">
                      <a16:colId xmlns:a16="http://schemas.microsoft.com/office/drawing/2014/main" val="2082093264"/>
                    </a:ext>
                  </a:extLst>
                </a:gridCol>
                <a:gridCol w="1593873">
                  <a:extLst>
                    <a:ext uri="{9D8B030D-6E8A-4147-A177-3AD203B41FA5}">
                      <a16:colId xmlns:a16="http://schemas.microsoft.com/office/drawing/2014/main" val="1113436378"/>
                    </a:ext>
                  </a:extLst>
                </a:gridCol>
              </a:tblGrid>
              <a:tr h="511464">
                <a:tc>
                  <a:txBody>
                    <a:bodyPr/>
                    <a:lstStyle/>
                    <a:p>
                      <a:r>
                        <a:rPr lang="ru-RU" b="1"/>
                        <a:t>Название компании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Репетитор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Репетитор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/>
                        <a:t>English</a:t>
                      </a:r>
                    </a:p>
                    <a:p>
                      <a:pPr lvl="0">
                        <a:buNone/>
                      </a:pPr>
                      <a:r>
                        <a:rPr lang="ru-RU" b="1"/>
                        <a:t>Simple </a:t>
                      </a:r>
                      <a:r>
                        <a:rPr lang="ru-RU" b="1" err="1"/>
                        <a:t>Bot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ISpeak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  <a:p>
                      <a:pPr lvl="0">
                        <a:buNone/>
                      </a:pPr>
                      <a:r>
                        <a:rPr lang="ru-RU" b="1" err="1">
                          <a:solidFill>
                            <a:schemeClr val="bg1"/>
                          </a:solidFill>
                        </a:rPr>
                        <a:t>Bot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878998"/>
                  </a:ext>
                </a:extLst>
              </a:tr>
              <a:tr h="434262">
                <a:tc>
                  <a:txBody>
                    <a:bodyPr/>
                    <a:lstStyle/>
                    <a:p>
                      <a:r>
                        <a:rPr lang="ru-RU" sz="1200" b="1"/>
                        <a:t>Доступ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Онлайн и оффлайн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Онлайн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Онлайн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697569"/>
                  </a:ext>
                </a:extLst>
              </a:tr>
              <a:tr h="47286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1"/>
                        <a:t>Форма работы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Онлайн-школа</a:t>
                      </a: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Услуги репетитора</a:t>
                      </a:r>
                      <a:endParaRPr lang="ru-RU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Услуги репетитора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err="1"/>
                        <a:t>Telegram</a:t>
                      </a:r>
                      <a:r>
                        <a:rPr lang="ru-RU" sz="1200"/>
                        <a:t>-бот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Telegram</a:t>
                      </a: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-бот</a:t>
                      </a:r>
                      <a:endParaRPr lang="ru-RU" sz="120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800580"/>
                  </a:ext>
                </a:extLst>
              </a:tr>
              <a:tr h="434262">
                <a:tc>
                  <a:txBody>
                    <a:bodyPr/>
                    <a:lstStyle/>
                    <a:p>
                      <a:r>
                        <a:rPr lang="ru-RU" sz="1200" b="1"/>
                        <a:t>Стоимость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849 руб. за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500 руб. в час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От 700 руб. За 45 мин.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Бесплатно </a:t>
                      </a:r>
                    </a:p>
                    <a:p>
                      <a:pPr lvl="0">
                        <a:buNone/>
                      </a:pPr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Бесплатно 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Премиум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24161"/>
                  </a:ext>
                </a:extLst>
              </a:tr>
              <a:tr h="472863">
                <a:tc>
                  <a:txBody>
                    <a:bodyPr/>
                    <a:lstStyle/>
                    <a:p>
                      <a:r>
                        <a:rPr lang="ru-RU" sz="1200" b="1"/>
                        <a:t>Целевая аудитория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 4 до 18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Дети и взрослые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Дети и взрослые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Взрослые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Дети от 7 до 10 лет 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796462"/>
                  </a:ext>
                </a:extLst>
              </a:tr>
              <a:tr h="1302791">
                <a:tc>
                  <a:txBody>
                    <a:bodyPr/>
                    <a:lstStyle/>
                    <a:p>
                      <a:r>
                        <a:rPr lang="ru-RU" sz="3600">
                          <a:solidFill>
                            <a:schemeClr val="tx1"/>
                          </a:solidFill>
                        </a:rPr>
                        <a:t>+: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Отслеживание домашнего задания;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Подготовка к ВПР; опыт работы 4,5 года; индивидуальный подход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Опыт 2,5 года; педагогическое образование; индивидуальные и групповые занятия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Большой набор лексики; есть тесты; круглосуточный доступ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Соответствие школьной программе; большое кол-во разделов и тем; круглосуточный доступ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52709"/>
                  </a:ext>
                </a:extLst>
              </a:tr>
              <a:tr h="130279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40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-</a:t>
                      </a:r>
                      <a:r>
                        <a:rPr lang="ru-RU" sz="3600" b="0" i="0" u="none" strike="noStrike" baseline="0" noProof="0">
                          <a:solidFill>
                            <a:srgbClr val="8F00FF"/>
                          </a:solidFill>
                          <a:latin typeface="Arial"/>
                        </a:rPr>
                        <a:t>:</a:t>
                      </a:r>
                      <a:endParaRPr lang="ru-RU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Лимит отмены и переноса занятий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Занятия только через ПК; проблемы с работой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Образование лингвиста, а не преподавателя иностранного языка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Ограниченное кол-во мест; оффлайн занятия возможны только в центре города;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/>
                        <a:t>Долгая загрузка; ограниченное количество упражнений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/>
                        <a:t>Нет опыта на рынке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435802"/>
                  </a:ext>
                </a:extLst>
              </a:tr>
            </a:tbl>
          </a:graphicData>
        </a:graphic>
      </p:graphicFrame>
      <p:pic>
        <p:nvPicPr>
          <p:cNvPr id="12" name="Рисунок 11" descr="Изображение выглядит как Шрифт, Графика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70CA0CA-9AF6-F16E-1B26-3488CB787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625" y="210217"/>
            <a:ext cx="1424726" cy="26420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Графика, символ, текс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2A511AE-CAD4-DE63-B318-2D0385AFC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168" y="126171"/>
            <a:ext cx="421786" cy="43788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логотип, Шрифт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21EC1704-E2AA-5E48-80B2-97EBA3154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968" y="54734"/>
            <a:ext cx="562593" cy="58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68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57629" y="1789714"/>
            <a:ext cx="69366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200"/>
            </a:pPr>
            <a:endParaRPr lang="ru" sz="16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01841" y="-3280"/>
            <a:ext cx="2712047" cy="37436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01842" y="-97423"/>
            <a:ext cx="370379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800">
                <a:solidFill>
                  <a:schemeClr val="lt1"/>
                </a:solidFill>
              </a:rPr>
              <a:t>БИЗНЕС-МОДЕЛЬ</a:t>
            </a:r>
            <a:endParaRPr lang="ru-RU" sz="18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07625" y="4527900"/>
            <a:ext cx="80916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" sz="1300" b="0" i="0" u="none" strike="noStrike" cap="none">
              <a:solidFill>
                <a:srgbClr val="132C40"/>
              </a:solidFill>
              <a:latin typeface="Raleway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E8A5167-4FE3-ABD8-D24A-02203C5F1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60991"/>
              </p:ext>
            </p:extLst>
          </p:nvPr>
        </p:nvGraphicFramePr>
        <p:xfrm>
          <a:off x="412544" y="361367"/>
          <a:ext cx="8021248" cy="3792653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874395">
                  <a:extLst>
                    <a:ext uri="{9D8B030D-6E8A-4147-A177-3AD203B41FA5}">
                      <a16:colId xmlns:a16="http://schemas.microsoft.com/office/drawing/2014/main" val="1615207258"/>
                    </a:ext>
                  </a:extLst>
                </a:gridCol>
                <a:gridCol w="2026163">
                  <a:extLst>
                    <a:ext uri="{9D8B030D-6E8A-4147-A177-3AD203B41FA5}">
                      <a16:colId xmlns:a16="http://schemas.microsoft.com/office/drawing/2014/main" val="404486499"/>
                    </a:ext>
                  </a:extLst>
                </a:gridCol>
                <a:gridCol w="1479637">
                  <a:extLst>
                    <a:ext uri="{9D8B030D-6E8A-4147-A177-3AD203B41FA5}">
                      <a16:colId xmlns:a16="http://schemas.microsoft.com/office/drawing/2014/main" val="1035022466"/>
                    </a:ext>
                  </a:extLst>
                </a:gridCol>
                <a:gridCol w="1820185">
                  <a:extLst>
                    <a:ext uri="{9D8B030D-6E8A-4147-A177-3AD203B41FA5}">
                      <a16:colId xmlns:a16="http://schemas.microsoft.com/office/drawing/2014/main" val="1263447335"/>
                    </a:ext>
                  </a:extLst>
                </a:gridCol>
                <a:gridCol w="1820868">
                  <a:extLst>
                    <a:ext uri="{9D8B030D-6E8A-4147-A177-3AD203B41FA5}">
                      <a16:colId xmlns:a16="http://schemas.microsoft.com/office/drawing/2014/main" val="1390175419"/>
                    </a:ext>
                  </a:extLst>
                </a:gridCol>
              </a:tblGrid>
              <a:tr h="2207693">
                <a:tc rowSpan="2"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Потенциальные ключевые партнёры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-мессенджер </a:t>
                      </a:r>
                      <a:r>
                        <a:rPr lang="ru-RU" sz="1200" err="1"/>
                        <a:t>Telegram</a:t>
                      </a:r>
                      <a:endParaRPr lang="ru-RU" sz="1200"/>
                    </a:p>
                    <a:p>
                      <a:pPr lvl="0">
                        <a:buNone/>
                      </a:pPr>
                      <a:r>
                        <a:rPr lang="ru-RU" sz="1200"/>
                        <a:t>-социальная сеть VK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-создание и модерирование чат-бота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-изучение Федеральной рабочей программы по английскому языку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-разработка заданий согласно программе и уровню обучающихся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Ценностное предложение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Уникальное предложение -  помощь детям 2- 4 классов  в получении высокого уровня знаний английского языка посредством чат-бота в </a:t>
                      </a:r>
                      <a:r>
                        <a:rPr lang="ru-RU" sz="1200" b="0" i="0" u="none" strike="noStrike" baseline="0" noProof="0" err="1">
                          <a:solidFill>
                            <a:srgbClr val="000000"/>
                          </a:solidFill>
                          <a:latin typeface="Arial"/>
                        </a:rPr>
                        <a:t>Telegram</a:t>
                      </a: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, при условии экономии денег и времени</a:t>
                      </a:r>
                    </a:p>
                    <a:p>
                      <a:pPr lvl="0">
                        <a:buNone/>
                      </a:pPr>
                      <a:endParaRPr lang="ru-RU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tx2"/>
                          </a:solidFill>
                        </a:rPr>
                        <a:t>-открытие доступа к 2 заданиям по каждой теме: освоение нового материала и закрепление по базовому тарифу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tx2"/>
                          </a:solidFill>
                        </a:rPr>
                        <a:t>-открытие доступа ко всем заданиям по тарифу премиум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  <a:r>
                        <a:rPr lang="ru-RU"/>
                        <a:t> </a:t>
                      </a:r>
                      <a:endParaRPr lang="ru-RU" sz="1200"/>
                    </a:p>
                    <a:p>
                      <a:pPr marL="0" lvl="0" indent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-дети Архангельской области в возрасте 7-10 лет (2-4 класс) с начальным уровнем владения  английским языком</a:t>
                      </a:r>
                      <a:endParaRPr lang="ru-RU" sz="1200"/>
                    </a:p>
                    <a:p>
                      <a:pPr marL="0" lvl="0" indent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-родители Архангельской области, дети которых обучаются во 2-4 классах, с начальным уровнем английского языка</a:t>
                      </a:r>
                      <a:endParaRPr lang="ru-RU" sz="1200"/>
                    </a:p>
                    <a:p>
                      <a:pPr lvl="0">
                        <a:buNone/>
                      </a:pP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628150"/>
                  </a:ext>
                </a:extLst>
              </a:tr>
              <a:tr h="1581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pPr marL="0" lvl="0" indent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-команда</a:t>
                      </a:r>
                    </a:p>
                    <a:p>
                      <a:pPr marL="0" lvl="0" indent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-опыт в преподавании английского языка и разработке чат-бота в </a:t>
                      </a:r>
                      <a:r>
                        <a:rPr lang="ru-RU" sz="1200" err="1">
                          <a:solidFill>
                            <a:schemeClr val="bg2"/>
                          </a:solidFill>
                        </a:rPr>
                        <a:t>Telegram</a:t>
                      </a:r>
                      <a:endParaRPr lang="ru-RU" sz="1200">
                        <a:solidFill>
                          <a:schemeClr val="bg2"/>
                        </a:solidFill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-методическая и программная база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-таргетированная реклама в  "VK Реклама"</a:t>
                      </a:r>
                    </a:p>
                    <a:p>
                      <a:pPr marL="0" lvl="0" indent="0">
                        <a:buNone/>
                      </a:pP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-реклама бота в </a:t>
                      </a:r>
                      <a:r>
                        <a:rPr lang="ru-RU" sz="1200" err="1">
                          <a:solidFill>
                            <a:schemeClr val="bg2"/>
                          </a:solidFill>
                        </a:rPr>
                        <a:t>Telegram</a:t>
                      </a:r>
                      <a:r>
                        <a:rPr lang="ru-RU" sz="1200">
                          <a:solidFill>
                            <a:schemeClr val="bg2"/>
                          </a:solidFill>
                        </a:rPr>
                        <a:t>-каналах</a:t>
                      </a:r>
                    </a:p>
                    <a:p>
                      <a:pPr lvl="0">
                        <a:buNone/>
                      </a:pP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46662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E4F817B-0005-0A55-50CB-901DCCA7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211074"/>
              </p:ext>
            </p:extLst>
          </p:nvPr>
        </p:nvGraphicFramePr>
        <p:xfrm>
          <a:off x="412798" y="4151233"/>
          <a:ext cx="8015616" cy="1036320"/>
        </p:xfrm>
        <a:graphic>
          <a:graphicData uri="http://schemas.openxmlformats.org/drawingml/2006/table">
            <a:tbl>
              <a:tblPr firstRow="1" bandRow="1">
                <a:tableStyleId>{AF891880-4626-41CB-AAE8-31296B588D3E}</a:tableStyleId>
              </a:tblPr>
              <a:tblGrid>
                <a:gridCol w="3738373">
                  <a:extLst>
                    <a:ext uri="{9D8B030D-6E8A-4147-A177-3AD203B41FA5}">
                      <a16:colId xmlns:a16="http://schemas.microsoft.com/office/drawing/2014/main" val="82606380"/>
                    </a:ext>
                  </a:extLst>
                </a:gridCol>
                <a:gridCol w="4277243">
                  <a:extLst>
                    <a:ext uri="{9D8B030D-6E8A-4147-A177-3AD203B41FA5}">
                      <a16:colId xmlns:a16="http://schemas.microsoft.com/office/drawing/2014/main" val="2531929387"/>
                    </a:ext>
                  </a:extLst>
                </a:gridCol>
              </a:tblGrid>
              <a:tr h="882542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pPr lvl="0">
                        <a:buNone/>
                      </a:pPr>
                      <a:r>
                        <a:rPr lang="ru-RU" sz="1200" b="0">
                          <a:solidFill>
                            <a:schemeClr val="bg2"/>
                          </a:solidFill>
                        </a:rPr>
                        <a:t>-оплата Интернет-соединения</a:t>
                      </a:r>
                    </a:p>
                    <a:p>
                      <a:pPr lvl="0">
                        <a:buNone/>
                      </a:pPr>
                      <a:r>
                        <a:rPr lang="ru-RU" sz="1200" b="0">
                          <a:solidFill>
                            <a:schemeClr val="bg2"/>
                          </a:solidFill>
                        </a:rPr>
                        <a:t>-расходы на рекламу и продвижение</a:t>
                      </a:r>
                    </a:p>
                    <a:p>
                      <a:pPr lvl="0">
                        <a:buNone/>
                      </a:pPr>
                      <a:r>
                        <a:rPr lang="ru-RU" sz="1200" b="0">
                          <a:solidFill>
                            <a:schemeClr val="bg2"/>
                          </a:solidFill>
                        </a:rPr>
                        <a:t>-расходы на техническую поддержку бота</a:t>
                      </a:r>
                    </a:p>
                    <a:p>
                      <a:pPr lvl="0">
                        <a:buNone/>
                      </a:pPr>
                      <a:r>
                        <a:rPr lang="ru-RU" sz="1200" b="0">
                          <a:solidFill>
                            <a:schemeClr val="bg2"/>
                          </a:solidFill>
                        </a:rPr>
                        <a:t>-непредвиденные расходы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pPr lvl="0">
                        <a:buNone/>
                      </a:pPr>
                      <a:r>
                        <a:rPr lang="ru-RU" sz="1200"/>
                        <a:t>Получение дохода от подписок на премиум тариф чат-бота в </a:t>
                      </a:r>
                      <a:r>
                        <a:rPr lang="ru-RU" sz="1200" err="1"/>
                        <a:t>Telegram</a:t>
                      </a:r>
                      <a:endParaRPr lang="ru-RU" sz="12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0008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500443" y="79980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456818" y="1794957"/>
            <a:ext cx="7993200" cy="297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buNone/>
            </a:pPr>
            <a:endParaRPr lang="ru" sz="1600"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buSzPts val="1200"/>
              <a:buNone/>
            </a:pPr>
            <a:endParaRPr lang="ru" sz="1600"/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ru" sz="1600"/>
              <a:t>Подготовлена концепция </a:t>
            </a:r>
            <a:r>
              <a:rPr lang="ru" sz="1600" err="1"/>
              <a:t>Telegram</a:t>
            </a:r>
            <a:r>
              <a:rPr lang="ru" sz="1600"/>
              <a:t>-бота;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ru" sz="1600"/>
              <a:t>Придумано наполнение разделов бота;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ru" sz="1600"/>
              <a:t>Подобрана команда с учетом имеющегося опыта создания и разработки аналогичного Telegram-бота.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endParaRPr lang="ru" sz="1600"/>
          </a:p>
          <a:p>
            <a:pPr marL="342900" indent="-342900">
              <a:lnSpc>
                <a:spcPct val="114999"/>
              </a:lnSpc>
              <a:buAutoNum type="arabicPeriod"/>
            </a:pPr>
            <a:endParaRPr lang="ru" sz="160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>
            <p:extLst>
              <p:ext uri="{D42A27DB-BD31-4B8C-83A1-F6EECF244321}">
                <p14:modId xmlns:p14="http://schemas.microsoft.com/office/powerpoint/2010/main" val="3828896117"/>
              </p:ext>
            </p:extLst>
          </p:nvPr>
        </p:nvGraphicFramePr>
        <p:xfrm>
          <a:off x="458809" y="804929"/>
          <a:ext cx="7532025" cy="4317344"/>
        </p:xfrm>
        <a:graphic>
          <a:graphicData uri="http://schemas.openxmlformats.org/drawingml/2006/table">
            <a:tbl>
              <a:tblPr>
                <a:noFill/>
                <a:tableStyleId>{AF891880-4626-41CB-AAE8-31296B588D3E}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12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Кузьмичева Диана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29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4">
                      <a:solidFill>
                        <a:schemeClr val="accent4"/>
                      </a:solidFill>
                    </a:lnL>
                    <a:lnR w="9524">
                      <a:solidFill>
                        <a:schemeClr val="accent4"/>
                      </a:solidFill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4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Ершова Анастасия, Кузьмичева Диана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4">
                      <a:solidFill>
                        <a:schemeClr val="accent4"/>
                      </a:solidFill>
                    </a:lnL>
                    <a:lnR w="9524">
                      <a:solidFill>
                        <a:schemeClr val="accent4"/>
                      </a:solidFill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4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4">
                      <a:solidFill>
                        <a:schemeClr val="accent4"/>
                      </a:solidFill>
                    </a:lnL>
                    <a:lnR w="9524">
                      <a:solidFill>
                        <a:schemeClr val="accent4"/>
                      </a:solidFill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4">
                      <a:solidFill>
                        <a:schemeClr val="accent4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985265"/>
                  </a:ext>
                </a:extLst>
              </a:tr>
              <a:tr h="9912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4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Осипенко Владислав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4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4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12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Колосова Мария, </a:t>
                      </a:r>
                      <a:r>
                        <a:rPr lang="ru-RU" sz="1100" u="none" strike="noStrike" cap="none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Булышева</a:t>
                      </a: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 Елена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A4B717-9479-6808-B144-F8B8383C7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818" y="2541513"/>
            <a:ext cx="2455285" cy="379304"/>
          </a:xfrm>
        </p:spPr>
        <p:txBody>
          <a:bodyPr/>
          <a:lstStyle/>
          <a:p>
            <a:pPr marL="152400" indent="0">
              <a:buNone/>
            </a:pPr>
            <a:r>
              <a:rPr lang="ru-RU" sz="1100"/>
              <a:t>АНАЛИТИК</a:t>
            </a:r>
          </a:p>
        </p:txBody>
      </p:sp>
      <p:pic>
        <p:nvPicPr>
          <p:cNvPr id="2" name="Рисунок 1" descr="Изображение выглядит как человек, Человеческое лицо, одежд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F6BDE4A8-FD21-FA6F-B5CA-6157E0295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656" y="1165009"/>
            <a:ext cx="1144110" cy="993813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Человеческое лицо, одежд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7A49A0A2-B188-A07A-1150-9FA32D2F0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766" y="2155601"/>
            <a:ext cx="1129071" cy="971255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ческое лицо, человек, Подбородок, Лоб&#10;&#10;Автоматически созданное описание">
            <a:extLst>
              <a:ext uri="{FF2B5EF4-FFF2-40B4-BE49-F238E27FC236}">
                <a16:creationId xmlns:a16="http://schemas.microsoft.com/office/drawing/2014/main" id="{9EE369A7-723D-9124-E685-FE6B682B6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351" y="3199145"/>
            <a:ext cx="719389" cy="918412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одежд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2D4E18C8-F563-60A0-B5E0-626C78DB30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155" r="934"/>
          <a:stretch/>
        </p:blipFill>
        <p:spPr>
          <a:xfrm>
            <a:off x="5857873" y="4150895"/>
            <a:ext cx="789648" cy="970050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ческое лицо, человек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9057B17D-532E-2ED9-93A9-44A4CB438F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32" t="5137" r="-725" b="602"/>
          <a:stretch/>
        </p:blipFill>
        <p:spPr>
          <a:xfrm>
            <a:off x="5790797" y="2154610"/>
            <a:ext cx="853659" cy="974038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Человеческое лицо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0109032-6445-033C-5645-1FCFA3E1E4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910" t="22202" r="6458" b="11927"/>
          <a:stretch/>
        </p:blipFill>
        <p:spPr>
          <a:xfrm>
            <a:off x="6689741" y="4151797"/>
            <a:ext cx="769183" cy="9700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456818" y="2937539"/>
            <a:ext cx="4658055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sz="2000">
                <a:solidFill>
                  <a:srgbClr val="132C40"/>
                </a:solidFill>
              </a:rPr>
              <a:t>Кузьмичева Диана Александровна</a:t>
            </a:r>
          </a:p>
          <a:p>
            <a:pPr marL="406400" indent="-203200">
              <a:lnSpc>
                <a:spcPct val="114999"/>
              </a:lnSpc>
              <a:buSzPts val="1400"/>
              <a:buNone/>
            </a:pPr>
            <a:endParaRPr lang="ru-RU" sz="2000">
              <a:solidFill>
                <a:srgbClr val="132C40"/>
              </a:solidFill>
            </a:endParaRPr>
          </a:p>
          <a:p>
            <a:pPr marL="406400" indent="-203200">
              <a:lnSpc>
                <a:spcPct val="114999"/>
              </a:lnSpc>
              <a:buSzPts val="1400"/>
              <a:buNone/>
            </a:pPr>
            <a:r>
              <a:rPr lang="ru-RU" sz="2000">
                <a:solidFill>
                  <a:srgbClr val="132C40"/>
                </a:solidFill>
              </a:rPr>
              <a:t>kuzmicheva.d@edu.narfu.ru</a:t>
            </a: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 descr="Изображение выглядит как текст, Человеческое лицо, человек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9195826-B5A8-CC94-2B31-992619F54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414" y="360608"/>
            <a:ext cx="2136284" cy="2152382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ческое лицо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7B225F02-9CDA-36F6-1F1C-F7E14906F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421" y="2711003"/>
            <a:ext cx="2136284" cy="215238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>
            <p:extLst>
              <p:ext uri="{D42A27DB-BD31-4B8C-83A1-F6EECF244321}">
                <p14:modId xmlns:p14="http://schemas.microsoft.com/office/powerpoint/2010/main" val="3617034314"/>
              </p:ext>
            </p:extLst>
          </p:nvPr>
        </p:nvGraphicFramePr>
        <p:xfrm>
          <a:off x="531504" y="2488438"/>
          <a:ext cx="7532025" cy="2039815"/>
        </p:xfrm>
        <a:graphic>
          <a:graphicData uri="http://schemas.openxmlformats.org/drawingml/2006/table">
            <a:tbl>
              <a:tblPr>
                <a:noFill/>
                <a:tableStyleId>{AF891880-4626-41CB-AAE8-31296B588D3E}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Создание прототипа </a:t>
                      </a:r>
                      <a:r>
                        <a:rPr lang="ru-RU" sz="1400" u="none" strike="noStrike" cap="none" err="1"/>
                        <a:t>Telegram</a:t>
                      </a:r>
                      <a:r>
                        <a:rPr lang="ru-RU" sz="1400" u="none" strike="noStrike" cap="none"/>
                        <a:t>-бота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15.11.23-30.11.23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Осипенко Владислав</a:t>
                      </a:r>
                      <a:endParaRPr lang="ru-RU"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Наполнение разделов необходимой информацией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15.11.23-15.12.23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Колосова Мария, Кузьмичева Диана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Тест-драйв работы онлайн-бота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20.12.23-27.12.23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Булышева</a:t>
                      </a:r>
                      <a:r>
                        <a:rPr lang="ru-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 Елена, Ершова Анастасия</a:t>
                      </a:r>
                      <a:endParaRPr lang="ru-RU"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36290DDA44D6B4DA5EFF62A2B4A28DF" ma:contentTypeVersion="4" ma:contentTypeDescription="Создание документа." ma:contentTypeScope="" ma:versionID="6bf6c2c5b0593a9b6813667e44f7a2e3">
  <xsd:schema xmlns:xsd="http://www.w3.org/2001/XMLSchema" xmlns:xs="http://www.w3.org/2001/XMLSchema" xmlns:p="http://schemas.microsoft.com/office/2006/metadata/properties" xmlns:ns3="4291cb44-5acd-4dd8-9b64-97bdb6765989" targetNamespace="http://schemas.microsoft.com/office/2006/metadata/properties" ma:root="true" ma:fieldsID="66289e5ba441c332e6c5ad494aa22946" ns3:_="">
    <xsd:import namespace="4291cb44-5acd-4dd8-9b64-97bdb67659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1cb44-5acd-4dd8-9b64-97bdb67659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A299DB-21B3-46CF-89A5-756D6A76832E}">
  <ds:schemaRefs>
    <ds:schemaRef ds:uri="4291cb44-5acd-4dd8-9b64-97bdb67659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7F82008-6B80-4D62-92A9-0E97988781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2C920A-3B75-478D-94CA-352BC626AE58}">
  <ds:schemaRefs>
    <ds:schemaRef ds:uri="4291cb44-5acd-4dd8-9b64-97bdb67659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18</Slides>
  <Notes>13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Simple Light</vt:lpstr>
      <vt:lpstr>Simple Light</vt:lpstr>
      <vt:lpstr>iSpeak</vt:lpstr>
      <vt:lpstr>Презентация PowerPoint</vt:lpstr>
      <vt:lpstr>Презентация PowerPoint</vt:lpstr>
      <vt:lpstr>ЦЕЛЕВАЯ АУДИТОРИЯ</vt:lpstr>
      <vt:lpstr>РЕШЕНИЕ</vt:lpstr>
      <vt:lpstr>ПРОБЛЕМА</vt:lpstr>
      <vt:lpstr>РЫНОК</vt:lpstr>
      <vt:lpstr>ЦЕННОСТЬ, ЦЕННОСТНОЕ ПРЕДЛОЖЕНИЕ</vt:lpstr>
      <vt:lpstr>КОНКУРЕНЦИЯ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</vt:lpstr>
      <vt:lpstr>ТЕКУЩИЕ РЕЗУЛЬТАТЫ</vt:lpstr>
      <vt:lpstr>КОМАНДА СТАРТАПА</vt:lpstr>
      <vt:lpstr>КОНТАКТЫ ЛИДЕРА</vt:lpstr>
      <vt:lpstr>ПЛАНЫ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revision>2</cp:revision>
  <dcterms:modified xsi:type="dcterms:W3CDTF">2023-11-26T20:24:12Z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0x010100D36290DDA44D6B4DA5EFF62A2B4A28DF</vt:lpwstr>
  </property>
</Properties>
</file>