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aleway ExtraBold"/>
      <p:bold r:id="rId29"/>
      <p:boldItalic r:id="rId30"/>
    </p:embeddedFont>
    <p:embeddedFont>
      <p:font typeface="Helvetica Neue"/>
      <p:regular r:id="rId31"/>
      <p:bold r:id="rId32"/>
      <p:italic r:id="rId33"/>
      <p:boldItalic r:id="rId34"/>
    </p:embeddedFont>
    <p:embeddedFont>
      <p:font typeface="Montserrat ExtraBold"/>
      <p:bold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3527406-810E-4AA8-8C8B-539325EE8358}">
  <a:tblStyle styleId="{D3527406-810E-4AA8-8C8B-539325EE835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61CBD31-CB89-4121-B7FC-B4FB61FD3CDD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ExtraBold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regular.fntdata"/><Relationship Id="rId30" Type="http://schemas.openxmlformats.org/officeDocument/2006/relationships/font" Target="fonts/RalewayExtraBold-bold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.fntdata"/><Relationship Id="rId13" Type="http://schemas.openxmlformats.org/officeDocument/2006/relationships/slide" Target="slides/slide6.xml"/><Relationship Id="rId35" Type="http://schemas.openxmlformats.org/officeDocument/2006/relationships/font" Target="fonts/MontserratExtraBold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MontserratExtraBold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a1bbbad8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g2a1bbbad8d6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" name="Google Shape;23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980be73871_3_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g2980be73871_3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7" name="Google Shape;28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1" name="Google Shape;30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8.jp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30.png"/><Relationship Id="rId6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jpg"/><Relationship Id="rId4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jpg"/><Relationship Id="rId10" Type="http://schemas.openxmlformats.org/officeDocument/2006/relationships/image" Target="../media/image20.png"/><Relationship Id="rId1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jpg"/><Relationship Id="rId4" Type="http://schemas.openxmlformats.org/officeDocument/2006/relationships/image" Target="../media/image28.png"/><Relationship Id="rId9" Type="http://schemas.openxmlformats.org/officeDocument/2006/relationships/image" Target="../media/image17.png"/><Relationship Id="rId5" Type="http://schemas.openxmlformats.org/officeDocument/2006/relationships/image" Target="../media/image26.jpg"/><Relationship Id="rId6" Type="http://schemas.openxmlformats.org/officeDocument/2006/relationships/image" Target="../media/image22.png"/><Relationship Id="rId7" Type="http://schemas.openxmlformats.org/officeDocument/2006/relationships/image" Target="../media/image16.png"/><Relationship Id="rId8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.me/NST1702" TargetMode="External"/><Relationship Id="rId4" Type="http://schemas.openxmlformats.org/officeDocument/2006/relationships/image" Target="../media/image27.png"/><Relationship Id="rId5" Type="http://schemas.openxmlformats.org/officeDocument/2006/relationships/image" Target="../media/image29.jpg"/><Relationship Id="rId6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01717" y="1386456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Калькулятор Блюд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Приложение для организации рациона питания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495075" y="92250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7" name="Google Shape;137;p26"/>
          <p:cNvSpPr txBox="1"/>
          <p:nvPr/>
        </p:nvSpPr>
        <p:spPr>
          <a:xfrm>
            <a:off x="457200" y="1767950"/>
            <a:ext cx="5778900" cy="27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Понятие “правильного питания” в наше время становится очень размытым из-за обилия некорректной информацией связанной с питанием и составами продуктов. В Россий здоровый образ жизни ведут всего 12 % населения.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связи с чем люди сталкиваются со следующими проблемами: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потребность соблюдать определенные диеты;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испытывают трудности в расчете рациона питания;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 могут определиться с выбором блюд, несмотря на широкий выбор продуктов.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Исходя из этого возрастает необходимость в разработке приложения для расчёта рациона питания с помощью технологий искусственного интеллекта.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 thruBlk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145524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281100" y="3394400"/>
            <a:ext cx="26325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0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100">
                <a:solidFill>
                  <a:srgbClr val="132C40"/>
                </a:solidFill>
              </a:rPr>
              <a:t>культурист:</a:t>
            </a:r>
            <a:endParaRPr b="1" sz="1100">
              <a:solidFill>
                <a:srgbClr val="132C40"/>
              </a:solidFill>
            </a:endParaRPr>
          </a:p>
          <a:p>
            <a:pPr indent="-16704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Char char="➔"/>
            </a:pPr>
            <a:r>
              <a:rPr lang="ru" sz="1100">
                <a:solidFill>
                  <a:srgbClr val="132C40"/>
                </a:solidFill>
              </a:rPr>
              <a:t>следит за питанием</a:t>
            </a:r>
            <a:endParaRPr sz="1100">
              <a:solidFill>
                <a:srgbClr val="132C40"/>
              </a:solidFill>
            </a:endParaRPr>
          </a:p>
          <a:p>
            <a:pPr indent="-16704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Char char="➔"/>
            </a:pPr>
            <a:r>
              <a:rPr lang="ru" sz="1100">
                <a:solidFill>
                  <a:srgbClr val="132C40"/>
                </a:solidFill>
              </a:rPr>
              <a:t>нуждается в расчете </a:t>
            </a:r>
            <a:r>
              <a:rPr lang="ru" sz="1100">
                <a:solidFill>
                  <a:srgbClr val="132C40"/>
                </a:solidFill>
              </a:rPr>
              <a:t>калорий</a:t>
            </a:r>
            <a:endParaRPr sz="1100">
              <a:solidFill>
                <a:srgbClr val="132C40"/>
              </a:solidFill>
            </a:endParaRPr>
          </a:p>
          <a:p>
            <a:pPr indent="-16704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Char char="➔"/>
            </a:pPr>
            <a:r>
              <a:rPr lang="ru" sz="1100">
                <a:solidFill>
                  <a:srgbClr val="132C40"/>
                </a:solidFill>
              </a:rPr>
              <a:t>потребность в </a:t>
            </a:r>
            <a:r>
              <a:rPr lang="ru" sz="1100">
                <a:solidFill>
                  <a:srgbClr val="132C40"/>
                </a:solidFill>
              </a:rPr>
              <a:t>активном развитии мышечной массы.</a:t>
            </a:r>
            <a:endParaRPr sz="11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7"/>
          <p:cNvSpPr txBox="1"/>
          <p:nvPr>
            <p:ph idx="1" type="body"/>
          </p:nvPr>
        </p:nvSpPr>
        <p:spPr>
          <a:xfrm>
            <a:off x="2989900" y="3446225"/>
            <a:ext cx="26325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0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100">
                <a:solidFill>
                  <a:srgbClr val="132C40"/>
                </a:solidFill>
              </a:rPr>
              <a:t>любительница ЗОЖ</a:t>
            </a:r>
            <a:r>
              <a:rPr b="1" lang="ru" sz="1100">
                <a:solidFill>
                  <a:srgbClr val="132C40"/>
                </a:solidFill>
              </a:rPr>
              <a:t>:</a:t>
            </a:r>
            <a:endParaRPr b="1" sz="1100">
              <a:solidFill>
                <a:srgbClr val="132C40"/>
              </a:solidFill>
            </a:endParaRPr>
          </a:p>
          <a:p>
            <a:pPr indent="-15985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Char char="➔"/>
            </a:pPr>
            <a:r>
              <a:rPr lang="ru" sz="1100">
                <a:solidFill>
                  <a:srgbClr val="132C40"/>
                </a:solidFill>
              </a:rPr>
              <a:t>хочет сохранить здоровье</a:t>
            </a:r>
            <a:endParaRPr sz="1100">
              <a:solidFill>
                <a:srgbClr val="132C40"/>
              </a:solidFill>
            </a:endParaRPr>
          </a:p>
          <a:p>
            <a:pPr indent="-15985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Char char="➔"/>
            </a:pPr>
            <a:r>
              <a:rPr lang="ru" sz="1100">
                <a:solidFill>
                  <a:srgbClr val="132C40"/>
                </a:solidFill>
              </a:rPr>
              <a:t>соблюдает рацион питания</a:t>
            </a:r>
            <a:endParaRPr sz="1100">
              <a:solidFill>
                <a:srgbClr val="132C40"/>
              </a:solidFill>
            </a:endParaRPr>
          </a:p>
          <a:p>
            <a:pPr indent="-15985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Char char="➔"/>
            </a:pPr>
            <a:r>
              <a:rPr lang="ru" sz="1100">
                <a:solidFill>
                  <a:srgbClr val="132C40"/>
                </a:solidFill>
              </a:rPr>
              <a:t>любит физическую активность</a:t>
            </a:r>
            <a:endParaRPr sz="1100">
              <a:solidFill>
                <a:srgbClr val="132C40"/>
              </a:solidFill>
            </a:endParaRPr>
          </a:p>
        </p:txBody>
      </p:sp>
      <p:sp>
        <p:nvSpPr>
          <p:cNvPr id="153" name="Google Shape;153;p27"/>
          <p:cNvSpPr txBox="1"/>
          <p:nvPr>
            <p:ph idx="1" type="body"/>
          </p:nvPr>
        </p:nvSpPr>
        <p:spPr>
          <a:xfrm>
            <a:off x="5785925" y="3394400"/>
            <a:ext cx="30600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0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1100">
                <a:solidFill>
                  <a:srgbClr val="132C40"/>
                </a:solidFill>
              </a:rPr>
              <a:t>просто хочет похудеть</a:t>
            </a:r>
            <a:r>
              <a:rPr b="1" lang="ru" sz="1100">
                <a:solidFill>
                  <a:srgbClr val="132C40"/>
                </a:solidFill>
              </a:rPr>
              <a:t>:</a:t>
            </a:r>
            <a:endParaRPr b="1" sz="1100">
              <a:solidFill>
                <a:srgbClr val="132C40"/>
              </a:solidFill>
            </a:endParaRPr>
          </a:p>
          <a:p>
            <a:pPr indent="-15985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Char char="➔"/>
            </a:pPr>
            <a:r>
              <a:rPr lang="ru" sz="1100">
                <a:solidFill>
                  <a:srgbClr val="132C40"/>
                </a:solidFill>
              </a:rPr>
              <a:t>периодически следит за фигурой</a:t>
            </a:r>
            <a:endParaRPr sz="1100">
              <a:solidFill>
                <a:srgbClr val="132C40"/>
              </a:solidFill>
            </a:endParaRPr>
          </a:p>
          <a:p>
            <a:pPr indent="-15985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Char char="➔"/>
            </a:pPr>
            <a:r>
              <a:rPr lang="ru" sz="1100">
                <a:solidFill>
                  <a:srgbClr val="132C40"/>
                </a:solidFill>
              </a:rPr>
              <a:t>хочет похудеть перед пляжным сезоном</a:t>
            </a:r>
            <a:endParaRPr sz="1100">
              <a:solidFill>
                <a:srgbClr val="132C40"/>
              </a:solidFill>
            </a:endParaRPr>
          </a:p>
        </p:txBody>
      </p:sp>
      <p:sp>
        <p:nvSpPr>
          <p:cNvPr id="154" name="Google Shape;154;p27"/>
          <p:cNvSpPr/>
          <p:nvPr/>
        </p:nvSpPr>
        <p:spPr>
          <a:xfrm>
            <a:off x="1966125" y="1904100"/>
            <a:ext cx="310200" cy="332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5" name="Google Shape;15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888" y="1695278"/>
            <a:ext cx="1752925" cy="175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9686" y="1695275"/>
            <a:ext cx="1752925" cy="175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71763" y="1810177"/>
            <a:ext cx="1752925" cy="1523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 thruBlk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3" name="Google Shape;163;p28"/>
          <p:cNvSpPr txBox="1"/>
          <p:nvPr>
            <p:ph idx="1" type="body"/>
          </p:nvPr>
        </p:nvSpPr>
        <p:spPr>
          <a:xfrm>
            <a:off x="530725" y="2160025"/>
            <a:ext cx="7250700" cy="22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630000" spcFirstLastPara="1" rIns="58300" wrap="square" tIns="5830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По результатам глубинного интервью (11 респондентов)</a:t>
            </a:r>
            <a:r>
              <a:rPr lang="ru">
                <a:solidFill>
                  <a:srgbClr val="132C40"/>
                </a:solidFill>
              </a:rPr>
              <a:t>, наша целевая аудитория сталкивается со следующими сложностями:</a:t>
            </a:r>
            <a:endParaRPr>
              <a:solidFill>
                <a:srgbClr val="132C40"/>
              </a:solidFill>
            </a:endParaRPr>
          </a:p>
          <a:p>
            <a:pPr indent="-257175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потребность соблюдать определенные диеты ;</a:t>
            </a:r>
            <a:endParaRPr>
              <a:solidFill>
                <a:srgbClr val="132C40"/>
              </a:solidFill>
            </a:endParaRPr>
          </a:p>
          <a:p>
            <a:pPr indent="-257175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испытывают трудности в расчете рациона питания;</a:t>
            </a:r>
            <a:endParaRPr>
              <a:solidFill>
                <a:srgbClr val="132C40"/>
              </a:solidFill>
            </a:endParaRPr>
          </a:p>
          <a:p>
            <a:pPr indent="-257175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не могут определиться с выбором блюд, несмотря на широкий выбор продуктов;</a:t>
            </a:r>
            <a:endParaRPr>
              <a:solidFill>
                <a:srgbClr val="132C40"/>
              </a:solidFill>
            </a:endParaRPr>
          </a:p>
          <a:p>
            <a:pPr indent="-257175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сложно и долго считать калории для соблюдения режима питания.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36195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1" name="Google Shape;17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 thruBlk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/>
          <p:nvPr>
            <p:ph type="title"/>
          </p:nvPr>
        </p:nvSpPr>
        <p:spPr>
          <a:xfrm>
            <a:off x="401717" y="4346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7" name="Google Shape;177;p29"/>
          <p:cNvSpPr txBox="1"/>
          <p:nvPr>
            <p:ph idx="1" type="body"/>
          </p:nvPr>
        </p:nvSpPr>
        <p:spPr>
          <a:xfrm>
            <a:off x="457200" y="1150900"/>
            <a:ext cx="4600200" cy="31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89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2"/>
                </a:solidFill>
              </a:rPr>
              <a:t>Приложение “Калькулятор блюд” позволит пользователю:</a:t>
            </a:r>
            <a:endParaRPr>
              <a:solidFill>
                <a:schemeClr val="lt2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●"/>
            </a:pPr>
            <a:r>
              <a:rPr lang="ru">
                <a:solidFill>
                  <a:schemeClr val="lt2"/>
                </a:solidFill>
              </a:rPr>
              <a:t>подобрать необходимый рацион питания для поддержания здорового образа жизни из продуктов находящихся в холодильнике клиента;</a:t>
            </a:r>
            <a:endParaRPr>
              <a:solidFill>
                <a:schemeClr val="lt2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●"/>
            </a:pPr>
            <a:r>
              <a:rPr lang="ru">
                <a:solidFill>
                  <a:schemeClr val="lt2"/>
                </a:solidFill>
              </a:rPr>
              <a:t>возможность ввода критериев диеты;</a:t>
            </a:r>
            <a:endParaRPr>
              <a:solidFill>
                <a:schemeClr val="lt2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●"/>
            </a:pPr>
            <a:r>
              <a:rPr lang="ru">
                <a:solidFill>
                  <a:schemeClr val="lt2"/>
                </a:solidFill>
              </a:rPr>
              <a:t>возможность ранжирования по аллергии/различным заболеваниям.</a:t>
            </a:r>
            <a:endParaRPr>
              <a:solidFill>
                <a:schemeClr val="lt2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●"/>
            </a:pPr>
            <a:r>
              <a:rPr lang="ru">
                <a:solidFill>
                  <a:schemeClr val="lt2"/>
                </a:solidFill>
              </a:rPr>
              <a:t>подсчет калорий и БСЖ выбранных пользователем блюд.</a:t>
            </a:r>
            <a:endParaRPr>
              <a:solidFill>
                <a:schemeClr val="lt2"/>
              </a:solidFill>
            </a:endParaRPr>
          </a:p>
          <a:p>
            <a:pPr indent="-3175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</a:pPr>
            <a:r>
              <a:rPr lang="ru"/>
              <a:t>возможность доставки продуктов. Пользователь может сразу заказать недостающие продукты для приготовления выбранных рецептов. Данная функция возможна за счет интеграции с онлайн-сервисами.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</a:endParaRPr>
          </a:p>
          <a:p>
            <a:pPr indent="0" lvl="0" marL="8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4" name="Google Shape;184;p29"/>
          <p:cNvPicPr preferRelativeResize="0"/>
          <p:nvPr/>
        </p:nvPicPr>
        <p:blipFill rotWithShape="1">
          <a:blip r:embed="rId3">
            <a:alphaModFix/>
          </a:blip>
          <a:srcRect b="1606" l="0" r="0" t="1597"/>
          <a:stretch/>
        </p:blipFill>
        <p:spPr>
          <a:xfrm>
            <a:off x="5827829" y="311006"/>
            <a:ext cx="2272445" cy="4399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3725" y="88675"/>
            <a:ext cx="3060651" cy="4995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 thruBlk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4572000" y="1726125"/>
            <a:ext cx="443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p30"/>
          <p:cNvSpPr txBox="1"/>
          <p:nvPr/>
        </p:nvSpPr>
        <p:spPr>
          <a:xfrm>
            <a:off x="401725" y="1726125"/>
            <a:ext cx="8061900" cy="26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D493D"/>
                </a:solidFill>
              </a:rPr>
              <a:t>Мы, компания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Калькулятор блюд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D493D"/>
                </a:solidFill>
              </a:rPr>
              <a:t>помогаем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людям,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которые следят за питанием и испытывают потребность в активном развитии мышечной массы</a:t>
            </a:r>
            <a:endParaRPr sz="1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D493D"/>
                </a:solidFill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когда нужно следить за здоровьем (БЖУ, калориями).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D493D"/>
                </a:solidFill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организации собственного правильного питания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D493D"/>
                </a:solidFill>
              </a:rPr>
              <a:t>с помощью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приложения с технологией реляционных баз данных и возможностей искусственного интеллекта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FD493D"/>
                </a:solidFill>
              </a:rPr>
              <a:t>и получать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экономию времени, денег и качества жизни.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1"/>
          <p:cNvSpPr txBox="1"/>
          <p:nvPr>
            <p:ph type="title"/>
          </p:nvPr>
        </p:nvSpPr>
        <p:spPr>
          <a:xfrm>
            <a:off x="401717" y="497106"/>
            <a:ext cx="4655700" cy="57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РЫНОК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06" name="Google Shape;206;p31"/>
          <p:cNvGrpSpPr/>
          <p:nvPr/>
        </p:nvGrpSpPr>
        <p:grpSpPr>
          <a:xfrm>
            <a:off x="4068893" y="1223326"/>
            <a:ext cx="4327782" cy="3845338"/>
            <a:chOff x="206792" y="718875"/>
            <a:chExt cx="4557959" cy="4037100"/>
          </a:xfrm>
        </p:grpSpPr>
        <p:sp>
          <p:nvSpPr>
            <p:cNvPr id="207" name="Google Shape;207;p31"/>
            <p:cNvSpPr txBox="1"/>
            <p:nvPr/>
          </p:nvSpPr>
          <p:spPr>
            <a:xfrm>
              <a:off x="206791" y="3134756"/>
              <a:ext cx="618000" cy="94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CE215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08" name="Google Shape;208;p31"/>
            <p:cNvSpPr/>
            <p:nvPr/>
          </p:nvSpPr>
          <p:spPr>
            <a:xfrm>
              <a:off x="658950" y="718875"/>
              <a:ext cx="4105800" cy="4037100"/>
            </a:xfrm>
            <a:prstGeom prst="ellipse">
              <a:avLst/>
            </a:prstGeom>
            <a:solidFill>
              <a:srgbClr val="999999"/>
            </a:solidFill>
            <a:ln cap="flat" cmpd="sng" w="9525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31"/>
            <p:cNvSpPr/>
            <p:nvPr/>
          </p:nvSpPr>
          <p:spPr>
            <a:xfrm>
              <a:off x="956400" y="1352950"/>
              <a:ext cx="3510900" cy="3402900"/>
            </a:xfrm>
            <a:prstGeom prst="ellipse">
              <a:avLst/>
            </a:prstGeom>
            <a:solidFill>
              <a:srgbClr val="A2C4C9"/>
            </a:solidFill>
            <a:ln cap="flat" cmpd="sng" w="9525">
              <a:solidFill>
                <a:srgbClr val="8888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31"/>
            <p:cNvSpPr/>
            <p:nvPr/>
          </p:nvSpPr>
          <p:spPr>
            <a:xfrm>
              <a:off x="1364700" y="1994475"/>
              <a:ext cx="2694300" cy="2761500"/>
            </a:xfrm>
            <a:prstGeom prst="ellipse">
              <a:avLst/>
            </a:prstGeom>
            <a:solidFill>
              <a:srgbClr val="083B6A"/>
            </a:solidFill>
            <a:ln cap="flat" cmpd="sng" w="9525">
              <a:solidFill>
                <a:srgbClr val="083B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31"/>
            <p:cNvSpPr/>
            <p:nvPr/>
          </p:nvSpPr>
          <p:spPr>
            <a:xfrm>
              <a:off x="1702500" y="2685900"/>
              <a:ext cx="2018700" cy="2070000"/>
            </a:xfrm>
            <a:prstGeom prst="ellipse">
              <a:avLst/>
            </a:prstGeom>
            <a:solidFill>
              <a:srgbClr val="D74B4B"/>
            </a:solidFill>
            <a:ln cap="flat" cmpd="sng" w="9525">
              <a:solidFill>
                <a:srgbClr val="D74B4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1"/>
            <p:cNvSpPr txBox="1"/>
            <p:nvPr/>
          </p:nvSpPr>
          <p:spPr>
            <a:xfrm>
              <a:off x="2316756" y="780950"/>
              <a:ext cx="790200" cy="2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FFFF"/>
                  </a:solidFill>
                  <a:highlight>
                    <a:srgbClr val="CE2155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PAM</a:t>
              </a:r>
              <a:endParaRPr sz="800">
                <a:solidFill>
                  <a:srgbClr val="FFFFFF"/>
                </a:solidFill>
                <a:highlight>
                  <a:srgbClr val="CE2155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3" name="Google Shape;213;p31"/>
            <p:cNvSpPr txBox="1"/>
            <p:nvPr/>
          </p:nvSpPr>
          <p:spPr>
            <a:xfrm>
              <a:off x="2316756" y="1443613"/>
              <a:ext cx="790200" cy="2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TAM</a:t>
              </a:r>
              <a:endParaRPr sz="11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4" name="Google Shape;214;p31"/>
            <p:cNvSpPr txBox="1"/>
            <p:nvPr/>
          </p:nvSpPr>
          <p:spPr>
            <a:xfrm>
              <a:off x="2316756" y="2057113"/>
              <a:ext cx="790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SAM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5" name="Google Shape;215;p31"/>
            <p:cNvSpPr txBox="1"/>
            <p:nvPr/>
          </p:nvSpPr>
          <p:spPr>
            <a:xfrm>
              <a:off x="2316756" y="3134738"/>
              <a:ext cx="790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SOM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6" name="Google Shape;216;p31"/>
            <p:cNvSpPr txBox="1"/>
            <p:nvPr/>
          </p:nvSpPr>
          <p:spPr>
            <a:xfrm>
              <a:off x="1548750" y="1051500"/>
              <a:ext cx="2465700" cy="28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275 млрд. 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7" name="Google Shape;217;p31"/>
            <p:cNvSpPr txBox="1"/>
            <p:nvPr/>
          </p:nvSpPr>
          <p:spPr>
            <a:xfrm>
              <a:off x="1816650" y="1717975"/>
              <a:ext cx="1790400" cy="28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33</a:t>
              </a:r>
              <a:r>
                <a:rPr b="1" lang="ru" sz="13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 млрд. 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8" name="Google Shape;218;p31"/>
            <p:cNvSpPr txBox="1"/>
            <p:nvPr/>
          </p:nvSpPr>
          <p:spPr>
            <a:xfrm>
              <a:off x="1924450" y="2363725"/>
              <a:ext cx="1682700" cy="28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200 млн.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9" name="Google Shape;219;p31"/>
            <p:cNvSpPr txBox="1"/>
            <p:nvPr/>
          </p:nvSpPr>
          <p:spPr>
            <a:xfrm>
              <a:off x="1870500" y="3450200"/>
              <a:ext cx="1682700" cy="28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14 млн. 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20" name="Google Shape;220;p31"/>
          <p:cNvSpPr txBox="1"/>
          <p:nvPr/>
        </p:nvSpPr>
        <p:spPr>
          <a:xfrm>
            <a:off x="371450" y="1351550"/>
            <a:ext cx="4267800" cy="3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Мы работаем на рынке B2C. По итогам 2023 года в РФ 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65 млн человек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регулярно занимаются  спортом.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Консультация диетолога в течение месяца будет стоить: 5000 рублей. Годовой тариф 35 тысяч рублей.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 РАМ 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будет равен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65 млн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*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35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000 =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275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млрд. руб.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 TAM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в России здоровый образ жизни ведут 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всего 12 % населения,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275 млрд.*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12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% 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=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 33 млрд. руб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SAM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40% пользуются приложениями.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33 млрд. руб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*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4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0%=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200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млн руб.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SOM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Мы можем получить 7% рынка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=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14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млн.рублей в год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2"/>
          <p:cNvSpPr txBox="1"/>
          <p:nvPr/>
        </p:nvSpPr>
        <p:spPr>
          <a:xfrm>
            <a:off x="456819" y="1991213"/>
            <a:ext cx="69366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8" name="Google Shape;228;p32"/>
          <p:cNvSpPr txBox="1"/>
          <p:nvPr>
            <p:ph type="title"/>
          </p:nvPr>
        </p:nvSpPr>
        <p:spPr>
          <a:xfrm>
            <a:off x="457200" y="1296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КОНКУРЕНТЫ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9" name="Google Shape;22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33" name="Google Shape;233;p32"/>
          <p:cNvGraphicFramePr/>
          <p:nvPr/>
        </p:nvGraphicFramePr>
        <p:xfrm>
          <a:off x="457200" y="812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{D3527406-810E-4AA8-8C8B-539325EE8358}</a:tableStyleId>
              </a:tblPr>
              <a:tblGrid>
                <a:gridCol w="1604775"/>
                <a:gridCol w="1302950"/>
                <a:gridCol w="1302950"/>
                <a:gridCol w="1302950"/>
                <a:gridCol w="1302950"/>
                <a:gridCol w="1302950"/>
              </a:tblGrid>
              <a:tr h="684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Критерии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сравнения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Webspoon.ru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ProCook.ru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Вкусно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проста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Поваренок.ру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Рецепты по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ингредиентам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793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Удобство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Достаточно интуитивно просто разобраться с выполнением нужных операций на сайте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Приходится тратить достаточное количество времени на поиск нужных ингредиентов в предложенном списке.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Удобный поиск ингредиентов через строку поиска. Огромное количество встроенной рекламы.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Сайт удобен, можно быстро отыскать интересующий рецепт.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Удобный поиск ингредиентов через строку поиска. 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899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Функционал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Подбор рецептов;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выбор разных категорий блюд и кухонь; подбор блюд по </a:t>
                      </a: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ингредиентам.</a:t>
                      </a: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Подбор рецептов;</a:t>
                      </a:r>
                      <a:endParaRPr sz="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выбор разных категорий блюд и кухонь; подбор блюд по ингредиентам. 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Подбор рецептов;</a:t>
                      </a:r>
                      <a:endParaRPr sz="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выбор разных категорий блюд и кухонь; подбор блюд по ингредиентам. 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Подбор рецептов;</a:t>
                      </a:r>
                      <a:endParaRPr sz="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выбор разных категорий блюд и кухонь; подбор блюд по ингредиентам, возможность добавления рецептов. 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Подбор рецептов;</a:t>
                      </a:r>
                      <a:endParaRPr sz="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выбор разных категорий блюд и кухонь; подбор блюд по ингредиентам,</a:t>
                      </a:r>
                      <a:endParaRPr sz="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выбор меню.</a:t>
                      </a:r>
                      <a:endParaRPr sz="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853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Работоспособность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Длительная подгрузка ингредиентов при выборе данной вкладки.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 этапе тестирования, сайт показал высокие результаты по скорости загрузки найденных рецептов.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 этапе тестирования, сайт показал высокие результаты по скорости загрузки найденных рецептов.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 этапе тестирования, сайт показал высокие результаты по скорости загрузки найденных рецептов.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 этапе тестирования, сайт показал высокие результаты по скорости загрузки найденных рецептов.</a:t>
                      </a:r>
                      <a:endParaRPr sz="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Малая база ингредиентов.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6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Интерфейс/дизайн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Простой, понятный, не перегруженный.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Перегруженный, минималистичный.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Перегруженный, теряешься на сайте, дизайн сайта слаб.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Неплохой дизайн, интерфейс перегружен, сложно быстро отыскать рецепт.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Приятный дизайн, интерфейс интуитивно понятный.</a:t>
                      </a:r>
                      <a:endParaRPr sz="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БИЗНЕС-МОДЕЛЬ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2" name="Google Shape;242;p33"/>
          <p:cNvSpPr txBox="1"/>
          <p:nvPr>
            <p:ph idx="1" type="body"/>
          </p:nvPr>
        </p:nvSpPr>
        <p:spPr>
          <a:xfrm>
            <a:off x="457200" y="2202600"/>
            <a:ext cx="7620600" cy="23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/>
              <a:t>Мы будем делать сайт и это будет стоить 200.000 рублей.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/>
              <a:t>Размещение рекламы на сайте: 10.000 рублей в месяц.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/>
              <a:t>Консультация у диетолога в нашем приложении будет стоить от 3000 до 5000 рублей. Тариф на год будет стоить 35 тысяч рублей.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/>
              <a:t>Продвижение через социальные сети, блоги и кулинарные сообщества для привлечения пользователей. А также сотрудничество с онлайн-сервисами доставки продуктов.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/>
              <a:t>С помощью баннерной рекламы, и локальной рекламы для каждого региона клиента, партнерские программы для заработка. </a:t>
            </a:r>
            <a:endParaRPr/>
          </a:p>
        </p:txBody>
      </p:sp>
      <p:sp>
        <p:nvSpPr>
          <p:cNvPr id="243" name="Google Shape;24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4"/>
          <p:cNvSpPr txBox="1"/>
          <p:nvPr>
            <p:ph type="title"/>
          </p:nvPr>
        </p:nvSpPr>
        <p:spPr>
          <a:xfrm>
            <a:off x="611192" y="5464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2" name="Google Shape;252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6" name="Google Shape;256;p34"/>
          <p:cNvGraphicFramePr/>
          <p:nvPr/>
        </p:nvGraphicFramePr>
        <p:xfrm>
          <a:off x="611210" y="1418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{061CBD31-CB89-4121-B7FC-B4FB61FD3CDD}</a:tableStyleId>
              </a:tblPr>
              <a:tblGrid>
                <a:gridCol w="2356675"/>
                <a:gridCol w="2144650"/>
                <a:gridCol w="3030700"/>
              </a:tblGrid>
              <a:tr h="346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ПЕРИОД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ДЕЙСТВИЕ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РЕЗУЛЬТАТ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29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Сентябрь 2023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Участвовали</a:t>
                      </a: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на стартовом интенсиве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Сформулирована идея проекта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9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Октябрь 2023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Прорабатывали целевую аудиторию проекта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Определена целевая аудитория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9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Ноябрь 2023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Проведение интервью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Подтвердилась ЦА, </a:t>
                      </a: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выявлена</a:t>
                      </a: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проблема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0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2023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Проанализировали рынок, провели конкурентный анализ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Сформулировали конкурентные </a:t>
                      </a: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преимущества</a:t>
                      </a: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приложения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"/>
          <p:cNvSpPr txBox="1"/>
          <p:nvPr>
            <p:ph type="title"/>
          </p:nvPr>
        </p:nvSpPr>
        <p:spPr>
          <a:xfrm>
            <a:off x="2244141" y="72775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2" name="Google Shape;262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5"/>
          <p:cNvSpPr txBox="1"/>
          <p:nvPr/>
        </p:nvSpPr>
        <p:spPr>
          <a:xfrm>
            <a:off x="3678795" y="886581"/>
            <a:ext cx="30000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" sz="105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Кудинов Павел</a:t>
            </a:r>
            <a:endParaRPr b="0" i="0" sz="105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ЛИДЕР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Преподаватель web разработки</a:t>
            </a:r>
            <a:endParaRPr/>
          </a:p>
        </p:txBody>
      </p:sp>
      <p:pic>
        <p:nvPicPr>
          <p:cNvPr id="269" name="Google Shape;269;p35"/>
          <p:cNvPicPr preferRelativeResize="0"/>
          <p:nvPr/>
        </p:nvPicPr>
        <p:blipFill rotWithShape="1">
          <a:blip r:embed="rId3">
            <a:alphaModFix/>
          </a:blip>
          <a:srcRect b="0" l="0" r="36460" t="0"/>
          <a:stretch/>
        </p:blipFill>
        <p:spPr>
          <a:xfrm>
            <a:off x="11148501" y="944252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5"/>
          <p:cNvPicPr preferRelativeResize="0"/>
          <p:nvPr/>
        </p:nvPicPr>
        <p:blipFill rotWithShape="1">
          <a:blip r:embed="rId4">
            <a:alphaModFix/>
          </a:blip>
          <a:srcRect b="32300" l="25827" r="22707" t="21186"/>
          <a:stretch/>
        </p:blipFill>
        <p:spPr>
          <a:xfrm>
            <a:off x="11153743" y="24656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5"/>
          <p:cNvSpPr txBox="1"/>
          <p:nvPr/>
        </p:nvSpPr>
        <p:spPr>
          <a:xfrm>
            <a:off x="1355537" y="1972998"/>
            <a:ext cx="3000000" cy="62937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" sz="105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Шорохов Николай </a:t>
            </a:r>
            <a:endParaRPr b="0" i="0" sz="105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Дизайнер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Эксперт по компьютерной графике</a:t>
            </a:r>
            <a:endParaRPr/>
          </a:p>
        </p:txBody>
      </p:sp>
      <p:sp>
        <p:nvSpPr>
          <p:cNvPr id="272" name="Google Shape;272;p35"/>
          <p:cNvSpPr txBox="1"/>
          <p:nvPr/>
        </p:nvSpPr>
        <p:spPr>
          <a:xfrm>
            <a:off x="5608283" y="1967412"/>
            <a:ext cx="3000000" cy="62937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" sz="105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Кусарбаев Руслан</a:t>
            </a:r>
            <a:endParaRPr b="0" i="0" sz="105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Администратор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Эксперт организационных вопросов</a:t>
            </a:r>
            <a:endParaRPr/>
          </a:p>
        </p:txBody>
      </p:sp>
      <p:sp>
        <p:nvSpPr>
          <p:cNvPr id="273" name="Google Shape;273;p35"/>
          <p:cNvSpPr txBox="1"/>
          <p:nvPr/>
        </p:nvSpPr>
        <p:spPr>
          <a:xfrm>
            <a:off x="1355537" y="2988141"/>
            <a:ext cx="3000000" cy="5924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" sz="105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Сорокин Дмитрий</a:t>
            </a:r>
            <a:endParaRPr b="0" i="0" sz="105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Финансист</a:t>
            </a:r>
            <a:endParaRPr b="0" i="0" sz="9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Эксперт финансовых вопросов</a:t>
            </a:r>
            <a:endParaRPr b="0" i="0" sz="7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74" name="Google Shape;274;p35"/>
          <p:cNvSpPr txBox="1"/>
          <p:nvPr/>
        </p:nvSpPr>
        <p:spPr>
          <a:xfrm>
            <a:off x="1355537" y="4079267"/>
            <a:ext cx="3000000" cy="5924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" sz="105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Махнев Максим</a:t>
            </a:r>
            <a:endParaRPr b="0" i="0" sz="105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Тех.специалист по Backend - Dev</a:t>
            </a:r>
            <a:endParaRPr b="0" i="0" sz="9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Преподаватель Piton</a:t>
            </a:r>
            <a:endParaRPr b="0" i="0" sz="7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75" name="Google Shape;275;p35"/>
          <p:cNvSpPr txBox="1"/>
          <p:nvPr/>
        </p:nvSpPr>
        <p:spPr>
          <a:xfrm>
            <a:off x="5608283" y="3015505"/>
            <a:ext cx="3000000" cy="5924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" sz="105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Макаревич Максим</a:t>
            </a:r>
            <a:endParaRPr b="0" i="0" sz="105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Маркетолог</a:t>
            </a:r>
            <a:endParaRPr b="0" i="0" sz="9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Специалист по продвижению</a:t>
            </a:r>
            <a:endParaRPr b="0" i="0" sz="7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76" name="Google Shape;276;p35"/>
          <p:cNvSpPr txBox="1"/>
          <p:nvPr/>
        </p:nvSpPr>
        <p:spPr>
          <a:xfrm>
            <a:off x="5608283" y="3999238"/>
            <a:ext cx="3000000" cy="7001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" sz="105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Гончаров Иван</a:t>
            </a:r>
            <a:endParaRPr b="0" i="0" sz="105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Тестировщик</a:t>
            </a:r>
            <a:endParaRPr b="0" i="0" sz="9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Старший преподаватель международной школы программирования</a:t>
            </a:r>
            <a:endParaRPr b="0" i="0" sz="700" u="none" cap="none" strike="noStrike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277" name="Google Shape;277;p35"/>
          <p:cNvPicPr preferRelativeResize="0"/>
          <p:nvPr/>
        </p:nvPicPr>
        <p:blipFill rotWithShape="1">
          <a:blip r:embed="rId5">
            <a:alphaModFix/>
          </a:blip>
          <a:srcRect b="29724" l="16361" r="26743" t="29443"/>
          <a:stretch/>
        </p:blipFill>
        <p:spPr>
          <a:xfrm>
            <a:off x="12053743" y="24260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5"/>
          <p:cNvSpPr/>
          <p:nvPr/>
        </p:nvSpPr>
        <p:spPr>
          <a:xfrm>
            <a:off x="2713797" y="751275"/>
            <a:ext cx="900000" cy="900000"/>
          </a:xfrm>
          <a:prstGeom prst="ellipse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flat" cmpd="sng" w="25400">
            <a:solidFill>
              <a:srgbClr val="BB66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5"/>
          <p:cNvSpPr/>
          <p:nvPr/>
        </p:nvSpPr>
        <p:spPr>
          <a:xfrm>
            <a:off x="629455" y="1793057"/>
            <a:ext cx="900000" cy="900000"/>
          </a:xfrm>
          <a:prstGeom prst="ellipse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 cap="flat" cmpd="sng" w="25400">
            <a:solidFill>
              <a:srgbClr val="2527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5"/>
          <p:cNvSpPr/>
          <p:nvPr/>
        </p:nvSpPr>
        <p:spPr>
          <a:xfrm>
            <a:off x="629455" y="2819455"/>
            <a:ext cx="900000" cy="900000"/>
          </a:xfrm>
          <a:prstGeom prst="ellipse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 cap="flat" cmpd="sng" w="25400">
            <a:solidFill>
              <a:srgbClr val="1A2D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5"/>
          <p:cNvSpPr/>
          <p:nvPr/>
        </p:nvSpPr>
        <p:spPr>
          <a:xfrm>
            <a:off x="629455" y="3845853"/>
            <a:ext cx="900000" cy="900000"/>
          </a:xfrm>
          <a:prstGeom prst="ellipse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 cap="flat" cmpd="sng" w="25400">
            <a:solidFill>
              <a:srgbClr val="5F3F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5"/>
          <p:cNvSpPr/>
          <p:nvPr/>
        </p:nvSpPr>
        <p:spPr>
          <a:xfrm>
            <a:off x="4575324" y="1796561"/>
            <a:ext cx="900000" cy="900000"/>
          </a:xfrm>
          <a:prstGeom prst="ellipse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 cap="flat" cmpd="sng" w="25400">
            <a:solidFill>
              <a:srgbClr val="3B6D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5"/>
          <p:cNvSpPr/>
          <p:nvPr/>
        </p:nvSpPr>
        <p:spPr>
          <a:xfrm>
            <a:off x="4568248" y="2798079"/>
            <a:ext cx="900000" cy="900000"/>
          </a:xfrm>
          <a:prstGeom prst="ellipse">
            <a:avLst/>
          </a:prstGeom>
          <a:blipFill rotWithShape="1">
            <a:blip r:embed="rId11">
              <a:alphaModFix/>
            </a:blip>
            <a:stretch>
              <a:fillRect b="0" l="0" r="0" t="0"/>
            </a:stretch>
          </a:blipFill>
          <a:ln cap="flat" cmpd="sng" w="25400">
            <a:solidFill>
              <a:srgbClr val="E5C5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5"/>
          <p:cNvSpPr/>
          <p:nvPr/>
        </p:nvSpPr>
        <p:spPr>
          <a:xfrm>
            <a:off x="4562294" y="3845931"/>
            <a:ext cx="900000" cy="900000"/>
          </a:xfrm>
          <a:prstGeom prst="ellipse">
            <a:avLst/>
          </a:prstGeom>
          <a:blipFill rotWithShape="1">
            <a:blip r:embed="rId12">
              <a:alphaModFix/>
            </a:blip>
            <a:stretch>
              <a:fillRect b="0" l="0" r="0" t="0"/>
            </a:stretch>
          </a:blipFill>
          <a:ln cap="flat" cmpd="sng" w="25400">
            <a:solidFill>
              <a:srgbClr val="FF7C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90" name="Google Shape;29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8" name="Google Shape;298;p36"/>
          <p:cNvGraphicFramePr/>
          <p:nvPr/>
        </p:nvGraphicFramePr>
        <p:xfrm>
          <a:off x="457210" y="1391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{061CBD31-CB89-4121-B7FC-B4FB61FD3CDD}</a:tableStyleId>
              </a:tblPr>
              <a:tblGrid>
                <a:gridCol w="3341400"/>
                <a:gridCol w="1679950"/>
                <a:gridCol w="2510675"/>
              </a:tblGrid>
              <a:tr h="67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58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Создаем прототип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(2023)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Кудинов Павел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8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Создаем дизайн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Январь (2024)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Шорохов Николай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8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Разрабатываем приложение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Январь - Февраль (2024)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Кудинов </a:t>
                      </a:r>
                      <a:r>
                        <a:rPr lang="ru" sz="12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Павел</a:t>
                      </a: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, Гончаров Иван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8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Тестируем и ищем баги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Февраль (2024)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Махнёв Максим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9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Релиз приложения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Апрель (2024)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Кусарбаев Руслан, Макаревич Максим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Проводим анализ среди пользователей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Май, Август (2024)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Сорокин Дмитрий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4" name="Google Shape;304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Кудинов Павел: </a:t>
            </a:r>
            <a:r>
              <a:rPr lang="ru" u="sng">
                <a:solidFill>
                  <a:schemeClr val="hlink"/>
                </a:solidFill>
                <a:hlinkClick r:id="rId3"/>
              </a:rPr>
              <a:t>@NST1702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05" name="Google Shape;305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8" name="Google Shape;308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3" name="Google Shape;313;p37"/>
          <p:cNvPicPr preferRelativeResize="0"/>
          <p:nvPr/>
        </p:nvPicPr>
        <p:blipFill rotWithShape="1">
          <a:blip r:embed="rId5">
            <a:alphaModFix/>
          </a:blip>
          <a:srcRect b="1606" l="0" r="0" t="1597"/>
          <a:stretch/>
        </p:blipFill>
        <p:spPr>
          <a:xfrm>
            <a:off x="5827829" y="311006"/>
            <a:ext cx="2272445" cy="4399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33725" y="88675"/>
            <a:ext cx="3060651" cy="4995702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7"/>
          <p:cNvSpPr txBox="1"/>
          <p:nvPr/>
        </p:nvSpPr>
        <p:spPr>
          <a:xfrm>
            <a:off x="612925" y="3955075"/>
            <a:ext cx="4527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Сделаем Ваш расчет калорий проще!</a:t>
            </a:r>
            <a:endParaRPr sz="17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