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ilroy Bold" panose="00000800000000000000" charset="-52"/>
      <p:bold r:id="rId17"/>
    </p:embeddedFont>
    <p:embeddedFont>
      <p:font typeface="Gilroy Medium" panose="00000600000000000000" charset="-52"/>
      <p:regular r:id="rId18"/>
    </p:embeddedFont>
    <p:embeddedFont>
      <p:font typeface="Verdana" panose="020B060403050404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6" d="100"/>
          <a:sy n="86" d="100"/>
        </p:scale>
        <p:origin x="47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02.12.2024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02.12.2024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02.12.2024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02.12.2024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02.12.2024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02.12.2024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02.12.2024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02.12.2024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02.12.2024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t>Мобильное транспортное средство для предотвращения событий техногенного характера</a:t>
            </a:r>
          </a:p>
        </p:txBody>
      </p:sp>
      <p:sp>
        <p:nvSpPr>
          <p:cNvPr id="3" name="Подзаголовок 2"/>
          <p:cNvSpPr>
            <a:spLocks noGrp="1"/>
          </p:cNvSpPr>
          <p:nvPr>
            <p:ph type="subTitle" idx="1"/>
          </p:nvPr>
        </p:nvSpPr>
        <p:spPr/>
        <p:txBody>
          <a:bodyPr>
            <a:normAutofit fontScale="85000" lnSpcReduction="10000"/>
          </a:bodyPr>
          <a:lstStyle/>
          <a:p>
            <a:r>
              <a:rPr lang="ru-RU" dirty="0"/>
              <a:t>Чебоксарский институт (филиал) Московского политехнического университета</a:t>
            </a:r>
          </a:p>
          <a:p>
            <a:r>
              <a:rPr lang="ru-RU" dirty="0"/>
              <a:t>Кафедра «Наземные транспортно-</a:t>
            </a:r>
            <a:r>
              <a:rPr lang="ru-RU" dirty="0" err="1"/>
              <a:t>технологиеские</a:t>
            </a:r>
            <a:r>
              <a:rPr lang="ru-RU" dirty="0"/>
              <a:t> средства (ответственный за проект Федоров Д.И.)»</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594804" y="1402673"/>
            <a:ext cx="10875146" cy="4811696"/>
          </a:xfrm>
        </p:spPr>
        <p:txBody>
          <a:bodyPr numCol="2">
            <a:normAutofit fontScale="25000" lnSpcReduction="20000"/>
          </a:bodyPr>
          <a:lstStyle/>
          <a:p>
            <a:pPr marL="0" indent="0">
              <a:lnSpc>
                <a:spcPct val="120000"/>
              </a:lnSpc>
              <a:spcBef>
                <a:spcPts val="1920"/>
              </a:spcBef>
              <a:spcAft>
                <a:spcPts val="720"/>
              </a:spcAft>
              <a:buNone/>
            </a:pPr>
            <a:r>
              <a:rPr lang="ru-RU" sz="5500" b="1" dirty="0"/>
              <a:t>Проблема:</a:t>
            </a:r>
          </a:p>
          <a:p>
            <a:pPr>
              <a:lnSpc>
                <a:spcPct val="120000"/>
              </a:lnSpc>
              <a:spcBef>
                <a:spcPts val="1920"/>
              </a:spcBef>
              <a:spcAft>
                <a:spcPts val="720"/>
              </a:spcAft>
            </a:pPr>
            <a:r>
              <a:rPr lang="ru-RU" sz="5500" dirty="0"/>
              <a:t>Рост числа техногенных угроз</a:t>
            </a:r>
          </a:p>
          <a:p>
            <a:pPr>
              <a:lnSpc>
                <a:spcPct val="120000"/>
              </a:lnSpc>
              <a:spcBef>
                <a:spcPts val="1920"/>
              </a:spcBef>
              <a:spcAft>
                <a:spcPts val="720"/>
              </a:spcAft>
            </a:pPr>
            <a:r>
              <a:rPr lang="ru-RU" sz="5500" dirty="0"/>
              <a:t> Увеличение плотности населения</a:t>
            </a:r>
          </a:p>
          <a:p>
            <a:pPr>
              <a:lnSpc>
                <a:spcPct val="120000"/>
              </a:lnSpc>
              <a:spcBef>
                <a:spcPts val="1920"/>
              </a:spcBef>
              <a:spcAft>
                <a:spcPts val="720"/>
              </a:spcAft>
            </a:pPr>
            <a:r>
              <a:rPr lang="ru-RU" sz="5500" dirty="0"/>
              <a:t>Экологические риски</a:t>
            </a:r>
          </a:p>
          <a:p>
            <a:pPr>
              <a:lnSpc>
                <a:spcPct val="120000"/>
              </a:lnSpc>
              <a:spcBef>
                <a:spcPts val="1920"/>
              </a:spcBef>
              <a:spcAft>
                <a:spcPts val="720"/>
              </a:spcAft>
            </a:pPr>
            <a:r>
              <a:rPr lang="ru-RU" sz="5500" dirty="0"/>
              <a:t>Изменение климата и его последствия</a:t>
            </a:r>
          </a:p>
          <a:p>
            <a:pPr>
              <a:lnSpc>
                <a:spcPct val="120000"/>
              </a:lnSpc>
              <a:spcBef>
                <a:spcPts val="1920"/>
              </a:spcBef>
              <a:spcAft>
                <a:spcPts val="720"/>
              </a:spcAft>
            </a:pPr>
            <a:r>
              <a:rPr lang="ru-RU" sz="5500" dirty="0"/>
              <a:t>Повышение стандартов безопасности</a:t>
            </a:r>
          </a:p>
          <a:p>
            <a:pPr>
              <a:lnSpc>
                <a:spcPct val="120000"/>
              </a:lnSpc>
              <a:spcBef>
                <a:spcPts val="1920"/>
              </a:spcBef>
              <a:spcAft>
                <a:spcPts val="720"/>
              </a:spcAft>
            </a:pPr>
            <a:r>
              <a:rPr lang="ru-RU" sz="5500" dirty="0"/>
              <a:t>Технологический прогресс</a:t>
            </a:r>
          </a:p>
          <a:p>
            <a:pPr marL="0" indent="0">
              <a:lnSpc>
                <a:spcPct val="120000"/>
              </a:lnSpc>
              <a:spcBef>
                <a:spcPts val="1920"/>
              </a:spcBef>
              <a:spcAft>
                <a:spcPts val="720"/>
              </a:spcAft>
              <a:buNone/>
            </a:pPr>
            <a:endParaRPr lang="ru-RU" sz="5500" dirty="0"/>
          </a:p>
          <a:p>
            <a:pPr marL="0" indent="0">
              <a:lnSpc>
                <a:spcPct val="120000"/>
              </a:lnSpc>
              <a:spcBef>
                <a:spcPts val="1920"/>
              </a:spcBef>
              <a:spcAft>
                <a:spcPts val="720"/>
              </a:spcAft>
              <a:buNone/>
            </a:pPr>
            <a:endParaRPr lang="ru-RU" sz="5500" dirty="0"/>
          </a:p>
          <a:p>
            <a:pPr marL="0" indent="0">
              <a:lnSpc>
                <a:spcPct val="120000"/>
              </a:lnSpc>
              <a:spcBef>
                <a:spcPts val="1920"/>
              </a:spcBef>
              <a:spcAft>
                <a:spcPts val="720"/>
              </a:spcAft>
              <a:buNone/>
            </a:pPr>
            <a:endParaRPr lang="ru-RU" sz="5500" dirty="0"/>
          </a:p>
          <a:p>
            <a:pPr marL="0" indent="0">
              <a:lnSpc>
                <a:spcPct val="120000"/>
              </a:lnSpc>
              <a:spcBef>
                <a:spcPts val="1920"/>
              </a:spcBef>
              <a:spcAft>
                <a:spcPts val="720"/>
              </a:spcAft>
              <a:buNone/>
            </a:pPr>
            <a:r>
              <a:rPr lang="ru-RU" sz="5500" b="1" dirty="0"/>
              <a:t>Пользователь:</a:t>
            </a:r>
          </a:p>
          <a:p>
            <a:pPr>
              <a:lnSpc>
                <a:spcPct val="120000"/>
              </a:lnSpc>
              <a:spcAft>
                <a:spcPts val="800"/>
              </a:spcAft>
            </a:pPr>
            <a:r>
              <a:rPr lang="ru-RU" sz="5600" dirty="0"/>
              <a:t>Экстренные службы:</a:t>
            </a:r>
          </a:p>
          <a:p>
            <a:pPr>
              <a:lnSpc>
                <a:spcPct val="120000"/>
              </a:lnSpc>
              <a:spcAft>
                <a:spcPts val="800"/>
              </a:spcAft>
            </a:pPr>
            <a:r>
              <a:rPr lang="ru-RU" sz="5600" dirty="0"/>
              <a:t>Промышленные предприятия</a:t>
            </a:r>
          </a:p>
          <a:p>
            <a:pPr>
              <a:lnSpc>
                <a:spcPct val="120000"/>
              </a:lnSpc>
              <a:spcAft>
                <a:spcPts val="800"/>
              </a:spcAft>
            </a:pPr>
            <a:r>
              <a:rPr lang="ru-RU" sz="5600" dirty="0"/>
              <a:t>Экологические и природоохранные организации</a:t>
            </a:r>
          </a:p>
          <a:p>
            <a:pPr>
              <a:lnSpc>
                <a:spcPct val="120000"/>
              </a:lnSpc>
              <a:spcAft>
                <a:spcPts val="800"/>
              </a:spcAft>
            </a:pPr>
            <a:r>
              <a:rPr lang="ru-RU" sz="5600" dirty="0"/>
              <a:t>Муниципальные службы</a:t>
            </a:r>
          </a:p>
          <a:p>
            <a:pPr>
              <a:lnSpc>
                <a:spcPct val="120000"/>
              </a:lnSpc>
              <a:spcAft>
                <a:spcPts val="800"/>
              </a:spcAft>
            </a:pPr>
            <a:r>
              <a:rPr lang="ru-RU" sz="5600" dirty="0"/>
              <a:t>Транспортные компании</a:t>
            </a:r>
          </a:p>
          <a:p>
            <a:pPr>
              <a:lnSpc>
                <a:spcPct val="120000"/>
              </a:lnSpc>
              <a:spcAft>
                <a:spcPts val="800"/>
              </a:spcAft>
            </a:pPr>
            <a:r>
              <a:rPr lang="ru-RU" sz="5600" dirty="0"/>
              <a:t>Военные и специальные подразделения</a:t>
            </a:r>
          </a:p>
          <a:p>
            <a:pPr>
              <a:lnSpc>
                <a:spcPct val="120000"/>
              </a:lnSpc>
              <a:spcAft>
                <a:spcPts val="800"/>
              </a:spcAft>
            </a:pPr>
            <a:r>
              <a:rPr lang="ru-RU" sz="5600" dirty="0"/>
              <a:t>Научно-исследовательские организации</a:t>
            </a:r>
          </a:p>
          <a:p>
            <a:pPr>
              <a:lnSpc>
                <a:spcPct val="120000"/>
              </a:lnSpc>
              <a:spcAft>
                <a:spcPts val="800"/>
              </a:spcAft>
            </a:pPr>
            <a:r>
              <a:rPr lang="ru-RU" sz="5600" dirty="0"/>
              <a:t>Страховые компании</a:t>
            </a:r>
          </a:p>
          <a:p>
            <a:pPr>
              <a:lnSpc>
                <a:spcPct val="120000"/>
              </a:lnSpc>
              <a:spcAft>
                <a:spcPts val="800"/>
              </a:spcAft>
            </a:pPr>
            <a:r>
              <a:rPr lang="ru-RU" sz="5600" dirty="0"/>
              <a:t>Международные гуманитарные организации</a:t>
            </a:r>
          </a:p>
          <a:p>
            <a:pPr>
              <a:lnSpc>
                <a:spcPct val="120000"/>
              </a:lnSpc>
              <a:spcBef>
                <a:spcPts val="1920"/>
              </a:spcBef>
              <a:spcAft>
                <a:spcPts val="720"/>
              </a:spcAft>
            </a:pPr>
            <a:endParaRPr lang="ru-RU" sz="5500" dirty="0"/>
          </a:p>
          <a:p>
            <a:pPr marL="0" indent="0">
              <a:buNone/>
            </a:pPr>
            <a:endParaRPr lang="ru-RU" dirty="0"/>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838200" y="1838234"/>
            <a:ext cx="9708886" cy="4401205"/>
          </a:xfrm>
          <a:prstGeom prst="rect">
            <a:avLst/>
          </a:prstGeom>
          <a:noFill/>
        </p:spPr>
        <p:txBody>
          <a:bodyPr wrap="square">
            <a:spAutoFit/>
          </a:bodyPr>
          <a:lstStyle/>
          <a:p>
            <a:pPr marL="457200" lvl="0" indent="-457200">
              <a:buFontTx/>
              <a:buChar char="-"/>
            </a:pPr>
            <a:r>
              <a:rPr lang="ru-RU" sz="2800" dirty="0">
                <a:solidFill>
                  <a:schemeClr val="tx2"/>
                </a:solidFill>
                <a:effectLst/>
                <a:latin typeface="+mj-lt"/>
                <a:ea typeface="Calibri" panose="020F0502020204030204" pitchFamily="34" charset="0"/>
                <a:cs typeface="Times New Roman" panose="02020603050405020304" pitchFamily="18" charset="0"/>
              </a:rPr>
              <a:t>Проект максимально актуален как по нынешнее время, так и в будущем. </a:t>
            </a:r>
          </a:p>
          <a:p>
            <a:pPr marL="457200" lvl="0" indent="-457200">
              <a:buFontTx/>
              <a:buChar char="-"/>
            </a:pPr>
            <a:r>
              <a:rPr lang="ru-RU" sz="2800" dirty="0">
                <a:solidFill>
                  <a:schemeClr val="tx2"/>
                </a:solidFill>
                <a:effectLst/>
                <a:latin typeface="+mj-lt"/>
                <a:ea typeface="Calibri" panose="020F0502020204030204" pitchFamily="34" charset="0"/>
                <a:cs typeface="Times New Roman" panose="02020603050405020304" pitchFamily="18" charset="0"/>
              </a:rPr>
              <a:t>В нынешнее время во многом сталкиваемся с проблемой эвакуации людей с место пожара, так же с очагом возгорания пожара в труднодоступных местах, и с проблемой нехватки людей.</a:t>
            </a:r>
          </a:p>
          <a:p>
            <a:pPr marL="457200" lvl="0" indent="-457200">
              <a:buFontTx/>
              <a:buChar char="-"/>
            </a:pPr>
            <a:r>
              <a:rPr lang="ru-RU" sz="2800" dirty="0">
                <a:solidFill>
                  <a:schemeClr val="tx2"/>
                </a:solidFill>
                <a:effectLst/>
                <a:latin typeface="+mj-lt"/>
                <a:ea typeface="Calibri" panose="020F0502020204030204" pitchFamily="34" charset="0"/>
                <a:cs typeface="Times New Roman" panose="02020603050405020304" pitchFamily="18" charset="0"/>
              </a:rPr>
              <a:t>В будущем проект будет справляться с основными проблемами во благо народа и государства</a:t>
            </a: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p:txBody>
          <a:bodyPr/>
          <a:lstStyle/>
          <a:p>
            <a:r>
              <a:rPr lang="ru-RU" dirty="0"/>
              <a:t>Автомобили повышенной проходимости для пожаротушения</a:t>
            </a:r>
          </a:p>
          <a:p>
            <a:r>
              <a:rPr lang="ru-RU" dirty="0"/>
              <a:t>Мелкогабаритные автомобили для труднодоступных мест</a:t>
            </a: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pic>
        <p:nvPicPr>
          <p:cNvPr id="1026" name="Picture 2" descr="Picture background">
            <a:extLst>
              <a:ext uri="{FF2B5EF4-FFF2-40B4-BE49-F238E27FC236}">
                <a16:creationId xmlns:a16="http://schemas.microsoft.com/office/drawing/2014/main" id="{7A6CD223-FB69-4ADB-96A4-D28DC720AC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041" y="3381939"/>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CA7E70C7-797B-446D-ABC6-A7FFE165F1F2}"/>
              </a:ext>
            </a:extLst>
          </p:cNvPr>
          <p:cNvPicPr>
            <a:picLocks noChangeAspect="1"/>
          </p:cNvPicPr>
          <p:nvPr/>
        </p:nvPicPr>
        <p:blipFill>
          <a:blip r:embed="rId3"/>
          <a:stretch>
            <a:fillRect/>
          </a:stretch>
        </p:blipFill>
        <p:spPr>
          <a:xfrm>
            <a:off x="4569041" y="3381939"/>
            <a:ext cx="5064993" cy="2857500"/>
          </a:xfrm>
          <a:prstGeom prst="rect">
            <a:avLst/>
          </a:prstGeom>
        </p:spPr>
      </p:pic>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p:txBody>
          <a:bodyPr>
            <a:normAutofit fontScale="92500"/>
          </a:bodyPr>
          <a:lstStyle/>
          <a:p>
            <a:pPr marL="0" indent="0">
              <a:lnSpc>
                <a:spcPct val="107000"/>
              </a:lnSpc>
              <a:spcAft>
                <a:spcPts val="800"/>
              </a:spcAft>
              <a:buNone/>
            </a:pPr>
            <a:r>
              <a:rPr lang="ru-RU" dirty="0"/>
              <a:t>Мобильное транспортное средство для предотвращения событий техногенного характера представляет собой специальный автомобиль, оснащённый оборудованием для выполнения задач по предупреждению и ликвидации аварий, катастроф или чрезвычайных ситуаций. Такие транспортные средства используются службами гражданской обороны, МЧС, пожарными подразделениями или другими специализированными организациями.</a:t>
            </a:r>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p:txBody>
          <a:bodyPr/>
          <a:lstStyle/>
          <a:p>
            <a:r>
              <a:rPr lang="ru-RU" dirty="0"/>
              <a:t>Наш стартап проект предоставляет решение проблемы для чрезвычайных ситуаций в труднодоступных местах</a:t>
            </a:r>
          </a:p>
          <a:p>
            <a:r>
              <a:rPr lang="ru-RU" dirty="0"/>
              <a:t>Он будет доступен для общества нуждающихся в помощи и других организаций, нуждающихся в данной модели технологического оборудования</a:t>
            </a:r>
          </a:p>
          <a:p>
            <a:r>
              <a:rPr lang="ru-RU" dirty="0"/>
              <a:t>Поставки планируются регулярными, возможными для импорта</a:t>
            </a:r>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a:xfrm>
            <a:off x="838200" y="1959429"/>
            <a:ext cx="5589233" cy="3641271"/>
          </a:xfrm>
        </p:spPr>
        <p:txBody>
          <a:bodyPr/>
          <a:lstStyle/>
          <a:p>
            <a:r>
              <a:rPr lang="ru-RU" dirty="0"/>
              <a:t>План разработки проекта</a:t>
            </a:r>
          </a:p>
          <a:p>
            <a:r>
              <a:rPr lang="ru-RU" dirty="0"/>
              <a:t>Идеи для дальнейшего спроса и предложения</a:t>
            </a:r>
          </a:p>
          <a:p>
            <a:r>
              <a:rPr lang="ru-RU" dirty="0"/>
              <a:t>Решение проблем, связанных для создания проекта</a:t>
            </a: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pic>
        <p:nvPicPr>
          <p:cNvPr id="5" name="Рисунок 4">
            <a:extLst>
              <a:ext uri="{FF2B5EF4-FFF2-40B4-BE49-F238E27FC236}">
                <a16:creationId xmlns:a16="http://schemas.microsoft.com/office/drawing/2014/main" id="{68B72048-B0D5-4275-A25E-6760DBC88501}"/>
              </a:ext>
            </a:extLst>
          </p:cNvPr>
          <p:cNvPicPr>
            <a:picLocks noChangeAspect="1"/>
          </p:cNvPicPr>
          <p:nvPr/>
        </p:nvPicPr>
        <p:blipFill>
          <a:blip r:embed="rId2"/>
          <a:stretch>
            <a:fillRect/>
          </a:stretch>
        </p:blipFill>
        <p:spPr>
          <a:xfrm>
            <a:off x="6516276" y="1522546"/>
            <a:ext cx="4515035" cy="4515035"/>
          </a:xfrm>
          <a:prstGeom prst="rect">
            <a:avLst/>
          </a:prstGeom>
        </p:spPr>
      </p:pic>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p:txBody>
          <a:bodyPr/>
          <a:lstStyle/>
          <a:p>
            <a:r>
              <a:rPr lang="ru-RU" dirty="0"/>
              <a:t>Открытие проекта</a:t>
            </a:r>
          </a:p>
          <a:p>
            <a:r>
              <a:rPr lang="ru-RU" dirty="0"/>
              <a:t>Спрос и предложение</a:t>
            </a:r>
          </a:p>
          <a:p>
            <a:r>
              <a:rPr lang="ru-RU" dirty="0"/>
              <a:t>Расширение проекта и добавление нового</a:t>
            </a:r>
          </a:p>
          <a:p>
            <a:r>
              <a:rPr lang="ru-RU" dirty="0"/>
              <a:t>Решение новых проблем</a:t>
            </a: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5CA01D0-6589-4D31-85E9-9480C396CCC3}"/>
              </a:ext>
            </a:extLst>
          </p:cNvPr>
          <p:cNvSpPr>
            <a:spLocks noGrp="1"/>
          </p:cNvSpPr>
          <p:nvPr>
            <p:ph idx="1"/>
          </p:nvPr>
        </p:nvSpPr>
        <p:spPr/>
        <p:txBody>
          <a:bodyPr>
            <a:normAutofit/>
          </a:bodyPr>
          <a:lstStyle/>
          <a:p>
            <a:r>
              <a:rPr lang="ru-RU" dirty="0"/>
              <a:t>Захаров Дмитрий Владимирович</a:t>
            </a:r>
          </a:p>
          <a:p>
            <a:r>
              <a:rPr lang="ru-RU" dirty="0"/>
              <a:t>Зайцева Елизавета Николаевна</a:t>
            </a:r>
          </a:p>
          <a:p>
            <a:r>
              <a:rPr lang="ru-RU" dirty="0"/>
              <a:t>Карпов Даниил Викторович</a:t>
            </a:r>
          </a:p>
          <a:p>
            <a:r>
              <a:rPr lang="ru-RU" dirty="0"/>
              <a:t>Васильев Егор Андреевич</a:t>
            </a:r>
          </a:p>
          <a:p>
            <a:r>
              <a:rPr lang="ru-RU" dirty="0"/>
              <a:t>Васильев Данил Алексеевич</a:t>
            </a:r>
          </a:p>
          <a:p>
            <a:r>
              <a:rPr lang="ru-RU" dirty="0"/>
              <a:t>Степанов Сергей Геннадьевич</a:t>
            </a:r>
          </a:p>
        </p:txBody>
      </p:sp>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543</TotalTime>
  <Words>309</Words>
  <Application>Microsoft Office PowerPoint</Application>
  <PresentationFormat>Широкоэкранный</PresentationFormat>
  <Paragraphs>65</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Verdana </vt:lpstr>
      <vt:lpstr>Gilroy Bold</vt:lpstr>
      <vt:lpstr>Verdana</vt:lpstr>
      <vt:lpstr>Gilroy Medium</vt:lpstr>
      <vt:lpstr>Arial</vt:lpstr>
      <vt:lpstr>Calibri</vt:lpstr>
      <vt:lpstr>Тема3</vt:lpstr>
      <vt:lpstr>Мобильное транспортное средство для предотвращения событий техногенного характера</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Лизочка Зайцева</cp:lastModifiedBy>
  <cp:revision>53</cp:revision>
  <dcterms:created xsi:type="dcterms:W3CDTF">2024-01-25T17:19:34Z</dcterms:created>
  <dcterms:modified xsi:type="dcterms:W3CDTF">2024-12-02T19:39:09Z</dcterms:modified>
</cp:coreProperties>
</file>