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sldIdLst>
    <p:sldId id="256" r:id="rId2"/>
    <p:sldId id="263" r:id="rId3"/>
    <p:sldId id="258" r:id="rId4"/>
    <p:sldId id="257" r:id="rId5"/>
    <p:sldId id="259" r:id="rId6"/>
    <p:sldId id="260" r:id="rId7"/>
    <p:sldId id="266" r:id="rId8"/>
    <p:sldId id="268" r:id="rId9"/>
    <p:sldId id="267" r:id="rId10"/>
    <p:sldId id="269" r:id="rId11"/>
    <p:sldId id="265"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Резеда Шигапова" initials="РШ" lastIdx="1" clrIdx="0">
    <p:extLst>
      <p:ext uri="{19B8F6BF-5375-455C-9EA6-DF929625EA0E}">
        <p15:presenceInfo xmlns:p15="http://schemas.microsoft.com/office/powerpoint/2012/main" userId="7ecb196c6e148b3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409E"/>
    <a:srgbClr val="B9B9B9"/>
    <a:srgbClr val="30AE99"/>
    <a:srgbClr val="8770C7"/>
    <a:srgbClr val="6A4EBA"/>
    <a:srgbClr val="609FDB"/>
    <a:srgbClr val="7BB657"/>
    <a:srgbClr val="56D0BD"/>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291" autoAdjust="0"/>
  </p:normalViewPr>
  <p:slideViewPr>
    <p:cSldViewPr snapToGrid="0">
      <p:cViewPr varScale="1">
        <p:scale>
          <a:sx n="69" d="100"/>
          <a:sy n="69" d="100"/>
        </p:scale>
        <p:origin x="67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9B9D32-663F-462D-B344-FF07C1F5E900}" type="doc">
      <dgm:prSet loTypeId="urn:microsoft.com/office/officeart/2009/3/layout/HorizontalOrganizationChart" loCatId="hierarchy" qsTypeId="urn:microsoft.com/office/officeart/2005/8/quickstyle/simple3" qsCatId="simple" csTypeId="urn:microsoft.com/office/officeart/2005/8/colors/colorful5" csCatId="colorful" phldr="1"/>
      <dgm:spPr/>
      <dgm:t>
        <a:bodyPr/>
        <a:lstStyle/>
        <a:p>
          <a:endParaRPr lang="ru-RU"/>
        </a:p>
      </dgm:t>
    </dgm:pt>
    <dgm:pt modelId="{44668A9B-CE5E-4352-BE99-E1D0A06D0AD9}">
      <dgm:prSet phldrT="[Текст]"/>
      <dgm:spPr/>
      <dgm:t>
        <a:bodyPr/>
        <a:lstStyle/>
        <a:p>
          <a:r>
            <a:rPr lang="ru-RU" dirty="0"/>
            <a:t>Биотехнологические компании, работающие с генными технологиями</a:t>
          </a:r>
        </a:p>
      </dgm:t>
    </dgm:pt>
    <dgm:pt modelId="{1A6BEA0B-DEB6-4327-BE1C-10954756F9AE}" type="parTrans" cxnId="{D84947B4-0ABF-40E6-8894-7BF6405D4625}">
      <dgm:prSet/>
      <dgm:spPr/>
      <dgm:t>
        <a:bodyPr/>
        <a:lstStyle/>
        <a:p>
          <a:endParaRPr lang="ru-RU"/>
        </a:p>
      </dgm:t>
    </dgm:pt>
    <dgm:pt modelId="{3112413F-2B40-40C8-B16A-EA6E18FAC00E}" type="sibTrans" cxnId="{D84947B4-0ABF-40E6-8894-7BF6405D4625}">
      <dgm:prSet/>
      <dgm:spPr/>
      <dgm:t>
        <a:bodyPr/>
        <a:lstStyle/>
        <a:p>
          <a:endParaRPr lang="ru-RU"/>
        </a:p>
      </dgm:t>
    </dgm:pt>
    <dgm:pt modelId="{56CD43E5-0BEB-467F-956F-8335F8271AAC}">
      <dgm:prSet phldrT="[Текст]"/>
      <dgm:spPr/>
      <dgm:t>
        <a:bodyPr/>
        <a:lstStyle/>
        <a:p>
          <a:r>
            <a:rPr lang="ru-RU" dirty="0"/>
            <a:t>Пациенты, имеющие:</a:t>
          </a:r>
        </a:p>
        <a:p>
          <a:r>
            <a:rPr lang="ru-RU" dirty="0"/>
            <a:t>-Травматические </a:t>
          </a:r>
        </a:p>
        <a:p>
          <a:r>
            <a:rPr lang="ru-RU" dirty="0"/>
            <a:t>-Дегенеративные </a:t>
          </a:r>
        </a:p>
        <a:p>
          <a:r>
            <a:rPr lang="ru-RU" dirty="0"/>
            <a:t>-Ишемические поражения спинного мозга</a:t>
          </a:r>
        </a:p>
      </dgm:t>
    </dgm:pt>
    <dgm:pt modelId="{C2D4CF54-E496-4E5D-90BA-425529932F1D}" type="parTrans" cxnId="{9CF7D0CD-C433-4A47-B8BC-CF1CC507C4B6}">
      <dgm:prSet/>
      <dgm:spPr>
        <a:ln w="28575">
          <a:solidFill>
            <a:schemeClr val="accent6">
              <a:lumMod val="60000"/>
              <a:lumOff val="40000"/>
            </a:schemeClr>
          </a:solidFill>
        </a:ln>
      </dgm:spPr>
      <dgm:t>
        <a:bodyPr/>
        <a:lstStyle/>
        <a:p>
          <a:endParaRPr lang="ru-RU"/>
        </a:p>
      </dgm:t>
    </dgm:pt>
    <dgm:pt modelId="{5E0ED6F2-1696-437C-B896-59C624B8C1E1}" type="sibTrans" cxnId="{9CF7D0CD-C433-4A47-B8BC-CF1CC507C4B6}">
      <dgm:prSet/>
      <dgm:spPr/>
      <dgm:t>
        <a:bodyPr/>
        <a:lstStyle/>
        <a:p>
          <a:endParaRPr lang="ru-RU"/>
        </a:p>
      </dgm:t>
    </dgm:pt>
    <dgm:pt modelId="{B0EB814C-4515-4654-B0E2-8DEB0467A636}">
      <dgm:prSet phldrT="[Текст]"/>
      <dgm:spPr/>
      <dgm:t>
        <a:bodyPr/>
        <a:lstStyle/>
        <a:p>
          <a:endParaRPr lang="ru-RU" dirty="0"/>
        </a:p>
        <a:p>
          <a:r>
            <a:rPr lang="ru-RU" dirty="0"/>
            <a:t>Медицинские учреждения, оказывающие высокотехнологичную медицинскую помощь</a:t>
          </a:r>
        </a:p>
        <a:p>
          <a:endParaRPr lang="ru-RU" dirty="0"/>
        </a:p>
      </dgm:t>
    </dgm:pt>
    <dgm:pt modelId="{6DD43F86-081E-4B14-A0FC-AEC725D68F60}" type="parTrans" cxnId="{859F1AC4-59B0-40EE-9B88-EE5746005A76}">
      <dgm:prSet/>
      <dgm:spPr>
        <a:ln w="28575">
          <a:solidFill>
            <a:schemeClr val="accent6">
              <a:lumMod val="60000"/>
              <a:lumOff val="40000"/>
            </a:schemeClr>
          </a:solidFill>
        </a:ln>
      </dgm:spPr>
      <dgm:t>
        <a:bodyPr/>
        <a:lstStyle/>
        <a:p>
          <a:endParaRPr lang="ru-RU"/>
        </a:p>
      </dgm:t>
    </dgm:pt>
    <dgm:pt modelId="{6CECFA4C-CEFA-41DC-8599-C1D06F539C06}" type="sibTrans" cxnId="{859F1AC4-59B0-40EE-9B88-EE5746005A76}">
      <dgm:prSet/>
      <dgm:spPr/>
      <dgm:t>
        <a:bodyPr/>
        <a:lstStyle/>
        <a:p>
          <a:endParaRPr lang="ru-RU"/>
        </a:p>
      </dgm:t>
    </dgm:pt>
    <dgm:pt modelId="{56E15027-802D-454A-B32D-1BAB7CE3B28D}" type="pres">
      <dgm:prSet presAssocID="{189B9D32-663F-462D-B344-FF07C1F5E900}" presName="hierChild1" presStyleCnt="0">
        <dgm:presLayoutVars>
          <dgm:orgChart val="1"/>
          <dgm:chPref val="1"/>
          <dgm:dir/>
          <dgm:animOne val="branch"/>
          <dgm:animLvl val="lvl"/>
          <dgm:resizeHandles/>
        </dgm:presLayoutVars>
      </dgm:prSet>
      <dgm:spPr/>
    </dgm:pt>
    <dgm:pt modelId="{397673F4-37F4-40D4-A1E5-58F922878EDC}" type="pres">
      <dgm:prSet presAssocID="{44668A9B-CE5E-4352-BE99-E1D0A06D0AD9}" presName="hierRoot1" presStyleCnt="0">
        <dgm:presLayoutVars>
          <dgm:hierBranch val="init"/>
        </dgm:presLayoutVars>
      </dgm:prSet>
      <dgm:spPr/>
    </dgm:pt>
    <dgm:pt modelId="{3100C4E9-3012-41AD-9290-AD1B7040CC80}" type="pres">
      <dgm:prSet presAssocID="{44668A9B-CE5E-4352-BE99-E1D0A06D0AD9}" presName="rootComposite1" presStyleCnt="0"/>
      <dgm:spPr/>
    </dgm:pt>
    <dgm:pt modelId="{C099F1A0-F2FA-4CC3-B167-F9401416604F}" type="pres">
      <dgm:prSet presAssocID="{44668A9B-CE5E-4352-BE99-E1D0A06D0AD9}" presName="rootText1" presStyleLbl="node0" presStyleIdx="0" presStyleCnt="1">
        <dgm:presLayoutVars>
          <dgm:chPref val="3"/>
        </dgm:presLayoutVars>
      </dgm:prSet>
      <dgm:spPr/>
    </dgm:pt>
    <dgm:pt modelId="{DD3A76D7-5DB4-4A2B-85DE-9F95228DBB05}" type="pres">
      <dgm:prSet presAssocID="{44668A9B-CE5E-4352-BE99-E1D0A06D0AD9}" presName="rootConnector1" presStyleLbl="node1" presStyleIdx="0" presStyleCnt="0"/>
      <dgm:spPr/>
    </dgm:pt>
    <dgm:pt modelId="{3766D18E-AF50-4A36-8911-D88A5DF87821}" type="pres">
      <dgm:prSet presAssocID="{44668A9B-CE5E-4352-BE99-E1D0A06D0AD9}" presName="hierChild2" presStyleCnt="0"/>
      <dgm:spPr/>
    </dgm:pt>
    <dgm:pt modelId="{DEF8291B-DFD0-4EE8-B77E-D3BE8E23B290}" type="pres">
      <dgm:prSet presAssocID="{C2D4CF54-E496-4E5D-90BA-425529932F1D}" presName="Name64" presStyleLbl="parChTrans1D2" presStyleIdx="0" presStyleCnt="2"/>
      <dgm:spPr/>
    </dgm:pt>
    <dgm:pt modelId="{CF129976-3DC3-4E22-97C1-F4AA651B18ED}" type="pres">
      <dgm:prSet presAssocID="{56CD43E5-0BEB-467F-956F-8335F8271AAC}" presName="hierRoot2" presStyleCnt="0">
        <dgm:presLayoutVars>
          <dgm:hierBranch val="init"/>
        </dgm:presLayoutVars>
      </dgm:prSet>
      <dgm:spPr/>
    </dgm:pt>
    <dgm:pt modelId="{429327B3-A95D-4B07-BCF0-61CAD0A27935}" type="pres">
      <dgm:prSet presAssocID="{56CD43E5-0BEB-467F-956F-8335F8271AAC}" presName="rootComposite" presStyleCnt="0"/>
      <dgm:spPr/>
    </dgm:pt>
    <dgm:pt modelId="{8C592508-9A69-4B81-ABB9-36678F47BFC7}" type="pres">
      <dgm:prSet presAssocID="{56CD43E5-0BEB-467F-956F-8335F8271AAC}" presName="rootText" presStyleLbl="node2" presStyleIdx="0" presStyleCnt="2" custLinFactNeighborX="-812" custLinFactNeighborY="-34365">
        <dgm:presLayoutVars>
          <dgm:chPref val="3"/>
        </dgm:presLayoutVars>
      </dgm:prSet>
      <dgm:spPr/>
    </dgm:pt>
    <dgm:pt modelId="{39F7A33F-ECD7-4D8B-8012-AA9259FD0E15}" type="pres">
      <dgm:prSet presAssocID="{56CD43E5-0BEB-467F-956F-8335F8271AAC}" presName="rootConnector" presStyleLbl="node2" presStyleIdx="0" presStyleCnt="2"/>
      <dgm:spPr/>
    </dgm:pt>
    <dgm:pt modelId="{38EF23A0-52A9-4513-BBB6-2FC67CD0CB4D}" type="pres">
      <dgm:prSet presAssocID="{56CD43E5-0BEB-467F-956F-8335F8271AAC}" presName="hierChild4" presStyleCnt="0"/>
      <dgm:spPr/>
    </dgm:pt>
    <dgm:pt modelId="{2A7CCEEA-12F9-4E15-BFF9-0352198FC421}" type="pres">
      <dgm:prSet presAssocID="{56CD43E5-0BEB-467F-956F-8335F8271AAC}" presName="hierChild5" presStyleCnt="0"/>
      <dgm:spPr/>
    </dgm:pt>
    <dgm:pt modelId="{684DDFF3-CDC5-4A06-A036-ED0AB80BDC57}" type="pres">
      <dgm:prSet presAssocID="{6DD43F86-081E-4B14-A0FC-AEC725D68F60}" presName="Name64" presStyleLbl="parChTrans1D2" presStyleIdx="1" presStyleCnt="2"/>
      <dgm:spPr/>
    </dgm:pt>
    <dgm:pt modelId="{ABDEC9EC-23FE-4811-BE45-6F1E526AAB02}" type="pres">
      <dgm:prSet presAssocID="{B0EB814C-4515-4654-B0E2-8DEB0467A636}" presName="hierRoot2" presStyleCnt="0">
        <dgm:presLayoutVars>
          <dgm:hierBranch val="init"/>
        </dgm:presLayoutVars>
      </dgm:prSet>
      <dgm:spPr/>
    </dgm:pt>
    <dgm:pt modelId="{CACC9E80-110D-4100-A187-275919B3DCC0}" type="pres">
      <dgm:prSet presAssocID="{B0EB814C-4515-4654-B0E2-8DEB0467A636}" presName="rootComposite" presStyleCnt="0"/>
      <dgm:spPr/>
    </dgm:pt>
    <dgm:pt modelId="{B249F318-AA1B-4BD6-B568-886A55A90F1A}" type="pres">
      <dgm:prSet presAssocID="{B0EB814C-4515-4654-B0E2-8DEB0467A636}" presName="rootText" presStyleLbl="node2" presStyleIdx="1" presStyleCnt="2" custLinFactNeighborX="2512" custLinFactNeighborY="45289">
        <dgm:presLayoutVars>
          <dgm:chPref val="3"/>
        </dgm:presLayoutVars>
      </dgm:prSet>
      <dgm:spPr/>
    </dgm:pt>
    <dgm:pt modelId="{63D508BE-12D8-4C63-9AFD-CD84B848466F}" type="pres">
      <dgm:prSet presAssocID="{B0EB814C-4515-4654-B0E2-8DEB0467A636}" presName="rootConnector" presStyleLbl="node2" presStyleIdx="1" presStyleCnt="2"/>
      <dgm:spPr/>
    </dgm:pt>
    <dgm:pt modelId="{C34CE8D5-A0C2-4E51-9E77-8C94AAED0327}" type="pres">
      <dgm:prSet presAssocID="{B0EB814C-4515-4654-B0E2-8DEB0467A636}" presName="hierChild4" presStyleCnt="0"/>
      <dgm:spPr/>
    </dgm:pt>
    <dgm:pt modelId="{40C5A5A1-2A41-454F-9FE8-01F70AD0DCAA}" type="pres">
      <dgm:prSet presAssocID="{B0EB814C-4515-4654-B0E2-8DEB0467A636}" presName="hierChild5" presStyleCnt="0"/>
      <dgm:spPr/>
    </dgm:pt>
    <dgm:pt modelId="{69ABA5C3-2A15-4E50-BCC8-DF7CF8D6316C}" type="pres">
      <dgm:prSet presAssocID="{44668A9B-CE5E-4352-BE99-E1D0A06D0AD9}" presName="hierChild3" presStyleCnt="0"/>
      <dgm:spPr/>
    </dgm:pt>
  </dgm:ptLst>
  <dgm:cxnLst>
    <dgm:cxn modelId="{FDDC170A-C1F8-424E-A73D-48DCDEBDA582}" type="presOf" srcId="{6DD43F86-081E-4B14-A0FC-AEC725D68F60}" destId="{684DDFF3-CDC5-4A06-A036-ED0AB80BDC57}" srcOrd="0" destOrd="0" presId="urn:microsoft.com/office/officeart/2009/3/layout/HorizontalOrganizationChart"/>
    <dgm:cxn modelId="{F412435C-426F-4668-8BF8-C965916E89C5}" type="presOf" srcId="{44668A9B-CE5E-4352-BE99-E1D0A06D0AD9}" destId="{C099F1A0-F2FA-4CC3-B167-F9401416604F}" srcOrd="0" destOrd="0" presId="urn:microsoft.com/office/officeart/2009/3/layout/HorizontalOrganizationChart"/>
    <dgm:cxn modelId="{5227C248-2A42-4FF3-8995-ECA37FAA50AE}" type="presOf" srcId="{B0EB814C-4515-4654-B0E2-8DEB0467A636}" destId="{63D508BE-12D8-4C63-9AFD-CD84B848466F}" srcOrd="1" destOrd="0" presId="urn:microsoft.com/office/officeart/2009/3/layout/HorizontalOrganizationChart"/>
    <dgm:cxn modelId="{7B156C7A-ED68-41F7-B396-3B5A208F25B6}" type="presOf" srcId="{C2D4CF54-E496-4E5D-90BA-425529932F1D}" destId="{DEF8291B-DFD0-4EE8-B77E-D3BE8E23B290}" srcOrd="0" destOrd="0" presId="urn:microsoft.com/office/officeart/2009/3/layout/HorizontalOrganizationChart"/>
    <dgm:cxn modelId="{77591594-FDCA-43BA-8A8E-7BF3490F4107}" type="presOf" srcId="{56CD43E5-0BEB-467F-956F-8335F8271AAC}" destId="{8C592508-9A69-4B81-ABB9-36678F47BFC7}" srcOrd="0" destOrd="0" presId="urn:microsoft.com/office/officeart/2009/3/layout/HorizontalOrganizationChart"/>
    <dgm:cxn modelId="{1B3EC49F-307D-4891-817C-B0D59065B73A}" type="presOf" srcId="{44668A9B-CE5E-4352-BE99-E1D0A06D0AD9}" destId="{DD3A76D7-5DB4-4A2B-85DE-9F95228DBB05}" srcOrd="1" destOrd="0" presId="urn:microsoft.com/office/officeart/2009/3/layout/HorizontalOrganizationChart"/>
    <dgm:cxn modelId="{2EF180B3-E8C1-416E-8AD3-2378B79A9F46}" type="presOf" srcId="{56CD43E5-0BEB-467F-956F-8335F8271AAC}" destId="{39F7A33F-ECD7-4D8B-8012-AA9259FD0E15}" srcOrd="1" destOrd="0" presId="urn:microsoft.com/office/officeart/2009/3/layout/HorizontalOrganizationChart"/>
    <dgm:cxn modelId="{D84947B4-0ABF-40E6-8894-7BF6405D4625}" srcId="{189B9D32-663F-462D-B344-FF07C1F5E900}" destId="{44668A9B-CE5E-4352-BE99-E1D0A06D0AD9}" srcOrd="0" destOrd="0" parTransId="{1A6BEA0B-DEB6-4327-BE1C-10954756F9AE}" sibTransId="{3112413F-2B40-40C8-B16A-EA6E18FAC00E}"/>
    <dgm:cxn modelId="{7ECC18B5-CB28-4240-B2AC-FE92FBA5BACC}" type="presOf" srcId="{189B9D32-663F-462D-B344-FF07C1F5E900}" destId="{56E15027-802D-454A-B32D-1BAB7CE3B28D}" srcOrd="0" destOrd="0" presId="urn:microsoft.com/office/officeart/2009/3/layout/HorizontalOrganizationChart"/>
    <dgm:cxn modelId="{859F1AC4-59B0-40EE-9B88-EE5746005A76}" srcId="{44668A9B-CE5E-4352-BE99-E1D0A06D0AD9}" destId="{B0EB814C-4515-4654-B0E2-8DEB0467A636}" srcOrd="1" destOrd="0" parTransId="{6DD43F86-081E-4B14-A0FC-AEC725D68F60}" sibTransId="{6CECFA4C-CEFA-41DC-8599-C1D06F539C06}"/>
    <dgm:cxn modelId="{9CF7D0CD-C433-4A47-B8BC-CF1CC507C4B6}" srcId="{44668A9B-CE5E-4352-BE99-E1D0A06D0AD9}" destId="{56CD43E5-0BEB-467F-956F-8335F8271AAC}" srcOrd="0" destOrd="0" parTransId="{C2D4CF54-E496-4E5D-90BA-425529932F1D}" sibTransId="{5E0ED6F2-1696-437C-B896-59C624B8C1E1}"/>
    <dgm:cxn modelId="{AA9D40D6-E3E2-4503-8179-60987C5F9F98}" type="presOf" srcId="{B0EB814C-4515-4654-B0E2-8DEB0467A636}" destId="{B249F318-AA1B-4BD6-B568-886A55A90F1A}" srcOrd="0" destOrd="0" presId="urn:microsoft.com/office/officeart/2009/3/layout/HorizontalOrganizationChart"/>
    <dgm:cxn modelId="{095D7A7F-9799-4709-AD5A-6742006AEE38}" type="presParOf" srcId="{56E15027-802D-454A-B32D-1BAB7CE3B28D}" destId="{397673F4-37F4-40D4-A1E5-58F922878EDC}" srcOrd="0" destOrd="0" presId="urn:microsoft.com/office/officeart/2009/3/layout/HorizontalOrganizationChart"/>
    <dgm:cxn modelId="{FF8DF290-A055-491A-AC1D-0D47EF717162}" type="presParOf" srcId="{397673F4-37F4-40D4-A1E5-58F922878EDC}" destId="{3100C4E9-3012-41AD-9290-AD1B7040CC80}" srcOrd="0" destOrd="0" presId="urn:microsoft.com/office/officeart/2009/3/layout/HorizontalOrganizationChart"/>
    <dgm:cxn modelId="{7F9A6490-801C-462B-AE0E-250D808E5287}" type="presParOf" srcId="{3100C4E9-3012-41AD-9290-AD1B7040CC80}" destId="{C099F1A0-F2FA-4CC3-B167-F9401416604F}" srcOrd="0" destOrd="0" presId="urn:microsoft.com/office/officeart/2009/3/layout/HorizontalOrganizationChart"/>
    <dgm:cxn modelId="{C8699540-3782-4B2F-8072-A1B011679E12}" type="presParOf" srcId="{3100C4E9-3012-41AD-9290-AD1B7040CC80}" destId="{DD3A76D7-5DB4-4A2B-85DE-9F95228DBB05}" srcOrd="1" destOrd="0" presId="urn:microsoft.com/office/officeart/2009/3/layout/HorizontalOrganizationChart"/>
    <dgm:cxn modelId="{C29E35E5-BA36-4CE2-947D-7886C84F0F5A}" type="presParOf" srcId="{397673F4-37F4-40D4-A1E5-58F922878EDC}" destId="{3766D18E-AF50-4A36-8911-D88A5DF87821}" srcOrd="1" destOrd="0" presId="urn:microsoft.com/office/officeart/2009/3/layout/HorizontalOrganizationChart"/>
    <dgm:cxn modelId="{AC582344-EBD8-4342-9211-B03D38318588}" type="presParOf" srcId="{3766D18E-AF50-4A36-8911-D88A5DF87821}" destId="{DEF8291B-DFD0-4EE8-B77E-D3BE8E23B290}" srcOrd="0" destOrd="0" presId="urn:microsoft.com/office/officeart/2009/3/layout/HorizontalOrganizationChart"/>
    <dgm:cxn modelId="{B5C7C661-F89E-46E2-9D07-97E801460335}" type="presParOf" srcId="{3766D18E-AF50-4A36-8911-D88A5DF87821}" destId="{CF129976-3DC3-4E22-97C1-F4AA651B18ED}" srcOrd="1" destOrd="0" presId="urn:microsoft.com/office/officeart/2009/3/layout/HorizontalOrganizationChart"/>
    <dgm:cxn modelId="{5A61FC12-BDAC-4B65-857C-63E4AE85CFDA}" type="presParOf" srcId="{CF129976-3DC3-4E22-97C1-F4AA651B18ED}" destId="{429327B3-A95D-4B07-BCF0-61CAD0A27935}" srcOrd="0" destOrd="0" presId="urn:microsoft.com/office/officeart/2009/3/layout/HorizontalOrganizationChart"/>
    <dgm:cxn modelId="{E48E9481-60D4-41D1-B3C9-A4F7E3B5356E}" type="presParOf" srcId="{429327B3-A95D-4B07-BCF0-61CAD0A27935}" destId="{8C592508-9A69-4B81-ABB9-36678F47BFC7}" srcOrd="0" destOrd="0" presId="urn:microsoft.com/office/officeart/2009/3/layout/HorizontalOrganizationChart"/>
    <dgm:cxn modelId="{E4D3934B-0A88-42FD-A62A-649880256E00}" type="presParOf" srcId="{429327B3-A95D-4B07-BCF0-61CAD0A27935}" destId="{39F7A33F-ECD7-4D8B-8012-AA9259FD0E15}" srcOrd="1" destOrd="0" presId="urn:microsoft.com/office/officeart/2009/3/layout/HorizontalOrganizationChart"/>
    <dgm:cxn modelId="{581FEC9E-1EF9-4B87-9689-CF5FED3F6490}" type="presParOf" srcId="{CF129976-3DC3-4E22-97C1-F4AA651B18ED}" destId="{38EF23A0-52A9-4513-BBB6-2FC67CD0CB4D}" srcOrd="1" destOrd="0" presId="urn:microsoft.com/office/officeart/2009/3/layout/HorizontalOrganizationChart"/>
    <dgm:cxn modelId="{89CF761B-035C-423F-93D8-E3621F20C297}" type="presParOf" srcId="{CF129976-3DC3-4E22-97C1-F4AA651B18ED}" destId="{2A7CCEEA-12F9-4E15-BFF9-0352198FC421}" srcOrd="2" destOrd="0" presId="urn:microsoft.com/office/officeart/2009/3/layout/HorizontalOrganizationChart"/>
    <dgm:cxn modelId="{ECA838DE-7C5D-451B-81FC-D1E70AC8D520}" type="presParOf" srcId="{3766D18E-AF50-4A36-8911-D88A5DF87821}" destId="{684DDFF3-CDC5-4A06-A036-ED0AB80BDC57}" srcOrd="2" destOrd="0" presId="urn:microsoft.com/office/officeart/2009/3/layout/HorizontalOrganizationChart"/>
    <dgm:cxn modelId="{2ADB79B1-A535-4572-ACAE-D84616AC86F2}" type="presParOf" srcId="{3766D18E-AF50-4A36-8911-D88A5DF87821}" destId="{ABDEC9EC-23FE-4811-BE45-6F1E526AAB02}" srcOrd="3" destOrd="0" presId="urn:microsoft.com/office/officeart/2009/3/layout/HorizontalOrganizationChart"/>
    <dgm:cxn modelId="{A241C9B7-A7FD-4F80-91A6-71BDC2DC88BD}" type="presParOf" srcId="{ABDEC9EC-23FE-4811-BE45-6F1E526AAB02}" destId="{CACC9E80-110D-4100-A187-275919B3DCC0}" srcOrd="0" destOrd="0" presId="urn:microsoft.com/office/officeart/2009/3/layout/HorizontalOrganizationChart"/>
    <dgm:cxn modelId="{9AAAFA02-8AD8-4DB0-A716-B8C06CCC9695}" type="presParOf" srcId="{CACC9E80-110D-4100-A187-275919B3DCC0}" destId="{B249F318-AA1B-4BD6-B568-886A55A90F1A}" srcOrd="0" destOrd="0" presId="urn:microsoft.com/office/officeart/2009/3/layout/HorizontalOrganizationChart"/>
    <dgm:cxn modelId="{244601DB-2568-45D1-A7E0-B56B3FE3C7D3}" type="presParOf" srcId="{CACC9E80-110D-4100-A187-275919B3DCC0}" destId="{63D508BE-12D8-4C63-9AFD-CD84B848466F}" srcOrd="1" destOrd="0" presId="urn:microsoft.com/office/officeart/2009/3/layout/HorizontalOrganizationChart"/>
    <dgm:cxn modelId="{5E9ADD24-6629-45DD-B358-0917200F5FF4}" type="presParOf" srcId="{ABDEC9EC-23FE-4811-BE45-6F1E526AAB02}" destId="{C34CE8D5-A0C2-4E51-9E77-8C94AAED0327}" srcOrd="1" destOrd="0" presId="urn:microsoft.com/office/officeart/2009/3/layout/HorizontalOrganizationChart"/>
    <dgm:cxn modelId="{A5F6A377-8B74-416B-A342-BB61E8B40F97}" type="presParOf" srcId="{ABDEC9EC-23FE-4811-BE45-6F1E526AAB02}" destId="{40C5A5A1-2A41-454F-9FE8-01F70AD0DCAA}" srcOrd="2" destOrd="0" presId="urn:microsoft.com/office/officeart/2009/3/layout/HorizontalOrganizationChart"/>
    <dgm:cxn modelId="{E2E95B7C-55C5-46CA-BD24-C36075BFF5C5}" type="presParOf" srcId="{397673F4-37F4-40D4-A1E5-58F922878EDC}" destId="{69ABA5C3-2A15-4E50-BCC8-DF7CF8D6316C}" srcOrd="2" destOrd="0" presId="urn:microsoft.com/office/officeart/2009/3/layout/HorizontalOrganizationChar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6EAC0C-CE25-4832-860C-0F9C64FD3041}" type="doc">
      <dgm:prSet loTypeId="urn:microsoft.com/office/officeart/2008/layout/HorizontalMultiLevelHierarchy" loCatId="hierarchy" qsTypeId="urn:microsoft.com/office/officeart/2005/8/quickstyle/simple2" qsCatId="simple" csTypeId="urn:microsoft.com/office/officeart/2005/8/colors/accent6_1" csCatId="accent6" phldr="1"/>
      <dgm:spPr/>
      <dgm:t>
        <a:bodyPr/>
        <a:lstStyle/>
        <a:p>
          <a:endParaRPr lang="ru-RU"/>
        </a:p>
      </dgm:t>
    </dgm:pt>
    <dgm:pt modelId="{25534579-5F71-4E7F-AC45-76CF961C8D52}">
      <dgm:prSet custT="1"/>
      <dgm:spPr>
        <a:ln w="38100">
          <a:solidFill>
            <a:srgbClr val="30AE99"/>
          </a:solidFill>
        </a:ln>
      </dgm:spPr>
      <dgm:t>
        <a:bodyPr/>
        <a:lstStyle/>
        <a:p>
          <a:r>
            <a:rPr lang="ru-RU" sz="1800" u="none" dirty="0">
              <a:latin typeface="Times New Roman" panose="02020603050405020304" pitchFamily="18" charset="0"/>
              <a:cs typeface="Times New Roman" panose="02020603050405020304" pitchFamily="18" charset="0"/>
            </a:rPr>
            <a:t>Предполагаемые источники финансирования</a:t>
          </a:r>
        </a:p>
      </dgm:t>
    </dgm:pt>
    <dgm:pt modelId="{166C5017-8EF2-446B-BF7A-B58662D68960}" type="parTrans" cxnId="{4AD218CF-C8FF-4220-9624-338745D80A0A}">
      <dgm:prSet/>
      <dgm:spPr/>
      <dgm:t>
        <a:bodyPr/>
        <a:lstStyle/>
        <a:p>
          <a:endParaRPr lang="ru-RU"/>
        </a:p>
      </dgm:t>
    </dgm:pt>
    <dgm:pt modelId="{1958E1DB-6225-432E-B293-81F5E1765036}" type="sibTrans" cxnId="{4AD218CF-C8FF-4220-9624-338745D80A0A}">
      <dgm:prSet/>
      <dgm:spPr/>
      <dgm:t>
        <a:bodyPr/>
        <a:lstStyle/>
        <a:p>
          <a:endParaRPr lang="ru-RU"/>
        </a:p>
      </dgm:t>
    </dgm:pt>
    <dgm:pt modelId="{AC2A1776-EB5D-48E7-94FB-7E0599C6F591}">
      <dgm:prSet custT="1"/>
      <dgm:spPr>
        <a:ln w="38100">
          <a:solidFill>
            <a:srgbClr val="30AE99"/>
          </a:solidFill>
        </a:ln>
      </dgm:spPr>
      <dgm:t>
        <a:bodyPr/>
        <a:lstStyle/>
        <a:p>
          <a:r>
            <a:rPr lang="ru-RU" sz="1700" dirty="0">
              <a:latin typeface="Times New Roman" panose="02020603050405020304" pitchFamily="18" charset="0"/>
              <a:cs typeface="Times New Roman" panose="02020603050405020304" pitchFamily="18" charset="0"/>
            </a:rPr>
            <a:t>Бюджетная поддержка в виде грантов</a:t>
          </a:r>
        </a:p>
      </dgm:t>
    </dgm:pt>
    <dgm:pt modelId="{B0594A55-68AC-48CE-BC35-49DCFF901597}" type="parTrans" cxnId="{B6A2B4D7-4AE9-43B6-A3EC-45AD4D5635C8}">
      <dgm:prSet/>
      <dgm:spPr>
        <a:ln w="38100">
          <a:solidFill>
            <a:srgbClr val="7BB657"/>
          </a:solidFill>
        </a:ln>
      </dgm:spPr>
      <dgm:t>
        <a:bodyPr/>
        <a:lstStyle/>
        <a:p>
          <a:endParaRPr lang="ru-RU"/>
        </a:p>
      </dgm:t>
    </dgm:pt>
    <dgm:pt modelId="{9B59C96E-AA8C-44EE-8B5C-4178C5AA0D01}" type="sibTrans" cxnId="{B6A2B4D7-4AE9-43B6-A3EC-45AD4D5635C8}">
      <dgm:prSet/>
      <dgm:spPr/>
      <dgm:t>
        <a:bodyPr/>
        <a:lstStyle/>
        <a:p>
          <a:endParaRPr lang="ru-RU"/>
        </a:p>
      </dgm:t>
    </dgm:pt>
    <dgm:pt modelId="{10DDEC7A-3F8A-4E3A-A1EA-1D7D68981B7E}">
      <dgm:prSet custT="1"/>
      <dgm:spPr>
        <a:ln w="38100">
          <a:solidFill>
            <a:srgbClr val="30AE99"/>
          </a:solidFill>
        </a:ln>
      </dgm:spPr>
      <dgm:t>
        <a:bodyPr/>
        <a:lstStyle/>
        <a:p>
          <a:r>
            <a:rPr lang="ru-RU" sz="1700" dirty="0">
              <a:latin typeface="Times New Roman" panose="02020603050405020304" pitchFamily="18" charset="0"/>
              <a:cs typeface="Times New Roman" panose="02020603050405020304" pitchFamily="18" charset="0"/>
            </a:rPr>
            <a:t>Поиск партнёров (фармацевтические, биотехнологические компании)</a:t>
          </a:r>
        </a:p>
      </dgm:t>
    </dgm:pt>
    <dgm:pt modelId="{0807BFC6-0F9D-4423-B939-4CAAEE26A8F3}" type="parTrans" cxnId="{4FB7D0BC-B518-4C34-BE1F-8ABBFCF9AE18}">
      <dgm:prSet/>
      <dgm:spPr>
        <a:ln w="38100">
          <a:solidFill>
            <a:srgbClr val="7BB657"/>
          </a:solidFill>
        </a:ln>
      </dgm:spPr>
      <dgm:t>
        <a:bodyPr/>
        <a:lstStyle/>
        <a:p>
          <a:endParaRPr lang="ru-RU"/>
        </a:p>
      </dgm:t>
    </dgm:pt>
    <dgm:pt modelId="{09012426-FD22-433D-A4EC-F4039F6376DA}" type="sibTrans" cxnId="{4FB7D0BC-B518-4C34-BE1F-8ABBFCF9AE18}">
      <dgm:prSet/>
      <dgm:spPr/>
      <dgm:t>
        <a:bodyPr/>
        <a:lstStyle/>
        <a:p>
          <a:endParaRPr lang="ru-RU"/>
        </a:p>
      </dgm:t>
    </dgm:pt>
    <dgm:pt modelId="{B741C553-ECC8-4B7A-9224-C801DF700254}">
      <dgm:prSet custT="1"/>
      <dgm:spPr>
        <a:ln w="38100">
          <a:solidFill>
            <a:srgbClr val="30AE99"/>
          </a:solidFill>
        </a:ln>
      </dgm:spPr>
      <dgm:t>
        <a:bodyPr/>
        <a:lstStyle/>
        <a:p>
          <a:r>
            <a:rPr lang="ru-RU" sz="1700" dirty="0">
              <a:latin typeface="Times New Roman" panose="02020603050405020304" pitchFamily="18" charset="0"/>
              <a:cs typeface="Times New Roman" panose="02020603050405020304" pitchFamily="18" charset="0"/>
            </a:rPr>
            <a:t>Привлечение инвесторов в сфере продвижения генных продуктов</a:t>
          </a:r>
        </a:p>
      </dgm:t>
    </dgm:pt>
    <dgm:pt modelId="{2C262EA8-113B-4F6B-9F58-0A051F6E1BE5}" type="parTrans" cxnId="{D8FB074E-8934-46CD-BA1B-1C445DC1AD61}">
      <dgm:prSet/>
      <dgm:spPr>
        <a:ln w="38100">
          <a:solidFill>
            <a:srgbClr val="7BB657"/>
          </a:solidFill>
        </a:ln>
      </dgm:spPr>
      <dgm:t>
        <a:bodyPr/>
        <a:lstStyle/>
        <a:p>
          <a:endParaRPr lang="ru-RU"/>
        </a:p>
      </dgm:t>
    </dgm:pt>
    <dgm:pt modelId="{E7635812-5432-494B-BB95-73ED57CF6180}" type="sibTrans" cxnId="{D8FB074E-8934-46CD-BA1B-1C445DC1AD61}">
      <dgm:prSet/>
      <dgm:spPr/>
      <dgm:t>
        <a:bodyPr/>
        <a:lstStyle/>
        <a:p>
          <a:endParaRPr lang="ru-RU"/>
        </a:p>
      </dgm:t>
    </dgm:pt>
    <dgm:pt modelId="{8C7C8143-EE3B-4283-BC69-F6C439E7F4A2}" type="pres">
      <dgm:prSet presAssocID="{226EAC0C-CE25-4832-860C-0F9C64FD3041}" presName="Name0" presStyleCnt="0">
        <dgm:presLayoutVars>
          <dgm:chPref val="1"/>
          <dgm:dir/>
          <dgm:animOne val="branch"/>
          <dgm:animLvl val="lvl"/>
          <dgm:resizeHandles val="exact"/>
        </dgm:presLayoutVars>
      </dgm:prSet>
      <dgm:spPr/>
    </dgm:pt>
    <dgm:pt modelId="{9812CB9C-42E9-4FBC-9266-B9F780857DC1}" type="pres">
      <dgm:prSet presAssocID="{25534579-5F71-4E7F-AC45-76CF961C8D52}" presName="root1" presStyleCnt="0"/>
      <dgm:spPr/>
    </dgm:pt>
    <dgm:pt modelId="{8C62C197-8DF3-4B6C-A36E-0DF290AAA5E4}" type="pres">
      <dgm:prSet presAssocID="{25534579-5F71-4E7F-AC45-76CF961C8D52}" presName="LevelOneTextNode" presStyleLbl="node0" presStyleIdx="0" presStyleCnt="1">
        <dgm:presLayoutVars>
          <dgm:chPref val="3"/>
        </dgm:presLayoutVars>
      </dgm:prSet>
      <dgm:spPr/>
    </dgm:pt>
    <dgm:pt modelId="{805AEADF-8D1E-4004-ABDD-473A50E065BE}" type="pres">
      <dgm:prSet presAssocID="{25534579-5F71-4E7F-AC45-76CF961C8D52}" presName="level2hierChild" presStyleCnt="0"/>
      <dgm:spPr/>
    </dgm:pt>
    <dgm:pt modelId="{46EF7AF4-3C53-4412-9561-DF233183FCDF}" type="pres">
      <dgm:prSet presAssocID="{B0594A55-68AC-48CE-BC35-49DCFF901597}" presName="conn2-1" presStyleLbl="parChTrans1D2" presStyleIdx="0" presStyleCnt="3"/>
      <dgm:spPr/>
    </dgm:pt>
    <dgm:pt modelId="{DFFCB1CA-B596-4A3A-9546-990B3C9F32AE}" type="pres">
      <dgm:prSet presAssocID="{B0594A55-68AC-48CE-BC35-49DCFF901597}" presName="connTx" presStyleLbl="parChTrans1D2" presStyleIdx="0" presStyleCnt="3"/>
      <dgm:spPr/>
    </dgm:pt>
    <dgm:pt modelId="{F549B367-D33A-4DCB-BF3B-73AA5BC379D4}" type="pres">
      <dgm:prSet presAssocID="{AC2A1776-EB5D-48E7-94FB-7E0599C6F591}" presName="root2" presStyleCnt="0"/>
      <dgm:spPr/>
    </dgm:pt>
    <dgm:pt modelId="{3CE0F338-96FC-4C99-B43A-EFFF17793F34}" type="pres">
      <dgm:prSet presAssocID="{AC2A1776-EB5D-48E7-94FB-7E0599C6F591}" presName="LevelTwoTextNode" presStyleLbl="node2" presStyleIdx="0" presStyleCnt="3" custScaleX="116964" custScaleY="104636">
        <dgm:presLayoutVars>
          <dgm:chPref val="3"/>
        </dgm:presLayoutVars>
      </dgm:prSet>
      <dgm:spPr/>
    </dgm:pt>
    <dgm:pt modelId="{6B7134DE-15D8-4D36-934D-CD7198E1D85F}" type="pres">
      <dgm:prSet presAssocID="{AC2A1776-EB5D-48E7-94FB-7E0599C6F591}" presName="level3hierChild" presStyleCnt="0"/>
      <dgm:spPr/>
    </dgm:pt>
    <dgm:pt modelId="{08A6EED0-BAC1-469E-A1BB-35C0FD410127}" type="pres">
      <dgm:prSet presAssocID="{0807BFC6-0F9D-4423-B939-4CAAEE26A8F3}" presName="conn2-1" presStyleLbl="parChTrans1D2" presStyleIdx="1" presStyleCnt="3"/>
      <dgm:spPr/>
    </dgm:pt>
    <dgm:pt modelId="{D6C3F521-E944-4481-8977-648CC36EC45A}" type="pres">
      <dgm:prSet presAssocID="{0807BFC6-0F9D-4423-B939-4CAAEE26A8F3}" presName="connTx" presStyleLbl="parChTrans1D2" presStyleIdx="1" presStyleCnt="3"/>
      <dgm:spPr/>
    </dgm:pt>
    <dgm:pt modelId="{767441B3-E73D-4A2B-AE73-1C4EFBA85D1E}" type="pres">
      <dgm:prSet presAssocID="{10DDEC7A-3F8A-4E3A-A1EA-1D7D68981B7E}" presName="root2" presStyleCnt="0"/>
      <dgm:spPr/>
    </dgm:pt>
    <dgm:pt modelId="{9C231855-6427-4773-AD07-9AAD16B87C88}" type="pres">
      <dgm:prSet presAssocID="{10DDEC7A-3F8A-4E3A-A1EA-1D7D68981B7E}" presName="LevelTwoTextNode" presStyleLbl="node2" presStyleIdx="1" presStyleCnt="3" custScaleX="116964" custScaleY="100829">
        <dgm:presLayoutVars>
          <dgm:chPref val="3"/>
        </dgm:presLayoutVars>
      </dgm:prSet>
      <dgm:spPr/>
    </dgm:pt>
    <dgm:pt modelId="{467CE2AE-9A24-47B6-8DAA-918D789FC830}" type="pres">
      <dgm:prSet presAssocID="{10DDEC7A-3F8A-4E3A-A1EA-1D7D68981B7E}" presName="level3hierChild" presStyleCnt="0"/>
      <dgm:spPr/>
    </dgm:pt>
    <dgm:pt modelId="{FB4F4142-BEE0-4A81-9349-01BCE89EFFDA}" type="pres">
      <dgm:prSet presAssocID="{2C262EA8-113B-4F6B-9F58-0A051F6E1BE5}" presName="conn2-1" presStyleLbl="parChTrans1D2" presStyleIdx="2" presStyleCnt="3"/>
      <dgm:spPr/>
    </dgm:pt>
    <dgm:pt modelId="{680F6965-8C73-4B9C-8BA9-AFC4B178CE65}" type="pres">
      <dgm:prSet presAssocID="{2C262EA8-113B-4F6B-9F58-0A051F6E1BE5}" presName="connTx" presStyleLbl="parChTrans1D2" presStyleIdx="2" presStyleCnt="3"/>
      <dgm:spPr/>
    </dgm:pt>
    <dgm:pt modelId="{F1447159-3F7B-4CC5-90DC-5CA2310C6367}" type="pres">
      <dgm:prSet presAssocID="{B741C553-ECC8-4B7A-9224-C801DF700254}" presName="root2" presStyleCnt="0"/>
      <dgm:spPr/>
    </dgm:pt>
    <dgm:pt modelId="{D8E25EA0-4B24-4E6F-BEF9-3AA20C003E85}" type="pres">
      <dgm:prSet presAssocID="{B741C553-ECC8-4B7A-9224-C801DF700254}" presName="LevelTwoTextNode" presStyleLbl="node2" presStyleIdx="2" presStyleCnt="3" custScaleX="118483">
        <dgm:presLayoutVars>
          <dgm:chPref val="3"/>
        </dgm:presLayoutVars>
      </dgm:prSet>
      <dgm:spPr/>
    </dgm:pt>
    <dgm:pt modelId="{692D514B-D434-4421-BF66-3485C16888AA}" type="pres">
      <dgm:prSet presAssocID="{B741C553-ECC8-4B7A-9224-C801DF700254}" presName="level3hierChild" presStyleCnt="0"/>
      <dgm:spPr/>
    </dgm:pt>
  </dgm:ptLst>
  <dgm:cxnLst>
    <dgm:cxn modelId="{F56FA702-1BCC-4EBF-8872-C69224F445A0}" type="presOf" srcId="{0807BFC6-0F9D-4423-B939-4CAAEE26A8F3}" destId="{D6C3F521-E944-4481-8977-648CC36EC45A}" srcOrd="1" destOrd="0" presId="urn:microsoft.com/office/officeart/2008/layout/HorizontalMultiLevelHierarchy"/>
    <dgm:cxn modelId="{42A70606-02AA-4D42-87B5-3008B5A7A87B}" type="presOf" srcId="{2C262EA8-113B-4F6B-9F58-0A051F6E1BE5}" destId="{FB4F4142-BEE0-4A81-9349-01BCE89EFFDA}" srcOrd="0" destOrd="0" presId="urn:microsoft.com/office/officeart/2008/layout/HorizontalMultiLevelHierarchy"/>
    <dgm:cxn modelId="{4BB7A51D-AA3A-4631-9ABA-18836FA0D235}" type="presOf" srcId="{10DDEC7A-3F8A-4E3A-A1EA-1D7D68981B7E}" destId="{9C231855-6427-4773-AD07-9AAD16B87C88}" srcOrd="0" destOrd="0" presId="urn:microsoft.com/office/officeart/2008/layout/HorizontalMultiLevelHierarchy"/>
    <dgm:cxn modelId="{5F581E27-A853-4DE4-9EFC-57D29EE4C1D6}" type="presOf" srcId="{25534579-5F71-4E7F-AC45-76CF961C8D52}" destId="{8C62C197-8DF3-4B6C-A36E-0DF290AAA5E4}" srcOrd="0" destOrd="0" presId="urn:microsoft.com/office/officeart/2008/layout/HorizontalMultiLevelHierarchy"/>
    <dgm:cxn modelId="{F13D923F-CD6F-41B7-9FAC-D9E5C0F64DFA}" type="presOf" srcId="{226EAC0C-CE25-4832-860C-0F9C64FD3041}" destId="{8C7C8143-EE3B-4283-BC69-F6C439E7F4A2}" srcOrd="0" destOrd="0" presId="urn:microsoft.com/office/officeart/2008/layout/HorizontalMultiLevelHierarchy"/>
    <dgm:cxn modelId="{F2A7D146-3395-4C57-9465-8B1D3C9D0DC8}" type="presOf" srcId="{B741C553-ECC8-4B7A-9224-C801DF700254}" destId="{D8E25EA0-4B24-4E6F-BEF9-3AA20C003E85}" srcOrd="0" destOrd="0" presId="urn:microsoft.com/office/officeart/2008/layout/HorizontalMultiLevelHierarchy"/>
    <dgm:cxn modelId="{D8FB074E-8934-46CD-BA1B-1C445DC1AD61}" srcId="{25534579-5F71-4E7F-AC45-76CF961C8D52}" destId="{B741C553-ECC8-4B7A-9224-C801DF700254}" srcOrd="2" destOrd="0" parTransId="{2C262EA8-113B-4F6B-9F58-0A051F6E1BE5}" sibTransId="{E7635812-5432-494B-BB95-73ED57CF6180}"/>
    <dgm:cxn modelId="{8AD9A18E-BCFB-44A7-8ED0-5CABE88BF073}" type="presOf" srcId="{AC2A1776-EB5D-48E7-94FB-7E0599C6F591}" destId="{3CE0F338-96FC-4C99-B43A-EFFF17793F34}" srcOrd="0" destOrd="0" presId="urn:microsoft.com/office/officeart/2008/layout/HorizontalMultiLevelHierarchy"/>
    <dgm:cxn modelId="{CB32D19D-AB5D-48F6-AD0D-5DC22AC6C155}" type="presOf" srcId="{2C262EA8-113B-4F6B-9F58-0A051F6E1BE5}" destId="{680F6965-8C73-4B9C-8BA9-AFC4B178CE65}" srcOrd="1" destOrd="0" presId="urn:microsoft.com/office/officeart/2008/layout/HorizontalMultiLevelHierarchy"/>
    <dgm:cxn modelId="{4FB7D0BC-B518-4C34-BE1F-8ABBFCF9AE18}" srcId="{25534579-5F71-4E7F-AC45-76CF961C8D52}" destId="{10DDEC7A-3F8A-4E3A-A1EA-1D7D68981B7E}" srcOrd="1" destOrd="0" parTransId="{0807BFC6-0F9D-4423-B939-4CAAEE26A8F3}" sibTransId="{09012426-FD22-433D-A4EC-F4039F6376DA}"/>
    <dgm:cxn modelId="{4AD218CF-C8FF-4220-9624-338745D80A0A}" srcId="{226EAC0C-CE25-4832-860C-0F9C64FD3041}" destId="{25534579-5F71-4E7F-AC45-76CF961C8D52}" srcOrd="0" destOrd="0" parTransId="{166C5017-8EF2-446B-BF7A-B58662D68960}" sibTransId="{1958E1DB-6225-432E-B293-81F5E1765036}"/>
    <dgm:cxn modelId="{B6A2B4D7-4AE9-43B6-A3EC-45AD4D5635C8}" srcId="{25534579-5F71-4E7F-AC45-76CF961C8D52}" destId="{AC2A1776-EB5D-48E7-94FB-7E0599C6F591}" srcOrd="0" destOrd="0" parTransId="{B0594A55-68AC-48CE-BC35-49DCFF901597}" sibTransId="{9B59C96E-AA8C-44EE-8B5C-4178C5AA0D01}"/>
    <dgm:cxn modelId="{F45EB5E1-358E-4208-8970-4A1266AEF612}" type="presOf" srcId="{B0594A55-68AC-48CE-BC35-49DCFF901597}" destId="{DFFCB1CA-B596-4A3A-9546-990B3C9F32AE}" srcOrd="1" destOrd="0" presId="urn:microsoft.com/office/officeart/2008/layout/HorizontalMultiLevelHierarchy"/>
    <dgm:cxn modelId="{D49B98E6-8A70-4FE5-B6EC-E666A8D08656}" type="presOf" srcId="{0807BFC6-0F9D-4423-B939-4CAAEE26A8F3}" destId="{08A6EED0-BAC1-469E-A1BB-35C0FD410127}" srcOrd="0" destOrd="0" presId="urn:microsoft.com/office/officeart/2008/layout/HorizontalMultiLevelHierarchy"/>
    <dgm:cxn modelId="{87F4D2ED-523A-40D4-A5CB-46D83260E1CC}" type="presOf" srcId="{B0594A55-68AC-48CE-BC35-49DCFF901597}" destId="{46EF7AF4-3C53-4412-9561-DF233183FCDF}" srcOrd="0" destOrd="0" presId="urn:microsoft.com/office/officeart/2008/layout/HorizontalMultiLevelHierarchy"/>
    <dgm:cxn modelId="{4F9C342F-F6F5-4915-9536-E698F1ED5BD2}" type="presParOf" srcId="{8C7C8143-EE3B-4283-BC69-F6C439E7F4A2}" destId="{9812CB9C-42E9-4FBC-9266-B9F780857DC1}" srcOrd="0" destOrd="0" presId="urn:microsoft.com/office/officeart/2008/layout/HorizontalMultiLevelHierarchy"/>
    <dgm:cxn modelId="{DC5F59B1-9178-4C73-A915-A3287AA55127}" type="presParOf" srcId="{9812CB9C-42E9-4FBC-9266-B9F780857DC1}" destId="{8C62C197-8DF3-4B6C-A36E-0DF290AAA5E4}" srcOrd="0" destOrd="0" presId="urn:microsoft.com/office/officeart/2008/layout/HorizontalMultiLevelHierarchy"/>
    <dgm:cxn modelId="{AC963A5C-5748-47D0-84C4-46CF619669D6}" type="presParOf" srcId="{9812CB9C-42E9-4FBC-9266-B9F780857DC1}" destId="{805AEADF-8D1E-4004-ABDD-473A50E065BE}" srcOrd="1" destOrd="0" presId="urn:microsoft.com/office/officeart/2008/layout/HorizontalMultiLevelHierarchy"/>
    <dgm:cxn modelId="{0D46C0A5-4444-4973-A353-AA6A914830CC}" type="presParOf" srcId="{805AEADF-8D1E-4004-ABDD-473A50E065BE}" destId="{46EF7AF4-3C53-4412-9561-DF233183FCDF}" srcOrd="0" destOrd="0" presId="urn:microsoft.com/office/officeart/2008/layout/HorizontalMultiLevelHierarchy"/>
    <dgm:cxn modelId="{ADDD0EFE-03A0-48BB-AC63-9073EFBC2DFA}" type="presParOf" srcId="{46EF7AF4-3C53-4412-9561-DF233183FCDF}" destId="{DFFCB1CA-B596-4A3A-9546-990B3C9F32AE}" srcOrd="0" destOrd="0" presId="urn:microsoft.com/office/officeart/2008/layout/HorizontalMultiLevelHierarchy"/>
    <dgm:cxn modelId="{66888A8E-DC8B-43E0-94AE-1D1FEE90C4C0}" type="presParOf" srcId="{805AEADF-8D1E-4004-ABDD-473A50E065BE}" destId="{F549B367-D33A-4DCB-BF3B-73AA5BC379D4}" srcOrd="1" destOrd="0" presId="urn:microsoft.com/office/officeart/2008/layout/HorizontalMultiLevelHierarchy"/>
    <dgm:cxn modelId="{C8B9A5F5-BB11-4A21-9E11-6C0C2AE1E599}" type="presParOf" srcId="{F549B367-D33A-4DCB-BF3B-73AA5BC379D4}" destId="{3CE0F338-96FC-4C99-B43A-EFFF17793F34}" srcOrd="0" destOrd="0" presId="urn:microsoft.com/office/officeart/2008/layout/HorizontalMultiLevelHierarchy"/>
    <dgm:cxn modelId="{6650E1CC-AD17-4F88-85FF-888EAFA7C22D}" type="presParOf" srcId="{F549B367-D33A-4DCB-BF3B-73AA5BC379D4}" destId="{6B7134DE-15D8-4D36-934D-CD7198E1D85F}" srcOrd="1" destOrd="0" presId="urn:microsoft.com/office/officeart/2008/layout/HorizontalMultiLevelHierarchy"/>
    <dgm:cxn modelId="{AD5C4B04-CEC1-44AC-9562-0A8D0C3135CE}" type="presParOf" srcId="{805AEADF-8D1E-4004-ABDD-473A50E065BE}" destId="{08A6EED0-BAC1-469E-A1BB-35C0FD410127}" srcOrd="2" destOrd="0" presId="urn:microsoft.com/office/officeart/2008/layout/HorizontalMultiLevelHierarchy"/>
    <dgm:cxn modelId="{6E5D3170-06FE-4FB6-965A-E205587240F1}" type="presParOf" srcId="{08A6EED0-BAC1-469E-A1BB-35C0FD410127}" destId="{D6C3F521-E944-4481-8977-648CC36EC45A}" srcOrd="0" destOrd="0" presId="urn:microsoft.com/office/officeart/2008/layout/HorizontalMultiLevelHierarchy"/>
    <dgm:cxn modelId="{D96DCC39-F9AA-4C15-BF08-92A3A9BF0DB5}" type="presParOf" srcId="{805AEADF-8D1E-4004-ABDD-473A50E065BE}" destId="{767441B3-E73D-4A2B-AE73-1C4EFBA85D1E}" srcOrd="3" destOrd="0" presId="urn:microsoft.com/office/officeart/2008/layout/HorizontalMultiLevelHierarchy"/>
    <dgm:cxn modelId="{5A3A7240-649D-4336-8F07-8F9B3EBC30D0}" type="presParOf" srcId="{767441B3-E73D-4A2B-AE73-1C4EFBA85D1E}" destId="{9C231855-6427-4773-AD07-9AAD16B87C88}" srcOrd="0" destOrd="0" presId="urn:microsoft.com/office/officeart/2008/layout/HorizontalMultiLevelHierarchy"/>
    <dgm:cxn modelId="{BA0C8D31-EF86-49F1-969A-F447ED0ECF2C}" type="presParOf" srcId="{767441B3-E73D-4A2B-AE73-1C4EFBA85D1E}" destId="{467CE2AE-9A24-47B6-8DAA-918D789FC830}" srcOrd="1" destOrd="0" presId="urn:microsoft.com/office/officeart/2008/layout/HorizontalMultiLevelHierarchy"/>
    <dgm:cxn modelId="{89C30F4C-07F5-467F-891F-0DCBDB4CE15D}" type="presParOf" srcId="{805AEADF-8D1E-4004-ABDD-473A50E065BE}" destId="{FB4F4142-BEE0-4A81-9349-01BCE89EFFDA}" srcOrd="4" destOrd="0" presId="urn:microsoft.com/office/officeart/2008/layout/HorizontalMultiLevelHierarchy"/>
    <dgm:cxn modelId="{2EE96858-A029-436E-9529-AC434A84F3B9}" type="presParOf" srcId="{FB4F4142-BEE0-4A81-9349-01BCE89EFFDA}" destId="{680F6965-8C73-4B9C-8BA9-AFC4B178CE65}" srcOrd="0" destOrd="0" presId="urn:microsoft.com/office/officeart/2008/layout/HorizontalMultiLevelHierarchy"/>
    <dgm:cxn modelId="{68A0C592-DAB7-4999-9DFD-4CD8CD90F87E}" type="presParOf" srcId="{805AEADF-8D1E-4004-ABDD-473A50E065BE}" destId="{F1447159-3F7B-4CC5-90DC-5CA2310C6367}" srcOrd="5" destOrd="0" presId="urn:microsoft.com/office/officeart/2008/layout/HorizontalMultiLevelHierarchy"/>
    <dgm:cxn modelId="{9CA8408E-769E-45FE-8ED4-D7FDED2725B5}" type="presParOf" srcId="{F1447159-3F7B-4CC5-90DC-5CA2310C6367}" destId="{D8E25EA0-4B24-4E6F-BEF9-3AA20C003E85}" srcOrd="0" destOrd="0" presId="urn:microsoft.com/office/officeart/2008/layout/HorizontalMultiLevelHierarchy"/>
    <dgm:cxn modelId="{14340830-31C3-4686-90F8-C07E05D99A73}" type="presParOf" srcId="{F1447159-3F7B-4CC5-90DC-5CA2310C6367}" destId="{692D514B-D434-4421-BF66-3485C16888AA}" srcOrd="1" destOrd="0" presId="urn:microsoft.com/office/officeart/2008/layout/HorizontalMultiLevelHierarchy"/>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D182085A-B79D-45B6-BA1C-1A3C7903F9B9}" type="doc">
      <dgm:prSet loTypeId="urn:microsoft.com/office/officeart/2005/8/layout/cycle4" loCatId="cycle" qsTypeId="urn:microsoft.com/office/officeart/2005/8/quickstyle/simple5" qsCatId="simple" csTypeId="urn:microsoft.com/office/officeart/2005/8/colors/colorful5" csCatId="colorful" phldr="1"/>
      <dgm:spPr/>
      <dgm:t>
        <a:bodyPr/>
        <a:lstStyle/>
        <a:p>
          <a:endParaRPr lang="ru-RU"/>
        </a:p>
      </dgm:t>
    </dgm:pt>
    <dgm:pt modelId="{57A4385F-E2FA-473C-9854-9A4B7B563C73}">
      <dgm:prSet custT="1"/>
      <dgm:spPr/>
      <dgm:t>
        <a:bodyPr/>
        <a:lstStyle/>
        <a:p>
          <a:r>
            <a:rPr lang="ru-RU" sz="1600" b="1" dirty="0">
              <a:latin typeface="Times New Roman" panose="02020603050405020304" pitchFamily="18" charset="0"/>
              <a:cs typeface="Times New Roman" panose="02020603050405020304" pitchFamily="18" charset="0"/>
            </a:rPr>
            <a:t>Регистра-</a:t>
          </a:r>
          <a:r>
            <a:rPr lang="ru-RU" sz="1600" b="1" dirty="0" err="1">
              <a:latin typeface="Times New Roman" panose="02020603050405020304" pitchFamily="18" charset="0"/>
              <a:cs typeface="Times New Roman" panose="02020603050405020304" pitchFamily="18" charset="0"/>
            </a:rPr>
            <a:t>ция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юридичес</a:t>
          </a:r>
          <a:r>
            <a:rPr lang="ru-RU" sz="1600" b="1" dirty="0">
              <a:latin typeface="Times New Roman" panose="02020603050405020304" pitchFamily="18" charset="0"/>
              <a:cs typeface="Times New Roman" panose="02020603050405020304" pitchFamily="18" charset="0"/>
            </a:rPr>
            <a:t>-кого лица</a:t>
          </a:r>
        </a:p>
        <a:p>
          <a:r>
            <a:rPr lang="ru-RU" sz="1600" dirty="0">
              <a:latin typeface="Times New Roman" panose="02020603050405020304" pitchFamily="18" charset="0"/>
              <a:cs typeface="Times New Roman" panose="02020603050405020304" pitchFamily="18" charset="0"/>
            </a:rPr>
            <a:t>1%</a:t>
          </a:r>
        </a:p>
      </dgm:t>
    </dgm:pt>
    <dgm:pt modelId="{0A8BC02C-B82D-48AC-A0DE-21BD3D505073}" type="parTrans" cxnId="{F3016128-4C3F-460A-A535-0928E9D0486A}">
      <dgm:prSet/>
      <dgm:spPr/>
      <dgm:t>
        <a:bodyPr/>
        <a:lstStyle/>
        <a:p>
          <a:endParaRPr lang="ru-RU"/>
        </a:p>
      </dgm:t>
    </dgm:pt>
    <dgm:pt modelId="{3693B6D7-0E26-4809-ADEA-5E0E99D683DC}" type="sibTrans" cxnId="{F3016128-4C3F-460A-A535-0928E9D0486A}">
      <dgm:prSet/>
      <dgm:spPr/>
      <dgm:t>
        <a:bodyPr/>
        <a:lstStyle/>
        <a:p>
          <a:endParaRPr lang="ru-RU"/>
        </a:p>
      </dgm:t>
    </dgm:pt>
    <dgm:pt modelId="{59071044-2DC6-45FA-B1FB-F3978EB45535}">
      <dgm:prSet custT="1"/>
      <dgm:spPr/>
      <dgm:t>
        <a:bodyPr/>
        <a:lstStyle/>
        <a:p>
          <a:r>
            <a:rPr lang="ru-RU" sz="1600" b="1" dirty="0">
              <a:latin typeface="Times New Roman" panose="02020603050405020304" pitchFamily="18" charset="0"/>
              <a:cs typeface="Times New Roman" panose="02020603050405020304" pitchFamily="18" charset="0"/>
            </a:rPr>
            <a:t>Расходные реактивы и материалы</a:t>
          </a:r>
        </a:p>
        <a:p>
          <a:r>
            <a:rPr lang="ru-RU" sz="1600" dirty="0">
              <a:latin typeface="Times New Roman" panose="02020603050405020304" pitchFamily="18" charset="0"/>
              <a:cs typeface="Times New Roman" panose="02020603050405020304" pitchFamily="18" charset="0"/>
            </a:rPr>
            <a:t> 40%</a:t>
          </a:r>
        </a:p>
      </dgm:t>
    </dgm:pt>
    <dgm:pt modelId="{A2A892B4-B0FF-4B81-8637-B957C98135AA}" type="parTrans" cxnId="{8D2B465A-8114-4921-92EE-1A200C7F5112}">
      <dgm:prSet/>
      <dgm:spPr/>
      <dgm:t>
        <a:bodyPr/>
        <a:lstStyle/>
        <a:p>
          <a:endParaRPr lang="ru-RU"/>
        </a:p>
      </dgm:t>
    </dgm:pt>
    <dgm:pt modelId="{CE3DB42A-4601-4919-B4C2-DA8599380212}" type="sibTrans" cxnId="{8D2B465A-8114-4921-92EE-1A200C7F5112}">
      <dgm:prSet/>
      <dgm:spPr/>
      <dgm:t>
        <a:bodyPr/>
        <a:lstStyle/>
        <a:p>
          <a:endParaRPr lang="ru-RU"/>
        </a:p>
      </dgm:t>
    </dgm:pt>
    <dgm:pt modelId="{68CA28CC-CE3D-48AE-81A6-00876207768F}">
      <dgm:prSet custT="1"/>
      <dgm:spPr/>
      <dgm:t>
        <a:bodyPr/>
        <a:lstStyle/>
        <a:p>
          <a:r>
            <a:rPr lang="ru-RU" sz="1600" b="1" dirty="0">
              <a:latin typeface="Times New Roman" panose="02020603050405020304" pitchFamily="18" charset="0"/>
              <a:cs typeface="Times New Roman" panose="02020603050405020304" pitchFamily="18" charset="0"/>
            </a:rPr>
            <a:t>Заработная плата</a:t>
          </a:r>
        </a:p>
        <a:p>
          <a:r>
            <a:rPr lang="ru-RU" sz="1600" dirty="0">
              <a:latin typeface="Times New Roman" panose="02020603050405020304" pitchFamily="18" charset="0"/>
              <a:cs typeface="Times New Roman" panose="02020603050405020304" pitchFamily="18" charset="0"/>
            </a:rPr>
            <a:t>44%</a:t>
          </a:r>
        </a:p>
      </dgm:t>
    </dgm:pt>
    <dgm:pt modelId="{176C94B4-6856-43B9-9E51-3A589B51593B}" type="parTrans" cxnId="{26AEF0B3-47A7-4C7B-85EA-BC192529D7A6}">
      <dgm:prSet/>
      <dgm:spPr/>
      <dgm:t>
        <a:bodyPr/>
        <a:lstStyle/>
        <a:p>
          <a:endParaRPr lang="ru-RU"/>
        </a:p>
      </dgm:t>
    </dgm:pt>
    <dgm:pt modelId="{87BA9979-13B6-480D-B223-6CC0B8201E0C}" type="sibTrans" cxnId="{26AEF0B3-47A7-4C7B-85EA-BC192529D7A6}">
      <dgm:prSet/>
      <dgm:spPr/>
      <dgm:t>
        <a:bodyPr/>
        <a:lstStyle/>
        <a:p>
          <a:endParaRPr lang="ru-RU"/>
        </a:p>
      </dgm:t>
    </dgm:pt>
    <dgm:pt modelId="{74B733D1-435E-4A74-A162-6CD5C0DCFF22}">
      <dgm:prSet custT="1"/>
      <dgm:spPr/>
      <dgm:t>
        <a:bodyPr/>
        <a:lstStyle/>
        <a:p>
          <a:r>
            <a:rPr lang="ru-RU" sz="1600" b="1" dirty="0">
              <a:latin typeface="Times New Roman" panose="02020603050405020304" pitchFamily="18" charset="0"/>
              <a:cs typeface="Times New Roman" panose="02020603050405020304" pitchFamily="18" charset="0"/>
            </a:rPr>
            <a:t>Аутсорсинг</a:t>
          </a:r>
        </a:p>
        <a:p>
          <a:r>
            <a:rPr lang="ru-RU" sz="1600" dirty="0">
              <a:latin typeface="Times New Roman" panose="02020603050405020304" pitchFamily="18" charset="0"/>
              <a:cs typeface="Times New Roman" panose="02020603050405020304" pitchFamily="18" charset="0"/>
            </a:rPr>
            <a:t>15%</a:t>
          </a:r>
        </a:p>
      </dgm:t>
    </dgm:pt>
    <dgm:pt modelId="{9EAFD44F-9D54-4C94-9F7A-A2909CFFE14E}" type="parTrans" cxnId="{97ED0BD6-4FB1-412C-B91D-07B06FFC1B6F}">
      <dgm:prSet/>
      <dgm:spPr/>
      <dgm:t>
        <a:bodyPr/>
        <a:lstStyle/>
        <a:p>
          <a:endParaRPr lang="ru-RU"/>
        </a:p>
      </dgm:t>
    </dgm:pt>
    <dgm:pt modelId="{94C72C19-B0E8-4AE6-9C54-19C9675709C2}" type="sibTrans" cxnId="{97ED0BD6-4FB1-412C-B91D-07B06FFC1B6F}">
      <dgm:prSet/>
      <dgm:spPr/>
      <dgm:t>
        <a:bodyPr/>
        <a:lstStyle/>
        <a:p>
          <a:endParaRPr lang="ru-RU"/>
        </a:p>
      </dgm:t>
    </dgm:pt>
    <dgm:pt modelId="{779D3BED-82D2-4413-9A2A-34F1F5B5822B}" type="pres">
      <dgm:prSet presAssocID="{D182085A-B79D-45B6-BA1C-1A3C7903F9B9}" presName="cycleMatrixDiagram" presStyleCnt="0">
        <dgm:presLayoutVars>
          <dgm:chMax val="1"/>
          <dgm:dir/>
          <dgm:animLvl val="lvl"/>
          <dgm:resizeHandles val="exact"/>
        </dgm:presLayoutVars>
      </dgm:prSet>
      <dgm:spPr/>
    </dgm:pt>
    <dgm:pt modelId="{0F4B2D21-9007-440C-A542-5FFE4EA8AE6A}" type="pres">
      <dgm:prSet presAssocID="{D182085A-B79D-45B6-BA1C-1A3C7903F9B9}" presName="children" presStyleCnt="0"/>
      <dgm:spPr/>
    </dgm:pt>
    <dgm:pt modelId="{B55CFBB9-FFC4-4837-A474-48CA2B955DC8}" type="pres">
      <dgm:prSet presAssocID="{D182085A-B79D-45B6-BA1C-1A3C7903F9B9}" presName="childPlaceholder" presStyleCnt="0"/>
      <dgm:spPr/>
    </dgm:pt>
    <dgm:pt modelId="{70E63262-FA2E-4CA9-9DEB-358B18D82C13}" type="pres">
      <dgm:prSet presAssocID="{D182085A-B79D-45B6-BA1C-1A3C7903F9B9}" presName="circle" presStyleCnt="0"/>
      <dgm:spPr/>
    </dgm:pt>
    <dgm:pt modelId="{FD915A27-EFEB-4A92-A692-05074A6ED3DB}" type="pres">
      <dgm:prSet presAssocID="{D182085A-B79D-45B6-BA1C-1A3C7903F9B9}" presName="quadrant1" presStyleLbl="node1" presStyleIdx="0" presStyleCnt="4">
        <dgm:presLayoutVars>
          <dgm:chMax val="1"/>
          <dgm:bulletEnabled val="1"/>
        </dgm:presLayoutVars>
      </dgm:prSet>
      <dgm:spPr/>
    </dgm:pt>
    <dgm:pt modelId="{8D7274A7-0AFF-4DAA-88FA-FBF1189EC4D7}" type="pres">
      <dgm:prSet presAssocID="{D182085A-B79D-45B6-BA1C-1A3C7903F9B9}" presName="quadrant2" presStyleLbl="node1" presStyleIdx="1" presStyleCnt="4">
        <dgm:presLayoutVars>
          <dgm:chMax val="1"/>
          <dgm:bulletEnabled val="1"/>
        </dgm:presLayoutVars>
      </dgm:prSet>
      <dgm:spPr/>
    </dgm:pt>
    <dgm:pt modelId="{B5A6E003-3C88-417E-B414-12A33B8DC471}" type="pres">
      <dgm:prSet presAssocID="{D182085A-B79D-45B6-BA1C-1A3C7903F9B9}" presName="quadrant3" presStyleLbl="node1" presStyleIdx="2" presStyleCnt="4">
        <dgm:presLayoutVars>
          <dgm:chMax val="1"/>
          <dgm:bulletEnabled val="1"/>
        </dgm:presLayoutVars>
      </dgm:prSet>
      <dgm:spPr/>
    </dgm:pt>
    <dgm:pt modelId="{576AD227-D9FC-40C2-AE85-F1A29E0C0A5D}" type="pres">
      <dgm:prSet presAssocID="{D182085A-B79D-45B6-BA1C-1A3C7903F9B9}" presName="quadrant4" presStyleLbl="node1" presStyleIdx="3" presStyleCnt="4">
        <dgm:presLayoutVars>
          <dgm:chMax val="1"/>
          <dgm:bulletEnabled val="1"/>
        </dgm:presLayoutVars>
      </dgm:prSet>
      <dgm:spPr/>
    </dgm:pt>
    <dgm:pt modelId="{2A677B48-FC15-408B-8293-D97FAACD776D}" type="pres">
      <dgm:prSet presAssocID="{D182085A-B79D-45B6-BA1C-1A3C7903F9B9}" presName="quadrantPlaceholder" presStyleCnt="0"/>
      <dgm:spPr/>
    </dgm:pt>
    <dgm:pt modelId="{DCF638FA-589B-45A9-A6B2-58DBF1FC082C}" type="pres">
      <dgm:prSet presAssocID="{D182085A-B79D-45B6-BA1C-1A3C7903F9B9}" presName="center1" presStyleLbl="fgShp" presStyleIdx="0" presStyleCnt="2" custLinFactNeighborX="-854" custLinFactNeighborY="21468"/>
      <dgm:spPr>
        <a:prstGeom prst="ellipse">
          <a:avLst/>
        </a:prstGeom>
        <a:solidFill>
          <a:srgbClr val="8770C7"/>
        </a:solidFill>
      </dgm:spPr>
    </dgm:pt>
    <dgm:pt modelId="{15ACF0F8-F8F5-4B82-AE8C-23349EFF226F}" type="pres">
      <dgm:prSet presAssocID="{D182085A-B79D-45B6-BA1C-1A3C7903F9B9}" presName="center2" presStyleLbl="fgShp" presStyleIdx="1" presStyleCnt="2" custScaleX="238226" custScaleY="224690" custLinFactX="113772" custLinFactY="100000" custLinFactNeighborX="200000" custLinFactNeighborY="161327">
        <dgm:style>
          <a:lnRef idx="2">
            <a:schemeClr val="accent1"/>
          </a:lnRef>
          <a:fillRef idx="1">
            <a:schemeClr val="lt1"/>
          </a:fillRef>
          <a:effectRef idx="0">
            <a:schemeClr val="accent1"/>
          </a:effectRef>
          <a:fontRef idx="minor">
            <a:schemeClr val="dk1"/>
          </a:fontRef>
        </dgm:style>
      </dgm:prSet>
      <dgm:spPr>
        <a:prstGeom prst="arc">
          <a:avLst/>
        </a:prstGeom>
        <a:solidFill>
          <a:schemeClr val="bg1"/>
        </a:solidFill>
        <a:ln>
          <a:solidFill>
            <a:schemeClr val="bg1"/>
          </a:solidFill>
        </a:ln>
      </dgm:spPr>
    </dgm:pt>
  </dgm:ptLst>
  <dgm:cxnLst>
    <dgm:cxn modelId="{13982B08-0BEC-4D9A-8D72-A48E9B339318}" type="presOf" srcId="{D182085A-B79D-45B6-BA1C-1A3C7903F9B9}" destId="{779D3BED-82D2-4413-9A2A-34F1F5B5822B}" srcOrd="0" destOrd="0" presId="urn:microsoft.com/office/officeart/2005/8/layout/cycle4"/>
    <dgm:cxn modelId="{F3016128-4C3F-460A-A535-0928E9D0486A}" srcId="{D182085A-B79D-45B6-BA1C-1A3C7903F9B9}" destId="{57A4385F-E2FA-473C-9854-9A4B7B563C73}" srcOrd="0" destOrd="0" parTransId="{0A8BC02C-B82D-48AC-A0DE-21BD3D505073}" sibTransId="{3693B6D7-0E26-4809-ADEA-5E0E99D683DC}"/>
    <dgm:cxn modelId="{750FA969-A679-4B8B-B3B1-A114B42BDFE0}" type="presOf" srcId="{57A4385F-E2FA-473C-9854-9A4B7B563C73}" destId="{FD915A27-EFEB-4A92-A692-05074A6ED3DB}" srcOrd="0" destOrd="0" presId="urn:microsoft.com/office/officeart/2005/8/layout/cycle4"/>
    <dgm:cxn modelId="{23BD1F6B-C1C6-4ACA-94D5-A23E43BF2C20}" type="presOf" srcId="{59071044-2DC6-45FA-B1FB-F3978EB45535}" destId="{8D7274A7-0AFF-4DAA-88FA-FBF1189EC4D7}" srcOrd="0" destOrd="0" presId="urn:microsoft.com/office/officeart/2005/8/layout/cycle4"/>
    <dgm:cxn modelId="{8D2B465A-8114-4921-92EE-1A200C7F5112}" srcId="{D182085A-B79D-45B6-BA1C-1A3C7903F9B9}" destId="{59071044-2DC6-45FA-B1FB-F3978EB45535}" srcOrd="1" destOrd="0" parTransId="{A2A892B4-B0FF-4B81-8637-B957C98135AA}" sibTransId="{CE3DB42A-4601-4919-B4C2-DA8599380212}"/>
    <dgm:cxn modelId="{324F6794-851C-4FF7-A8CB-C9F774A98E47}" type="presOf" srcId="{68CA28CC-CE3D-48AE-81A6-00876207768F}" destId="{B5A6E003-3C88-417E-B414-12A33B8DC471}" srcOrd="0" destOrd="0" presId="urn:microsoft.com/office/officeart/2005/8/layout/cycle4"/>
    <dgm:cxn modelId="{470AD7A7-4ADE-4C18-8B65-636CFB3B79FC}" type="presOf" srcId="{74B733D1-435E-4A74-A162-6CD5C0DCFF22}" destId="{576AD227-D9FC-40C2-AE85-F1A29E0C0A5D}" srcOrd="0" destOrd="0" presId="urn:microsoft.com/office/officeart/2005/8/layout/cycle4"/>
    <dgm:cxn modelId="{26AEF0B3-47A7-4C7B-85EA-BC192529D7A6}" srcId="{D182085A-B79D-45B6-BA1C-1A3C7903F9B9}" destId="{68CA28CC-CE3D-48AE-81A6-00876207768F}" srcOrd="2" destOrd="0" parTransId="{176C94B4-6856-43B9-9E51-3A589B51593B}" sibTransId="{87BA9979-13B6-480D-B223-6CC0B8201E0C}"/>
    <dgm:cxn modelId="{97ED0BD6-4FB1-412C-B91D-07B06FFC1B6F}" srcId="{D182085A-B79D-45B6-BA1C-1A3C7903F9B9}" destId="{74B733D1-435E-4A74-A162-6CD5C0DCFF22}" srcOrd="3" destOrd="0" parTransId="{9EAFD44F-9D54-4C94-9F7A-A2909CFFE14E}" sibTransId="{94C72C19-B0E8-4AE6-9C54-19C9675709C2}"/>
    <dgm:cxn modelId="{358267B9-6C1D-4D5B-B3D4-6601D512B1CD}" type="presParOf" srcId="{779D3BED-82D2-4413-9A2A-34F1F5B5822B}" destId="{0F4B2D21-9007-440C-A542-5FFE4EA8AE6A}" srcOrd="0" destOrd="0" presId="urn:microsoft.com/office/officeart/2005/8/layout/cycle4"/>
    <dgm:cxn modelId="{8B9E4D65-CB6F-47F2-A5F4-AA507F5E26C3}" type="presParOf" srcId="{0F4B2D21-9007-440C-A542-5FFE4EA8AE6A}" destId="{B55CFBB9-FFC4-4837-A474-48CA2B955DC8}" srcOrd="0" destOrd="0" presId="urn:microsoft.com/office/officeart/2005/8/layout/cycle4"/>
    <dgm:cxn modelId="{D5894B5A-004E-451A-B5E1-A370752974AE}" type="presParOf" srcId="{779D3BED-82D2-4413-9A2A-34F1F5B5822B}" destId="{70E63262-FA2E-4CA9-9DEB-358B18D82C13}" srcOrd="1" destOrd="0" presId="urn:microsoft.com/office/officeart/2005/8/layout/cycle4"/>
    <dgm:cxn modelId="{DA4E386B-B9FF-4DA0-BC0D-A3FD4A41B99D}" type="presParOf" srcId="{70E63262-FA2E-4CA9-9DEB-358B18D82C13}" destId="{FD915A27-EFEB-4A92-A692-05074A6ED3DB}" srcOrd="0" destOrd="0" presId="urn:microsoft.com/office/officeart/2005/8/layout/cycle4"/>
    <dgm:cxn modelId="{3FF1FE87-4838-452F-9BB5-6F50ABB022CB}" type="presParOf" srcId="{70E63262-FA2E-4CA9-9DEB-358B18D82C13}" destId="{8D7274A7-0AFF-4DAA-88FA-FBF1189EC4D7}" srcOrd="1" destOrd="0" presId="urn:microsoft.com/office/officeart/2005/8/layout/cycle4"/>
    <dgm:cxn modelId="{89C7DBA7-E42B-4BDA-A6CA-FC6A14408775}" type="presParOf" srcId="{70E63262-FA2E-4CA9-9DEB-358B18D82C13}" destId="{B5A6E003-3C88-417E-B414-12A33B8DC471}" srcOrd="2" destOrd="0" presId="urn:microsoft.com/office/officeart/2005/8/layout/cycle4"/>
    <dgm:cxn modelId="{D52EBBF0-6574-49C3-8537-8D9F305FA072}" type="presParOf" srcId="{70E63262-FA2E-4CA9-9DEB-358B18D82C13}" destId="{576AD227-D9FC-40C2-AE85-F1A29E0C0A5D}" srcOrd="3" destOrd="0" presId="urn:microsoft.com/office/officeart/2005/8/layout/cycle4"/>
    <dgm:cxn modelId="{77ED9702-3519-4676-974B-574A4517E957}" type="presParOf" srcId="{70E63262-FA2E-4CA9-9DEB-358B18D82C13}" destId="{2A677B48-FC15-408B-8293-D97FAACD776D}" srcOrd="4" destOrd="0" presId="urn:microsoft.com/office/officeart/2005/8/layout/cycle4"/>
    <dgm:cxn modelId="{C0E076DC-0108-4BB9-8FD0-E576D1360C58}" type="presParOf" srcId="{779D3BED-82D2-4413-9A2A-34F1F5B5822B}" destId="{DCF638FA-589B-45A9-A6B2-58DBF1FC082C}" srcOrd="2" destOrd="0" presId="urn:microsoft.com/office/officeart/2005/8/layout/cycle4"/>
    <dgm:cxn modelId="{B652697A-1F6D-47FE-84E9-EEFD6BE1681A}" type="presParOf" srcId="{779D3BED-82D2-4413-9A2A-34F1F5B5822B}" destId="{15ACF0F8-F8F5-4B82-AE8C-23349EFF226F}" srcOrd="3" destOrd="0" presId="urn:microsoft.com/office/officeart/2005/8/layout/cycle4"/>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54173A4-5592-415F-BA19-ACC30CAAAC09}" type="doc">
      <dgm:prSet loTypeId="urn:microsoft.com/office/officeart/2009/3/layout/StepUpProcess" loCatId="process" qsTypeId="urn:microsoft.com/office/officeart/2005/8/quickstyle/simple5" qsCatId="simple" csTypeId="urn:microsoft.com/office/officeart/2005/8/colors/colorful5" csCatId="colorful" phldr="1"/>
      <dgm:spPr/>
      <dgm:t>
        <a:bodyPr/>
        <a:lstStyle/>
        <a:p>
          <a:endParaRPr lang="ru-RU"/>
        </a:p>
      </dgm:t>
    </dgm:pt>
    <dgm:pt modelId="{638DFF86-7B68-425B-AC36-1C908B963DA3}">
      <dgm:prSet custT="1"/>
      <dgm:spPr/>
      <dgm:t>
        <a:bodyPr/>
        <a:lstStyle/>
        <a:p>
          <a:pPr algn="ctr"/>
          <a:r>
            <a:rPr lang="ru-RU" sz="1800" b="0" dirty="0">
              <a:latin typeface="Times New Roman" panose="02020603050405020304" pitchFamily="18" charset="0"/>
              <a:cs typeface="Times New Roman" panose="02020603050405020304" pitchFamily="18" charset="0"/>
            </a:rPr>
            <a:t>Выполнение исследований для поиска информации</a:t>
          </a:r>
        </a:p>
      </dgm:t>
    </dgm:pt>
    <dgm:pt modelId="{1D2C40B6-694F-42C8-BA6B-8A195B4A1F94}" type="parTrans" cxnId="{DB7D4E29-46EE-4EE4-9EF2-0FC732794DE1}">
      <dgm:prSet/>
      <dgm:spPr/>
      <dgm:t>
        <a:bodyPr/>
        <a:lstStyle/>
        <a:p>
          <a:endParaRPr lang="ru-RU"/>
        </a:p>
      </dgm:t>
    </dgm:pt>
    <dgm:pt modelId="{3D97EA97-3549-4884-A20F-A6F47F8D71DF}" type="sibTrans" cxnId="{DB7D4E29-46EE-4EE4-9EF2-0FC732794DE1}">
      <dgm:prSet/>
      <dgm:spPr/>
      <dgm:t>
        <a:bodyPr/>
        <a:lstStyle/>
        <a:p>
          <a:endParaRPr lang="ru-RU"/>
        </a:p>
      </dgm:t>
    </dgm:pt>
    <dgm:pt modelId="{5AE78000-B5EA-4E89-B771-00A571B00F3B}">
      <dgm:prSet custT="1"/>
      <dgm:spPr/>
      <dgm:t>
        <a:bodyPr/>
        <a:lstStyle/>
        <a:p>
          <a:pPr algn="ctr"/>
          <a:r>
            <a:rPr lang="ru-RU" sz="1800" b="0" dirty="0">
              <a:latin typeface="Times New Roman" panose="02020603050405020304" pitchFamily="18" charset="0"/>
              <a:cs typeface="Times New Roman" panose="02020603050405020304" pitchFamily="18" charset="0"/>
            </a:rPr>
            <a:t>Получение патента на изобретение</a:t>
          </a:r>
        </a:p>
      </dgm:t>
    </dgm:pt>
    <dgm:pt modelId="{0AA25100-92E0-46A6-A480-6B8898653CD3}" type="parTrans" cxnId="{2BF57C8D-9379-4CCF-9433-93BD539F93CD}">
      <dgm:prSet/>
      <dgm:spPr/>
      <dgm:t>
        <a:bodyPr/>
        <a:lstStyle/>
        <a:p>
          <a:endParaRPr lang="ru-RU"/>
        </a:p>
      </dgm:t>
    </dgm:pt>
    <dgm:pt modelId="{C86A10C4-BC73-476C-9E11-5BD2DABA89E7}" type="sibTrans" cxnId="{2BF57C8D-9379-4CCF-9433-93BD539F93CD}">
      <dgm:prSet/>
      <dgm:spPr/>
      <dgm:t>
        <a:bodyPr/>
        <a:lstStyle/>
        <a:p>
          <a:endParaRPr lang="ru-RU"/>
        </a:p>
      </dgm:t>
    </dgm:pt>
    <dgm:pt modelId="{FA3B6A7B-1400-432D-8CB3-13D4E4955EB9}">
      <dgm:prSet custT="1"/>
      <dgm:spPr/>
      <dgm:t>
        <a:bodyPr/>
        <a:lstStyle/>
        <a:p>
          <a:pPr algn="ctr"/>
          <a:r>
            <a:rPr lang="ru-RU" sz="1800" b="0" dirty="0">
              <a:latin typeface="Times New Roman" panose="02020603050405020304" pitchFamily="18" charset="0"/>
              <a:cs typeface="Times New Roman" panose="02020603050405020304" pitchFamily="18" charset="0"/>
            </a:rPr>
            <a:t>Заключение соглашения с фармакологи-ческой компанией</a:t>
          </a:r>
        </a:p>
      </dgm:t>
    </dgm:pt>
    <dgm:pt modelId="{387519BB-5096-4C68-AA8C-F8F0EEDDF4BE}" type="parTrans" cxnId="{CDB7B0C9-E7E3-4F0A-9708-07101665B004}">
      <dgm:prSet/>
      <dgm:spPr/>
      <dgm:t>
        <a:bodyPr/>
        <a:lstStyle/>
        <a:p>
          <a:endParaRPr lang="ru-RU"/>
        </a:p>
      </dgm:t>
    </dgm:pt>
    <dgm:pt modelId="{71EBB4DE-00AB-49D6-8E69-EA2B38C38655}" type="sibTrans" cxnId="{CDB7B0C9-E7E3-4F0A-9708-07101665B004}">
      <dgm:prSet/>
      <dgm:spPr/>
      <dgm:t>
        <a:bodyPr/>
        <a:lstStyle/>
        <a:p>
          <a:endParaRPr lang="ru-RU"/>
        </a:p>
      </dgm:t>
    </dgm:pt>
    <dgm:pt modelId="{65A0FE4E-E314-4EE6-8518-41C6FCD7DD3C}">
      <dgm:prSet custT="1"/>
      <dgm:spPr/>
      <dgm:t>
        <a:bodyPr/>
        <a:lstStyle/>
        <a:p>
          <a:pPr algn="ctr"/>
          <a:r>
            <a:rPr lang="ru-RU" sz="1800" b="0" dirty="0">
              <a:latin typeface="Times New Roman" panose="02020603050405020304" pitchFamily="18" charset="0"/>
              <a:cs typeface="Times New Roman" panose="02020603050405020304" pitchFamily="18" charset="0"/>
            </a:rPr>
            <a:t>Проведение доклинических испытаний</a:t>
          </a:r>
        </a:p>
      </dgm:t>
    </dgm:pt>
    <dgm:pt modelId="{7E807039-B401-4370-AB5C-7B05660387C8}" type="parTrans" cxnId="{E9498CB3-AE15-4969-9E67-F0F9837AA01A}">
      <dgm:prSet/>
      <dgm:spPr/>
      <dgm:t>
        <a:bodyPr/>
        <a:lstStyle/>
        <a:p>
          <a:endParaRPr lang="ru-RU"/>
        </a:p>
      </dgm:t>
    </dgm:pt>
    <dgm:pt modelId="{B24D1BF7-9162-4AA2-9756-3D921AB0CDAC}" type="sibTrans" cxnId="{E9498CB3-AE15-4969-9E67-F0F9837AA01A}">
      <dgm:prSet/>
      <dgm:spPr/>
      <dgm:t>
        <a:bodyPr/>
        <a:lstStyle/>
        <a:p>
          <a:endParaRPr lang="ru-RU"/>
        </a:p>
      </dgm:t>
    </dgm:pt>
    <dgm:pt modelId="{A1954DD0-E833-41A0-8386-92A070F61972}">
      <dgm:prSet custT="1"/>
      <dgm:spPr/>
      <dgm:t>
        <a:bodyPr/>
        <a:lstStyle/>
        <a:p>
          <a:pPr algn="ctr"/>
          <a:r>
            <a:rPr lang="ru-RU" sz="1800" b="0" dirty="0">
              <a:latin typeface="Times New Roman" panose="02020603050405020304" pitchFamily="18" charset="0"/>
              <a:cs typeface="Times New Roman" panose="02020603050405020304" pitchFamily="18" charset="0"/>
            </a:rPr>
            <a:t>Проведение клинических испытаний</a:t>
          </a:r>
        </a:p>
      </dgm:t>
    </dgm:pt>
    <dgm:pt modelId="{4939C90B-B811-4654-ACD6-DF8E4748FD80}" type="parTrans" cxnId="{18E070DF-B158-4C27-837C-B2EF949831E8}">
      <dgm:prSet/>
      <dgm:spPr/>
      <dgm:t>
        <a:bodyPr/>
        <a:lstStyle/>
        <a:p>
          <a:endParaRPr lang="ru-RU"/>
        </a:p>
      </dgm:t>
    </dgm:pt>
    <dgm:pt modelId="{BC89AE50-1C49-4541-90BA-F43E9916F77D}" type="sibTrans" cxnId="{18E070DF-B158-4C27-837C-B2EF949831E8}">
      <dgm:prSet/>
      <dgm:spPr/>
      <dgm:t>
        <a:bodyPr/>
        <a:lstStyle/>
        <a:p>
          <a:endParaRPr lang="ru-RU"/>
        </a:p>
      </dgm:t>
    </dgm:pt>
    <dgm:pt modelId="{98EB2985-0339-4811-B993-118094B4D0A9}">
      <dgm:prSet custT="1"/>
      <dgm:spPr/>
      <dgm:t>
        <a:bodyPr/>
        <a:lstStyle/>
        <a:p>
          <a:pPr algn="ctr"/>
          <a:r>
            <a:rPr lang="ru-RU" sz="1800" b="1" dirty="0">
              <a:solidFill>
                <a:srgbClr val="C00000"/>
              </a:solidFill>
              <a:latin typeface="Times New Roman" panose="02020603050405020304" pitchFamily="18" charset="0"/>
              <a:cs typeface="Times New Roman" panose="02020603050405020304" pitchFamily="18" charset="0"/>
            </a:rPr>
            <a:t> Сертификация        и начало  выпуска  продукции</a:t>
          </a:r>
        </a:p>
      </dgm:t>
    </dgm:pt>
    <dgm:pt modelId="{83B4AB45-6F66-457B-B02D-258A9AD0D036}" type="parTrans" cxnId="{27388B4F-A4F5-4C27-B356-F46A13045CF9}">
      <dgm:prSet/>
      <dgm:spPr/>
      <dgm:t>
        <a:bodyPr/>
        <a:lstStyle/>
        <a:p>
          <a:endParaRPr lang="ru-RU"/>
        </a:p>
      </dgm:t>
    </dgm:pt>
    <dgm:pt modelId="{EB32D42B-609F-4797-9A8F-70894B1F934A}" type="sibTrans" cxnId="{27388B4F-A4F5-4C27-B356-F46A13045CF9}">
      <dgm:prSet/>
      <dgm:spPr/>
      <dgm:t>
        <a:bodyPr/>
        <a:lstStyle/>
        <a:p>
          <a:endParaRPr lang="ru-RU"/>
        </a:p>
      </dgm:t>
    </dgm:pt>
    <dgm:pt modelId="{5DE9E40A-6BAD-45A3-9217-484CB3AC10C1}" type="pres">
      <dgm:prSet presAssocID="{A54173A4-5592-415F-BA19-ACC30CAAAC09}" presName="rootnode" presStyleCnt="0">
        <dgm:presLayoutVars>
          <dgm:chMax/>
          <dgm:chPref/>
          <dgm:dir/>
          <dgm:animLvl val="lvl"/>
        </dgm:presLayoutVars>
      </dgm:prSet>
      <dgm:spPr/>
    </dgm:pt>
    <dgm:pt modelId="{384C1FF4-85CF-4BB6-8146-A110A7707FF4}" type="pres">
      <dgm:prSet presAssocID="{638DFF86-7B68-425B-AC36-1C908B963DA3}" presName="composite" presStyleCnt="0"/>
      <dgm:spPr/>
    </dgm:pt>
    <dgm:pt modelId="{F5FAD8FC-6534-4305-B992-067784F89227}" type="pres">
      <dgm:prSet presAssocID="{638DFF86-7B68-425B-AC36-1C908B963DA3}" presName="LShape" presStyleLbl="alignNode1" presStyleIdx="0" presStyleCnt="11"/>
      <dgm:spPr/>
    </dgm:pt>
    <dgm:pt modelId="{34015CA0-7B0F-41A3-A8D4-D43A1B937ED8}" type="pres">
      <dgm:prSet presAssocID="{638DFF86-7B68-425B-AC36-1C908B963DA3}" presName="ParentText" presStyleLbl="revTx" presStyleIdx="0" presStyleCnt="6">
        <dgm:presLayoutVars>
          <dgm:chMax val="0"/>
          <dgm:chPref val="0"/>
          <dgm:bulletEnabled val="1"/>
        </dgm:presLayoutVars>
      </dgm:prSet>
      <dgm:spPr/>
    </dgm:pt>
    <dgm:pt modelId="{E31BDF13-84D0-4999-8ED3-07E6F4CE66B9}" type="pres">
      <dgm:prSet presAssocID="{638DFF86-7B68-425B-AC36-1C908B963DA3}" presName="Triangle" presStyleLbl="alignNode1" presStyleIdx="1" presStyleCnt="11"/>
      <dgm:spPr/>
    </dgm:pt>
    <dgm:pt modelId="{78472885-730C-4ED6-96BE-893B263DAE63}" type="pres">
      <dgm:prSet presAssocID="{3D97EA97-3549-4884-A20F-A6F47F8D71DF}" presName="sibTrans" presStyleCnt="0"/>
      <dgm:spPr/>
    </dgm:pt>
    <dgm:pt modelId="{DE0EDE57-0C34-4F14-9CC6-79B1A19A4930}" type="pres">
      <dgm:prSet presAssocID="{3D97EA97-3549-4884-A20F-A6F47F8D71DF}" presName="space" presStyleCnt="0"/>
      <dgm:spPr/>
    </dgm:pt>
    <dgm:pt modelId="{762F30A5-05CD-4327-9DD6-7560F27FB118}" type="pres">
      <dgm:prSet presAssocID="{5AE78000-B5EA-4E89-B771-00A571B00F3B}" presName="composite" presStyleCnt="0"/>
      <dgm:spPr/>
    </dgm:pt>
    <dgm:pt modelId="{D3B7A497-411A-4A2B-A8A7-EF0795D7EA0D}" type="pres">
      <dgm:prSet presAssocID="{5AE78000-B5EA-4E89-B771-00A571B00F3B}" presName="LShape" presStyleLbl="alignNode1" presStyleIdx="2" presStyleCnt="11"/>
      <dgm:spPr/>
    </dgm:pt>
    <dgm:pt modelId="{FEA2D37C-34EB-42E1-AC5D-4DC6FF8D05CC}" type="pres">
      <dgm:prSet presAssocID="{5AE78000-B5EA-4E89-B771-00A571B00F3B}" presName="ParentText" presStyleLbl="revTx" presStyleIdx="1" presStyleCnt="6">
        <dgm:presLayoutVars>
          <dgm:chMax val="0"/>
          <dgm:chPref val="0"/>
          <dgm:bulletEnabled val="1"/>
        </dgm:presLayoutVars>
      </dgm:prSet>
      <dgm:spPr/>
    </dgm:pt>
    <dgm:pt modelId="{6F798BCB-76F7-4604-A519-B463B2ECE09D}" type="pres">
      <dgm:prSet presAssocID="{5AE78000-B5EA-4E89-B771-00A571B00F3B}" presName="Triangle" presStyleLbl="alignNode1" presStyleIdx="3" presStyleCnt="11"/>
      <dgm:spPr/>
    </dgm:pt>
    <dgm:pt modelId="{77AD5671-BF7C-494B-AEDF-3CB2CC8F38D5}" type="pres">
      <dgm:prSet presAssocID="{C86A10C4-BC73-476C-9E11-5BD2DABA89E7}" presName="sibTrans" presStyleCnt="0"/>
      <dgm:spPr/>
    </dgm:pt>
    <dgm:pt modelId="{7C6F5D43-ECDD-4E4E-A36E-7AD2BB9F339D}" type="pres">
      <dgm:prSet presAssocID="{C86A10C4-BC73-476C-9E11-5BD2DABA89E7}" presName="space" presStyleCnt="0"/>
      <dgm:spPr/>
    </dgm:pt>
    <dgm:pt modelId="{108CA72C-12D5-4108-9909-ABB505A09B73}" type="pres">
      <dgm:prSet presAssocID="{FA3B6A7B-1400-432D-8CB3-13D4E4955EB9}" presName="composite" presStyleCnt="0"/>
      <dgm:spPr/>
    </dgm:pt>
    <dgm:pt modelId="{5001E9CD-6159-4224-9BDF-2D0CE2E2AAF5}" type="pres">
      <dgm:prSet presAssocID="{FA3B6A7B-1400-432D-8CB3-13D4E4955EB9}" presName="LShape" presStyleLbl="alignNode1" presStyleIdx="4" presStyleCnt="11"/>
      <dgm:spPr/>
    </dgm:pt>
    <dgm:pt modelId="{209F2D7F-D523-487C-9E2A-DFC1066E6AEB}" type="pres">
      <dgm:prSet presAssocID="{FA3B6A7B-1400-432D-8CB3-13D4E4955EB9}" presName="ParentText" presStyleLbl="revTx" presStyleIdx="2" presStyleCnt="6">
        <dgm:presLayoutVars>
          <dgm:chMax val="0"/>
          <dgm:chPref val="0"/>
          <dgm:bulletEnabled val="1"/>
        </dgm:presLayoutVars>
      </dgm:prSet>
      <dgm:spPr/>
    </dgm:pt>
    <dgm:pt modelId="{F3E4168E-4823-4974-B199-A47081A63DF8}" type="pres">
      <dgm:prSet presAssocID="{FA3B6A7B-1400-432D-8CB3-13D4E4955EB9}" presName="Triangle" presStyleLbl="alignNode1" presStyleIdx="5" presStyleCnt="11"/>
      <dgm:spPr/>
    </dgm:pt>
    <dgm:pt modelId="{CA52D474-EC85-46A7-8AB3-1AC540BC896E}" type="pres">
      <dgm:prSet presAssocID="{71EBB4DE-00AB-49D6-8E69-EA2B38C38655}" presName="sibTrans" presStyleCnt="0"/>
      <dgm:spPr/>
    </dgm:pt>
    <dgm:pt modelId="{AED6FDB7-5426-42A4-863C-F95BADFB8E2B}" type="pres">
      <dgm:prSet presAssocID="{71EBB4DE-00AB-49D6-8E69-EA2B38C38655}" presName="space" presStyleCnt="0"/>
      <dgm:spPr/>
    </dgm:pt>
    <dgm:pt modelId="{94B66488-5967-49D8-A3B9-E9D749AE903E}" type="pres">
      <dgm:prSet presAssocID="{65A0FE4E-E314-4EE6-8518-41C6FCD7DD3C}" presName="composite" presStyleCnt="0"/>
      <dgm:spPr/>
    </dgm:pt>
    <dgm:pt modelId="{2F28AD00-C867-496F-A96D-9376C4B72B0C}" type="pres">
      <dgm:prSet presAssocID="{65A0FE4E-E314-4EE6-8518-41C6FCD7DD3C}" presName="LShape" presStyleLbl="alignNode1" presStyleIdx="6" presStyleCnt="11"/>
      <dgm:spPr/>
    </dgm:pt>
    <dgm:pt modelId="{0750F4FB-B90E-42F2-A36E-D33E44370107}" type="pres">
      <dgm:prSet presAssocID="{65A0FE4E-E314-4EE6-8518-41C6FCD7DD3C}" presName="ParentText" presStyleLbl="revTx" presStyleIdx="3" presStyleCnt="6" custScaleX="111086">
        <dgm:presLayoutVars>
          <dgm:chMax val="0"/>
          <dgm:chPref val="0"/>
          <dgm:bulletEnabled val="1"/>
        </dgm:presLayoutVars>
      </dgm:prSet>
      <dgm:spPr/>
    </dgm:pt>
    <dgm:pt modelId="{5CC95E64-0045-4CAC-9D07-3E2C5D75A2C1}" type="pres">
      <dgm:prSet presAssocID="{65A0FE4E-E314-4EE6-8518-41C6FCD7DD3C}" presName="Triangle" presStyleLbl="alignNode1" presStyleIdx="7" presStyleCnt="11"/>
      <dgm:spPr/>
    </dgm:pt>
    <dgm:pt modelId="{09CDA5A2-2C4C-420B-B725-C9D1C48E7E8E}" type="pres">
      <dgm:prSet presAssocID="{B24D1BF7-9162-4AA2-9756-3D921AB0CDAC}" presName="sibTrans" presStyleCnt="0"/>
      <dgm:spPr/>
    </dgm:pt>
    <dgm:pt modelId="{CE3AD7B6-B5EA-42F0-ADEB-73FCE783273E}" type="pres">
      <dgm:prSet presAssocID="{B24D1BF7-9162-4AA2-9756-3D921AB0CDAC}" presName="space" presStyleCnt="0"/>
      <dgm:spPr/>
    </dgm:pt>
    <dgm:pt modelId="{EEE116ED-A879-44A6-989C-3DB93A3477DB}" type="pres">
      <dgm:prSet presAssocID="{A1954DD0-E833-41A0-8386-92A070F61972}" presName="composite" presStyleCnt="0"/>
      <dgm:spPr/>
    </dgm:pt>
    <dgm:pt modelId="{6F56085C-859F-4C4C-807C-EAFE04EF43D1}" type="pres">
      <dgm:prSet presAssocID="{A1954DD0-E833-41A0-8386-92A070F61972}" presName="LShape" presStyleLbl="alignNode1" presStyleIdx="8" presStyleCnt="11"/>
      <dgm:spPr/>
    </dgm:pt>
    <dgm:pt modelId="{122CBEC1-C840-4650-8CCA-F73BC575E2D2}" type="pres">
      <dgm:prSet presAssocID="{A1954DD0-E833-41A0-8386-92A070F61972}" presName="ParentText" presStyleLbl="revTx" presStyleIdx="4" presStyleCnt="6">
        <dgm:presLayoutVars>
          <dgm:chMax val="0"/>
          <dgm:chPref val="0"/>
          <dgm:bulletEnabled val="1"/>
        </dgm:presLayoutVars>
      </dgm:prSet>
      <dgm:spPr/>
    </dgm:pt>
    <dgm:pt modelId="{A2A5E07A-334F-4693-A2BD-E0BBF19FEED2}" type="pres">
      <dgm:prSet presAssocID="{A1954DD0-E833-41A0-8386-92A070F61972}" presName="Triangle" presStyleLbl="alignNode1" presStyleIdx="9" presStyleCnt="11"/>
      <dgm:spPr/>
    </dgm:pt>
    <dgm:pt modelId="{23DF0731-30BB-4E7B-A2DE-132B7909AEA2}" type="pres">
      <dgm:prSet presAssocID="{BC89AE50-1C49-4541-90BA-F43E9916F77D}" presName="sibTrans" presStyleCnt="0"/>
      <dgm:spPr/>
    </dgm:pt>
    <dgm:pt modelId="{7CFCC2FA-054D-496E-9B94-AF23ADFCB3D1}" type="pres">
      <dgm:prSet presAssocID="{BC89AE50-1C49-4541-90BA-F43E9916F77D}" presName="space" presStyleCnt="0"/>
      <dgm:spPr/>
    </dgm:pt>
    <dgm:pt modelId="{CDB5CD8F-1400-4259-92AC-5B2FAD2D45D8}" type="pres">
      <dgm:prSet presAssocID="{98EB2985-0339-4811-B993-118094B4D0A9}" presName="composite" presStyleCnt="0"/>
      <dgm:spPr/>
    </dgm:pt>
    <dgm:pt modelId="{0E6A6DA1-0D4B-4367-8F10-AFA96392665E}" type="pres">
      <dgm:prSet presAssocID="{98EB2985-0339-4811-B993-118094B4D0A9}" presName="LShape" presStyleLbl="alignNode1" presStyleIdx="10" presStyleCnt="11"/>
      <dgm:spPr/>
    </dgm:pt>
    <dgm:pt modelId="{7A1D975C-ABE1-4361-8707-EE9E0D22CB1A}" type="pres">
      <dgm:prSet presAssocID="{98EB2985-0339-4811-B993-118094B4D0A9}" presName="ParentText" presStyleLbl="revTx" presStyleIdx="5" presStyleCnt="6" custScaleX="108765" custLinFactNeighborX="290" custLinFactNeighborY="-13353">
        <dgm:presLayoutVars>
          <dgm:chMax val="0"/>
          <dgm:chPref val="0"/>
          <dgm:bulletEnabled val="1"/>
        </dgm:presLayoutVars>
      </dgm:prSet>
      <dgm:spPr/>
    </dgm:pt>
  </dgm:ptLst>
  <dgm:cxnLst>
    <dgm:cxn modelId="{5C973421-1208-4FD7-BFC8-B6C647385BDD}" type="presOf" srcId="{FA3B6A7B-1400-432D-8CB3-13D4E4955EB9}" destId="{209F2D7F-D523-487C-9E2A-DFC1066E6AEB}" srcOrd="0" destOrd="0" presId="urn:microsoft.com/office/officeart/2009/3/layout/StepUpProcess"/>
    <dgm:cxn modelId="{DB7D4E29-46EE-4EE4-9EF2-0FC732794DE1}" srcId="{A54173A4-5592-415F-BA19-ACC30CAAAC09}" destId="{638DFF86-7B68-425B-AC36-1C908B963DA3}" srcOrd="0" destOrd="0" parTransId="{1D2C40B6-694F-42C8-BA6B-8A195B4A1F94}" sibTransId="{3D97EA97-3549-4884-A20F-A6F47F8D71DF}"/>
    <dgm:cxn modelId="{11B5092B-5714-4872-96AC-64AC1F17D82A}" type="presOf" srcId="{A54173A4-5592-415F-BA19-ACC30CAAAC09}" destId="{5DE9E40A-6BAD-45A3-9217-484CB3AC10C1}" srcOrd="0" destOrd="0" presId="urn:microsoft.com/office/officeart/2009/3/layout/StepUpProcess"/>
    <dgm:cxn modelId="{27388B4F-A4F5-4C27-B356-F46A13045CF9}" srcId="{A54173A4-5592-415F-BA19-ACC30CAAAC09}" destId="{98EB2985-0339-4811-B993-118094B4D0A9}" srcOrd="5" destOrd="0" parTransId="{83B4AB45-6F66-457B-B02D-258A9AD0D036}" sibTransId="{EB32D42B-609F-4797-9A8F-70894B1F934A}"/>
    <dgm:cxn modelId="{C8C56588-B06A-4559-AA10-B4F2B1B9DD7A}" type="presOf" srcId="{5AE78000-B5EA-4E89-B771-00A571B00F3B}" destId="{FEA2D37C-34EB-42E1-AC5D-4DC6FF8D05CC}" srcOrd="0" destOrd="0" presId="urn:microsoft.com/office/officeart/2009/3/layout/StepUpProcess"/>
    <dgm:cxn modelId="{2BF57C8D-9379-4CCF-9433-93BD539F93CD}" srcId="{A54173A4-5592-415F-BA19-ACC30CAAAC09}" destId="{5AE78000-B5EA-4E89-B771-00A571B00F3B}" srcOrd="1" destOrd="0" parTransId="{0AA25100-92E0-46A6-A480-6B8898653CD3}" sibTransId="{C86A10C4-BC73-476C-9E11-5BD2DABA89E7}"/>
    <dgm:cxn modelId="{060666A7-0CF3-47F4-89E8-D5C0E2BDCB21}" type="presOf" srcId="{A1954DD0-E833-41A0-8386-92A070F61972}" destId="{122CBEC1-C840-4650-8CCA-F73BC575E2D2}" srcOrd="0" destOrd="0" presId="urn:microsoft.com/office/officeart/2009/3/layout/StepUpProcess"/>
    <dgm:cxn modelId="{216E5FAA-4F5D-402C-B70C-5F47790CC9D1}" type="presOf" srcId="{98EB2985-0339-4811-B993-118094B4D0A9}" destId="{7A1D975C-ABE1-4361-8707-EE9E0D22CB1A}" srcOrd="0" destOrd="0" presId="urn:microsoft.com/office/officeart/2009/3/layout/StepUpProcess"/>
    <dgm:cxn modelId="{E9498CB3-AE15-4969-9E67-F0F9837AA01A}" srcId="{A54173A4-5592-415F-BA19-ACC30CAAAC09}" destId="{65A0FE4E-E314-4EE6-8518-41C6FCD7DD3C}" srcOrd="3" destOrd="0" parTransId="{7E807039-B401-4370-AB5C-7B05660387C8}" sibTransId="{B24D1BF7-9162-4AA2-9756-3D921AB0CDAC}"/>
    <dgm:cxn modelId="{CDB7B0C9-E7E3-4F0A-9708-07101665B004}" srcId="{A54173A4-5592-415F-BA19-ACC30CAAAC09}" destId="{FA3B6A7B-1400-432D-8CB3-13D4E4955EB9}" srcOrd="2" destOrd="0" parTransId="{387519BB-5096-4C68-AA8C-F8F0EEDDF4BE}" sibTransId="{71EBB4DE-00AB-49D6-8E69-EA2B38C38655}"/>
    <dgm:cxn modelId="{18E070DF-B158-4C27-837C-B2EF949831E8}" srcId="{A54173A4-5592-415F-BA19-ACC30CAAAC09}" destId="{A1954DD0-E833-41A0-8386-92A070F61972}" srcOrd="4" destOrd="0" parTransId="{4939C90B-B811-4654-ACD6-DF8E4748FD80}" sibTransId="{BC89AE50-1C49-4541-90BA-F43E9916F77D}"/>
    <dgm:cxn modelId="{351C09F1-6084-4B37-BB1F-44F0778C85B3}" type="presOf" srcId="{638DFF86-7B68-425B-AC36-1C908B963DA3}" destId="{34015CA0-7B0F-41A3-A8D4-D43A1B937ED8}" srcOrd="0" destOrd="0" presId="urn:microsoft.com/office/officeart/2009/3/layout/StepUpProcess"/>
    <dgm:cxn modelId="{8567CBFE-5164-46F9-84A5-E50C88C21B16}" type="presOf" srcId="{65A0FE4E-E314-4EE6-8518-41C6FCD7DD3C}" destId="{0750F4FB-B90E-42F2-A36E-D33E44370107}" srcOrd="0" destOrd="0" presId="urn:microsoft.com/office/officeart/2009/3/layout/StepUpProcess"/>
    <dgm:cxn modelId="{0597FF41-BDC4-408B-860E-2353BC95166D}" type="presParOf" srcId="{5DE9E40A-6BAD-45A3-9217-484CB3AC10C1}" destId="{384C1FF4-85CF-4BB6-8146-A110A7707FF4}" srcOrd="0" destOrd="0" presId="urn:microsoft.com/office/officeart/2009/3/layout/StepUpProcess"/>
    <dgm:cxn modelId="{6B6C876D-447B-4BFD-A23A-7C2AE8AD98C7}" type="presParOf" srcId="{384C1FF4-85CF-4BB6-8146-A110A7707FF4}" destId="{F5FAD8FC-6534-4305-B992-067784F89227}" srcOrd="0" destOrd="0" presId="urn:microsoft.com/office/officeart/2009/3/layout/StepUpProcess"/>
    <dgm:cxn modelId="{E3CE7AA9-7FB2-4C6F-835F-F3BD2F08DD21}" type="presParOf" srcId="{384C1FF4-85CF-4BB6-8146-A110A7707FF4}" destId="{34015CA0-7B0F-41A3-A8D4-D43A1B937ED8}" srcOrd="1" destOrd="0" presId="urn:microsoft.com/office/officeart/2009/3/layout/StepUpProcess"/>
    <dgm:cxn modelId="{E6E82A31-ED68-417D-A13E-DECD0747D464}" type="presParOf" srcId="{384C1FF4-85CF-4BB6-8146-A110A7707FF4}" destId="{E31BDF13-84D0-4999-8ED3-07E6F4CE66B9}" srcOrd="2" destOrd="0" presId="urn:microsoft.com/office/officeart/2009/3/layout/StepUpProcess"/>
    <dgm:cxn modelId="{1D8BA211-9E44-4D2B-9307-433CD8AA4947}" type="presParOf" srcId="{5DE9E40A-6BAD-45A3-9217-484CB3AC10C1}" destId="{78472885-730C-4ED6-96BE-893B263DAE63}" srcOrd="1" destOrd="0" presId="urn:microsoft.com/office/officeart/2009/3/layout/StepUpProcess"/>
    <dgm:cxn modelId="{C071B19C-3FE9-4834-9410-53CB54DB4D65}" type="presParOf" srcId="{78472885-730C-4ED6-96BE-893B263DAE63}" destId="{DE0EDE57-0C34-4F14-9CC6-79B1A19A4930}" srcOrd="0" destOrd="0" presId="urn:microsoft.com/office/officeart/2009/3/layout/StepUpProcess"/>
    <dgm:cxn modelId="{01550F0E-78D8-4AF6-8C03-C6563BB9EBF7}" type="presParOf" srcId="{5DE9E40A-6BAD-45A3-9217-484CB3AC10C1}" destId="{762F30A5-05CD-4327-9DD6-7560F27FB118}" srcOrd="2" destOrd="0" presId="urn:microsoft.com/office/officeart/2009/3/layout/StepUpProcess"/>
    <dgm:cxn modelId="{152AC7B0-F119-4B6E-B8CC-3FDA2A5AA9FC}" type="presParOf" srcId="{762F30A5-05CD-4327-9DD6-7560F27FB118}" destId="{D3B7A497-411A-4A2B-A8A7-EF0795D7EA0D}" srcOrd="0" destOrd="0" presId="urn:microsoft.com/office/officeart/2009/3/layout/StepUpProcess"/>
    <dgm:cxn modelId="{E7192C24-F107-47EA-B539-C3880E66A507}" type="presParOf" srcId="{762F30A5-05CD-4327-9DD6-7560F27FB118}" destId="{FEA2D37C-34EB-42E1-AC5D-4DC6FF8D05CC}" srcOrd="1" destOrd="0" presId="urn:microsoft.com/office/officeart/2009/3/layout/StepUpProcess"/>
    <dgm:cxn modelId="{3A3B8655-9EB8-4D18-B997-123260FF35A2}" type="presParOf" srcId="{762F30A5-05CD-4327-9DD6-7560F27FB118}" destId="{6F798BCB-76F7-4604-A519-B463B2ECE09D}" srcOrd="2" destOrd="0" presId="urn:microsoft.com/office/officeart/2009/3/layout/StepUpProcess"/>
    <dgm:cxn modelId="{B10CE0EA-78E1-4320-9229-724C758BD3BB}" type="presParOf" srcId="{5DE9E40A-6BAD-45A3-9217-484CB3AC10C1}" destId="{77AD5671-BF7C-494B-AEDF-3CB2CC8F38D5}" srcOrd="3" destOrd="0" presId="urn:microsoft.com/office/officeart/2009/3/layout/StepUpProcess"/>
    <dgm:cxn modelId="{9C8BBBA2-4F40-43B7-A5B6-6CC26C592379}" type="presParOf" srcId="{77AD5671-BF7C-494B-AEDF-3CB2CC8F38D5}" destId="{7C6F5D43-ECDD-4E4E-A36E-7AD2BB9F339D}" srcOrd="0" destOrd="0" presId="urn:microsoft.com/office/officeart/2009/3/layout/StepUpProcess"/>
    <dgm:cxn modelId="{F1DF06EA-017A-4B7F-9692-516913D8B218}" type="presParOf" srcId="{5DE9E40A-6BAD-45A3-9217-484CB3AC10C1}" destId="{108CA72C-12D5-4108-9909-ABB505A09B73}" srcOrd="4" destOrd="0" presId="urn:microsoft.com/office/officeart/2009/3/layout/StepUpProcess"/>
    <dgm:cxn modelId="{B555FD44-E507-4446-B4DA-6A84505C5256}" type="presParOf" srcId="{108CA72C-12D5-4108-9909-ABB505A09B73}" destId="{5001E9CD-6159-4224-9BDF-2D0CE2E2AAF5}" srcOrd="0" destOrd="0" presId="urn:microsoft.com/office/officeart/2009/3/layout/StepUpProcess"/>
    <dgm:cxn modelId="{FCDE1258-0E5B-43FF-957D-903B9F33C6FE}" type="presParOf" srcId="{108CA72C-12D5-4108-9909-ABB505A09B73}" destId="{209F2D7F-D523-487C-9E2A-DFC1066E6AEB}" srcOrd="1" destOrd="0" presId="urn:microsoft.com/office/officeart/2009/3/layout/StepUpProcess"/>
    <dgm:cxn modelId="{70D8D9E5-A671-4ECC-A253-BCF2E9B36008}" type="presParOf" srcId="{108CA72C-12D5-4108-9909-ABB505A09B73}" destId="{F3E4168E-4823-4974-B199-A47081A63DF8}" srcOrd="2" destOrd="0" presId="urn:microsoft.com/office/officeart/2009/3/layout/StepUpProcess"/>
    <dgm:cxn modelId="{A20B05C5-FEE2-41A6-AC9E-BCF7F79BF12A}" type="presParOf" srcId="{5DE9E40A-6BAD-45A3-9217-484CB3AC10C1}" destId="{CA52D474-EC85-46A7-8AB3-1AC540BC896E}" srcOrd="5" destOrd="0" presId="urn:microsoft.com/office/officeart/2009/3/layout/StepUpProcess"/>
    <dgm:cxn modelId="{BAD0A922-D0D4-4FD6-8D17-F926E9908C69}" type="presParOf" srcId="{CA52D474-EC85-46A7-8AB3-1AC540BC896E}" destId="{AED6FDB7-5426-42A4-863C-F95BADFB8E2B}" srcOrd="0" destOrd="0" presId="urn:microsoft.com/office/officeart/2009/3/layout/StepUpProcess"/>
    <dgm:cxn modelId="{3A9F76D7-E998-43BA-BDA9-358C049999E3}" type="presParOf" srcId="{5DE9E40A-6BAD-45A3-9217-484CB3AC10C1}" destId="{94B66488-5967-49D8-A3B9-E9D749AE903E}" srcOrd="6" destOrd="0" presId="urn:microsoft.com/office/officeart/2009/3/layout/StepUpProcess"/>
    <dgm:cxn modelId="{52A7423A-AE34-4741-A13A-92B06192DD50}" type="presParOf" srcId="{94B66488-5967-49D8-A3B9-E9D749AE903E}" destId="{2F28AD00-C867-496F-A96D-9376C4B72B0C}" srcOrd="0" destOrd="0" presId="urn:microsoft.com/office/officeart/2009/3/layout/StepUpProcess"/>
    <dgm:cxn modelId="{92C75753-C59D-45A3-8E40-67B8567AB4DF}" type="presParOf" srcId="{94B66488-5967-49D8-A3B9-E9D749AE903E}" destId="{0750F4FB-B90E-42F2-A36E-D33E44370107}" srcOrd="1" destOrd="0" presId="urn:microsoft.com/office/officeart/2009/3/layout/StepUpProcess"/>
    <dgm:cxn modelId="{60AB1208-202F-4101-8481-F2EBCAC93FC3}" type="presParOf" srcId="{94B66488-5967-49D8-A3B9-E9D749AE903E}" destId="{5CC95E64-0045-4CAC-9D07-3E2C5D75A2C1}" srcOrd="2" destOrd="0" presId="urn:microsoft.com/office/officeart/2009/3/layout/StepUpProcess"/>
    <dgm:cxn modelId="{8F2F8C52-4EDE-487C-97CA-1EF6A1B8E8A2}" type="presParOf" srcId="{5DE9E40A-6BAD-45A3-9217-484CB3AC10C1}" destId="{09CDA5A2-2C4C-420B-B725-C9D1C48E7E8E}" srcOrd="7" destOrd="0" presId="urn:microsoft.com/office/officeart/2009/3/layout/StepUpProcess"/>
    <dgm:cxn modelId="{30EE2CD5-4D73-4E26-B4B6-4EC4F72B10B5}" type="presParOf" srcId="{09CDA5A2-2C4C-420B-B725-C9D1C48E7E8E}" destId="{CE3AD7B6-B5EA-42F0-ADEB-73FCE783273E}" srcOrd="0" destOrd="0" presId="urn:microsoft.com/office/officeart/2009/3/layout/StepUpProcess"/>
    <dgm:cxn modelId="{A4901E33-4B04-4FE9-87ED-2B424EB59F1A}" type="presParOf" srcId="{5DE9E40A-6BAD-45A3-9217-484CB3AC10C1}" destId="{EEE116ED-A879-44A6-989C-3DB93A3477DB}" srcOrd="8" destOrd="0" presId="urn:microsoft.com/office/officeart/2009/3/layout/StepUpProcess"/>
    <dgm:cxn modelId="{107670B3-5268-481D-B2A3-D8D161CC405D}" type="presParOf" srcId="{EEE116ED-A879-44A6-989C-3DB93A3477DB}" destId="{6F56085C-859F-4C4C-807C-EAFE04EF43D1}" srcOrd="0" destOrd="0" presId="urn:microsoft.com/office/officeart/2009/3/layout/StepUpProcess"/>
    <dgm:cxn modelId="{65D784F8-2FAA-452F-ABFF-4C0BCA966361}" type="presParOf" srcId="{EEE116ED-A879-44A6-989C-3DB93A3477DB}" destId="{122CBEC1-C840-4650-8CCA-F73BC575E2D2}" srcOrd="1" destOrd="0" presId="urn:microsoft.com/office/officeart/2009/3/layout/StepUpProcess"/>
    <dgm:cxn modelId="{5623E747-6DA9-470A-AA05-773E68472DEB}" type="presParOf" srcId="{EEE116ED-A879-44A6-989C-3DB93A3477DB}" destId="{A2A5E07A-334F-4693-A2BD-E0BBF19FEED2}" srcOrd="2" destOrd="0" presId="urn:microsoft.com/office/officeart/2009/3/layout/StepUpProcess"/>
    <dgm:cxn modelId="{B8D6914C-96C9-4382-887F-416F31C35A95}" type="presParOf" srcId="{5DE9E40A-6BAD-45A3-9217-484CB3AC10C1}" destId="{23DF0731-30BB-4E7B-A2DE-132B7909AEA2}" srcOrd="9" destOrd="0" presId="urn:microsoft.com/office/officeart/2009/3/layout/StepUpProcess"/>
    <dgm:cxn modelId="{672B2769-FC8A-4B84-AB66-C6FA0F5E071B}" type="presParOf" srcId="{23DF0731-30BB-4E7B-A2DE-132B7909AEA2}" destId="{7CFCC2FA-054D-496E-9B94-AF23ADFCB3D1}" srcOrd="0" destOrd="0" presId="urn:microsoft.com/office/officeart/2009/3/layout/StepUpProcess"/>
    <dgm:cxn modelId="{A8F86029-6FF9-4707-9586-7177111FACC9}" type="presParOf" srcId="{5DE9E40A-6BAD-45A3-9217-484CB3AC10C1}" destId="{CDB5CD8F-1400-4259-92AC-5B2FAD2D45D8}" srcOrd="10" destOrd="0" presId="urn:microsoft.com/office/officeart/2009/3/layout/StepUpProcess"/>
    <dgm:cxn modelId="{B5769621-D798-47AF-A92A-36E2DD3BFEB9}" type="presParOf" srcId="{CDB5CD8F-1400-4259-92AC-5B2FAD2D45D8}" destId="{0E6A6DA1-0D4B-4367-8F10-AFA96392665E}" srcOrd="0" destOrd="0" presId="urn:microsoft.com/office/officeart/2009/3/layout/StepUpProcess"/>
    <dgm:cxn modelId="{8B3F0FEC-F919-4CFD-9000-C2F3EA899623}" type="presParOf" srcId="{CDB5CD8F-1400-4259-92AC-5B2FAD2D45D8}" destId="{7A1D975C-ABE1-4361-8707-EE9E0D22CB1A}"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4DDFF3-CDC5-4A06-A036-ED0AB80BDC57}">
      <dsp:nvSpPr>
        <dsp:cNvPr id="0" name=""/>
        <dsp:cNvSpPr/>
      </dsp:nvSpPr>
      <dsp:spPr>
        <a:xfrm>
          <a:off x="4383722" y="2709333"/>
          <a:ext cx="880511" cy="1546367"/>
        </a:xfrm>
        <a:custGeom>
          <a:avLst/>
          <a:gdLst/>
          <a:ahLst/>
          <a:cxnLst/>
          <a:rect l="0" t="0" r="0" b="0"/>
          <a:pathLst>
            <a:path>
              <a:moveTo>
                <a:pt x="0" y="0"/>
              </a:moveTo>
              <a:lnTo>
                <a:pt x="442609" y="0"/>
              </a:lnTo>
              <a:lnTo>
                <a:pt x="442609" y="1546367"/>
              </a:lnTo>
              <a:lnTo>
                <a:pt x="880511" y="1546367"/>
              </a:lnTo>
            </a:path>
          </a:pathLst>
        </a:custGeom>
        <a:noFill/>
        <a:ln w="28575" cap="flat" cmpd="sng" algn="ctr">
          <a:solidFill>
            <a:schemeClr val="accent6">
              <a:lumMod val="60000"/>
              <a:lumOff val="40000"/>
            </a:schemeClr>
          </a:solidFill>
          <a:prstDash val="solid"/>
          <a:miter lim="800000"/>
        </a:ln>
        <a:effectLst/>
      </dsp:spPr>
      <dsp:style>
        <a:lnRef idx="2">
          <a:scrgbClr r="0" g="0" b="0"/>
        </a:lnRef>
        <a:fillRef idx="0">
          <a:scrgbClr r="0" g="0" b="0"/>
        </a:fillRef>
        <a:effectRef idx="0">
          <a:scrgbClr r="0" g="0" b="0"/>
        </a:effectRef>
        <a:fontRef idx="minor"/>
      </dsp:style>
    </dsp:sp>
    <dsp:sp modelId="{DEF8291B-DFD0-4EE8-B77E-D3BE8E23B290}">
      <dsp:nvSpPr>
        <dsp:cNvPr id="0" name=""/>
        <dsp:cNvSpPr/>
      </dsp:nvSpPr>
      <dsp:spPr>
        <a:xfrm>
          <a:off x="4383722" y="1308866"/>
          <a:ext cx="840245" cy="1400466"/>
        </a:xfrm>
        <a:custGeom>
          <a:avLst/>
          <a:gdLst/>
          <a:ahLst/>
          <a:cxnLst/>
          <a:rect l="0" t="0" r="0" b="0"/>
          <a:pathLst>
            <a:path>
              <a:moveTo>
                <a:pt x="0" y="1400466"/>
              </a:moveTo>
              <a:lnTo>
                <a:pt x="402343" y="1400466"/>
              </a:lnTo>
              <a:lnTo>
                <a:pt x="402343" y="0"/>
              </a:lnTo>
              <a:lnTo>
                <a:pt x="840245" y="0"/>
              </a:lnTo>
            </a:path>
          </a:pathLst>
        </a:custGeom>
        <a:noFill/>
        <a:ln w="28575" cap="flat" cmpd="sng" algn="ctr">
          <a:solidFill>
            <a:schemeClr val="accent6">
              <a:lumMod val="60000"/>
              <a:lumOff val="40000"/>
            </a:schemeClr>
          </a:solidFill>
          <a:prstDash val="solid"/>
          <a:miter lim="800000"/>
        </a:ln>
        <a:effectLst/>
      </dsp:spPr>
      <dsp:style>
        <a:lnRef idx="2">
          <a:scrgbClr r="0" g="0" b="0"/>
        </a:lnRef>
        <a:fillRef idx="0">
          <a:scrgbClr r="0" g="0" b="0"/>
        </a:fillRef>
        <a:effectRef idx="0">
          <a:scrgbClr r="0" g="0" b="0"/>
        </a:effectRef>
        <a:fontRef idx="minor"/>
      </dsp:style>
    </dsp:sp>
    <dsp:sp modelId="{C099F1A0-F2FA-4CC3-B167-F9401416604F}">
      <dsp:nvSpPr>
        <dsp:cNvPr id="0" name=""/>
        <dsp:cNvSpPr/>
      </dsp:nvSpPr>
      <dsp:spPr>
        <a:xfrm>
          <a:off x="4708" y="2041533"/>
          <a:ext cx="4379013" cy="1335599"/>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ru-RU" sz="1700" kern="1200" dirty="0"/>
            <a:t>Биотехнологические компании, работающие с генными технологиями</a:t>
          </a:r>
        </a:p>
      </dsp:txBody>
      <dsp:txXfrm>
        <a:off x="4708" y="2041533"/>
        <a:ext cx="4379013" cy="1335599"/>
      </dsp:txXfrm>
    </dsp:sp>
    <dsp:sp modelId="{8C592508-9A69-4B81-ABB9-36678F47BFC7}">
      <dsp:nvSpPr>
        <dsp:cNvPr id="0" name=""/>
        <dsp:cNvSpPr/>
      </dsp:nvSpPr>
      <dsp:spPr>
        <a:xfrm>
          <a:off x="5223967" y="641067"/>
          <a:ext cx="4379013" cy="1335599"/>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ru-RU" sz="1700" kern="1200" dirty="0"/>
            <a:t>Пациенты, имеющие:</a:t>
          </a:r>
        </a:p>
        <a:p>
          <a:pPr marL="0" lvl="0" indent="0" algn="ctr" defTabSz="755650">
            <a:lnSpc>
              <a:spcPct val="90000"/>
            </a:lnSpc>
            <a:spcBef>
              <a:spcPct val="0"/>
            </a:spcBef>
            <a:spcAft>
              <a:spcPct val="35000"/>
            </a:spcAft>
            <a:buNone/>
          </a:pPr>
          <a:r>
            <a:rPr lang="ru-RU" sz="1700" kern="1200" dirty="0"/>
            <a:t>-Травматические </a:t>
          </a:r>
        </a:p>
        <a:p>
          <a:pPr marL="0" lvl="0" indent="0" algn="ctr" defTabSz="755650">
            <a:lnSpc>
              <a:spcPct val="90000"/>
            </a:lnSpc>
            <a:spcBef>
              <a:spcPct val="0"/>
            </a:spcBef>
            <a:spcAft>
              <a:spcPct val="35000"/>
            </a:spcAft>
            <a:buNone/>
          </a:pPr>
          <a:r>
            <a:rPr lang="ru-RU" sz="1700" kern="1200" dirty="0"/>
            <a:t>-Дегенеративные </a:t>
          </a:r>
        </a:p>
        <a:p>
          <a:pPr marL="0" lvl="0" indent="0" algn="ctr" defTabSz="755650">
            <a:lnSpc>
              <a:spcPct val="90000"/>
            </a:lnSpc>
            <a:spcBef>
              <a:spcPct val="0"/>
            </a:spcBef>
            <a:spcAft>
              <a:spcPct val="35000"/>
            </a:spcAft>
            <a:buNone/>
          </a:pPr>
          <a:r>
            <a:rPr lang="ru-RU" sz="1700" kern="1200" dirty="0"/>
            <a:t>-Ишемические поражения спинного мозга</a:t>
          </a:r>
        </a:p>
      </dsp:txBody>
      <dsp:txXfrm>
        <a:off x="5223967" y="641067"/>
        <a:ext cx="4379013" cy="1335599"/>
      </dsp:txXfrm>
    </dsp:sp>
    <dsp:sp modelId="{B249F318-AA1B-4BD6-B568-886A55A90F1A}">
      <dsp:nvSpPr>
        <dsp:cNvPr id="0" name=""/>
        <dsp:cNvSpPr/>
      </dsp:nvSpPr>
      <dsp:spPr>
        <a:xfrm>
          <a:off x="5264233" y="3587901"/>
          <a:ext cx="4379013" cy="1335599"/>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endParaRPr lang="ru-RU" sz="1700" kern="1200" dirty="0"/>
        </a:p>
        <a:p>
          <a:pPr marL="0" lvl="0" indent="0" algn="ctr" defTabSz="755650">
            <a:lnSpc>
              <a:spcPct val="90000"/>
            </a:lnSpc>
            <a:spcBef>
              <a:spcPct val="0"/>
            </a:spcBef>
            <a:spcAft>
              <a:spcPct val="35000"/>
            </a:spcAft>
            <a:buNone/>
          </a:pPr>
          <a:r>
            <a:rPr lang="ru-RU" sz="1700" kern="1200" dirty="0"/>
            <a:t>Медицинские учреждения, оказывающие высокотехнологичную медицинскую помощь</a:t>
          </a:r>
        </a:p>
        <a:p>
          <a:pPr marL="0" lvl="0" indent="0" algn="ctr" defTabSz="755650">
            <a:lnSpc>
              <a:spcPct val="90000"/>
            </a:lnSpc>
            <a:spcBef>
              <a:spcPct val="0"/>
            </a:spcBef>
            <a:spcAft>
              <a:spcPct val="35000"/>
            </a:spcAft>
            <a:buNone/>
          </a:pPr>
          <a:endParaRPr lang="ru-RU" sz="1700" kern="1200" dirty="0"/>
        </a:p>
      </dsp:txBody>
      <dsp:txXfrm>
        <a:off x="5264233" y="3587901"/>
        <a:ext cx="4379013" cy="13355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F4142-BEE0-4A81-9349-01BCE89EFFDA}">
      <dsp:nvSpPr>
        <dsp:cNvPr id="0" name=""/>
        <dsp:cNvSpPr/>
      </dsp:nvSpPr>
      <dsp:spPr>
        <a:xfrm>
          <a:off x="1948215" y="2023354"/>
          <a:ext cx="503397" cy="980185"/>
        </a:xfrm>
        <a:custGeom>
          <a:avLst/>
          <a:gdLst/>
          <a:ahLst/>
          <a:cxnLst/>
          <a:rect l="0" t="0" r="0" b="0"/>
          <a:pathLst>
            <a:path>
              <a:moveTo>
                <a:pt x="0" y="0"/>
              </a:moveTo>
              <a:lnTo>
                <a:pt x="251698" y="0"/>
              </a:lnTo>
              <a:lnTo>
                <a:pt x="251698" y="980185"/>
              </a:lnTo>
              <a:lnTo>
                <a:pt x="503397" y="980185"/>
              </a:lnTo>
            </a:path>
          </a:pathLst>
        </a:custGeom>
        <a:noFill/>
        <a:ln w="38100" cap="flat" cmpd="sng" algn="ctr">
          <a:solidFill>
            <a:srgbClr val="7BB657"/>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p>
      </dsp:txBody>
      <dsp:txXfrm>
        <a:off x="2172366" y="2485899"/>
        <a:ext cx="55094" cy="55094"/>
      </dsp:txXfrm>
    </dsp:sp>
    <dsp:sp modelId="{08A6EED0-BAC1-469E-A1BB-35C0FD410127}">
      <dsp:nvSpPr>
        <dsp:cNvPr id="0" name=""/>
        <dsp:cNvSpPr/>
      </dsp:nvSpPr>
      <dsp:spPr>
        <a:xfrm>
          <a:off x="1948215" y="1977634"/>
          <a:ext cx="503397" cy="91440"/>
        </a:xfrm>
        <a:custGeom>
          <a:avLst/>
          <a:gdLst/>
          <a:ahLst/>
          <a:cxnLst/>
          <a:rect l="0" t="0" r="0" b="0"/>
          <a:pathLst>
            <a:path>
              <a:moveTo>
                <a:pt x="0" y="45720"/>
              </a:moveTo>
              <a:lnTo>
                <a:pt x="251698" y="45720"/>
              </a:lnTo>
              <a:lnTo>
                <a:pt x="251698" y="63507"/>
              </a:lnTo>
              <a:lnTo>
                <a:pt x="503397" y="63507"/>
              </a:lnTo>
            </a:path>
          </a:pathLst>
        </a:custGeom>
        <a:noFill/>
        <a:ln w="38100" cap="flat" cmpd="sng" algn="ctr">
          <a:solidFill>
            <a:srgbClr val="7BB657"/>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p>
      </dsp:txBody>
      <dsp:txXfrm>
        <a:off x="2187321" y="2010761"/>
        <a:ext cx="25185" cy="25185"/>
      </dsp:txXfrm>
    </dsp:sp>
    <dsp:sp modelId="{46EF7AF4-3C53-4412-9561-DF233183FCDF}">
      <dsp:nvSpPr>
        <dsp:cNvPr id="0" name=""/>
        <dsp:cNvSpPr/>
      </dsp:nvSpPr>
      <dsp:spPr>
        <a:xfrm>
          <a:off x="1948215" y="1060956"/>
          <a:ext cx="503397" cy="962397"/>
        </a:xfrm>
        <a:custGeom>
          <a:avLst/>
          <a:gdLst/>
          <a:ahLst/>
          <a:cxnLst/>
          <a:rect l="0" t="0" r="0" b="0"/>
          <a:pathLst>
            <a:path>
              <a:moveTo>
                <a:pt x="0" y="962397"/>
              </a:moveTo>
              <a:lnTo>
                <a:pt x="251698" y="962397"/>
              </a:lnTo>
              <a:lnTo>
                <a:pt x="251698" y="0"/>
              </a:lnTo>
              <a:lnTo>
                <a:pt x="503397" y="0"/>
              </a:lnTo>
            </a:path>
          </a:pathLst>
        </a:custGeom>
        <a:noFill/>
        <a:ln w="38100" cap="flat" cmpd="sng" algn="ctr">
          <a:solidFill>
            <a:srgbClr val="7BB657"/>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p>
      </dsp:txBody>
      <dsp:txXfrm>
        <a:off x="2172761" y="1515002"/>
        <a:ext cx="54305" cy="54305"/>
      </dsp:txXfrm>
    </dsp:sp>
    <dsp:sp modelId="{8C62C197-8DF3-4B6C-A36E-0DF290AAA5E4}">
      <dsp:nvSpPr>
        <dsp:cNvPr id="0" name=""/>
        <dsp:cNvSpPr/>
      </dsp:nvSpPr>
      <dsp:spPr>
        <a:xfrm rot="16200000">
          <a:off x="-454875" y="1639667"/>
          <a:ext cx="4038809" cy="767373"/>
        </a:xfrm>
        <a:prstGeom prst="rect">
          <a:avLst/>
        </a:prstGeom>
        <a:solidFill>
          <a:schemeClr val="lt1">
            <a:hueOff val="0"/>
            <a:satOff val="0"/>
            <a:lumOff val="0"/>
            <a:alphaOff val="0"/>
          </a:schemeClr>
        </a:solidFill>
        <a:ln w="38100" cap="flat" cmpd="sng" algn="ctr">
          <a:solidFill>
            <a:srgbClr val="30AE99"/>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ru-RU" sz="1800" u="none" kern="1200" dirty="0">
              <a:latin typeface="Times New Roman" panose="02020603050405020304" pitchFamily="18" charset="0"/>
              <a:cs typeface="Times New Roman" panose="02020603050405020304" pitchFamily="18" charset="0"/>
            </a:rPr>
            <a:t>Предполагаемые источники финансирования</a:t>
          </a:r>
        </a:p>
      </dsp:txBody>
      <dsp:txXfrm>
        <a:off x="-454875" y="1639667"/>
        <a:ext cx="4038809" cy="767373"/>
      </dsp:txXfrm>
    </dsp:sp>
    <dsp:sp modelId="{3CE0F338-96FC-4C99-B43A-EFFF17793F34}">
      <dsp:nvSpPr>
        <dsp:cNvPr id="0" name=""/>
        <dsp:cNvSpPr/>
      </dsp:nvSpPr>
      <dsp:spPr>
        <a:xfrm>
          <a:off x="2451612" y="659481"/>
          <a:ext cx="2943967" cy="802949"/>
        </a:xfrm>
        <a:prstGeom prst="rect">
          <a:avLst/>
        </a:prstGeom>
        <a:solidFill>
          <a:schemeClr val="lt1">
            <a:hueOff val="0"/>
            <a:satOff val="0"/>
            <a:lumOff val="0"/>
            <a:alphaOff val="0"/>
          </a:schemeClr>
        </a:solidFill>
        <a:ln w="38100" cap="flat" cmpd="sng" algn="ctr">
          <a:solidFill>
            <a:srgbClr val="30AE99"/>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ru-RU" sz="1700" kern="1200" dirty="0">
              <a:latin typeface="Times New Roman" panose="02020603050405020304" pitchFamily="18" charset="0"/>
              <a:cs typeface="Times New Roman" panose="02020603050405020304" pitchFamily="18" charset="0"/>
            </a:rPr>
            <a:t>Бюджетная поддержка в виде грантов</a:t>
          </a:r>
        </a:p>
      </dsp:txBody>
      <dsp:txXfrm>
        <a:off x="2451612" y="659481"/>
        <a:ext cx="2943967" cy="802949"/>
      </dsp:txXfrm>
    </dsp:sp>
    <dsp:sp modelId="{9C231855-6427-4773-AD07-9AAD16B87C88}">
      <dsp:nvSpPr>
        <dsp:cNvPr id="0" name=""/>
        <dsp:cNvSpPr/>
      </dsp:nvSpPr>
      <dsp:spPr>
        <a:xfrm>
          <a:off x="2451612" y="1654274"/>
          <a:ext cx="2943967" cy="773735"/>
        </a:xfrm>
        <a:prstGeom prst="rect">
          <a:avLst/>
        </a:prstGeom>
        <a:solidFill>
          <a:schemeClr val="lt1">
            <a:hueOff val="0"/>
            <a:satOff val="0"/>
            <a:lumOff val="0"/>
            <a:alphaOff val="0"/>
          </a:schemeClr>
        </a:solidFill>
        <a:ln w="38100" cap="flat" cmpd="sng" algn="ctr">
          <a:solidFill>
            <a:srgbClr val="30AE99"/>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ru-RU" sz="1700" kern="1200" dirty="0">
              <a:latin typeface="Times New Roman" panose="02020603050405020304" pitchFamily="18" charset="0"/>
              <a:cs typeface="Times New Roman" panose="02020603050405020304" pitchFamily="18" charset="0"/>
            </a:rPr>
            <a:t>Поиск партнёров (фармацевтические, биотехнологические компании)</a:t>
          </a:r>
        </a:p>
      </dsp:txBody>
      <dsp:txXfrm>
        <a:off x="2451612" y="1654274"/>
        <a:ext cx="2943967" cy="773735"/>
      </dsp:txXfrm>
    </dsp:sp>
    <dsp:sp modelId="{D8E25EA0-4B24-4E6F-BEF9-3AA20C003E85}">
      <dsp:nvSpPr>
        <dsp:cNvPr id="0" name=""/>
        <dsp:cNvSpPr/>
      </dsp:nvSpPr>
      <dsp:spPr>
        <a:xfrm>
          <a:off x="2451612" y="2619853"/>
          <a:ext cx="2982200" cy="767373"/>
        </a:xfrm>
        <a:prstGeom prst="rect">
          <a:avLst/>
        </a:prstGeom>
        <a:solidFill>
          <a:schemeClr val="lt1">
            <a:hueOff val="0"/>
            <a:satOff val="0"/>
            <a:lumOff val="0"/>
            <a:alphaOff val="0"/>
          </a:schemeClr>
        </a:solidFill>
        <a:ln w="38100" cap="flat" cmpd="sng" algn="ctr">
          <a:solidFill>
            <a:srgbClr val="30AE99"/>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ru-RU" sz="1700" kern="1200" dirty="0">
              <a:latin typeface="Times New Roman" panose="02020603050405020304" pitchFamily="18" charset="0"/>
              <a:cs typeface="Times New Roman" panose="02020603050405020304" pitchFamily="18" charset="0"/>
            </a:rPr>
            <a:t>Привлечение инвесторов в сфере продвижения генных продуктов</a:t>
          </a:r>
        </a:p>
      </dsp:txBody>
      <dsp:txXfrm>
        <a:off x="2451612" y="2619853"/>
        <a:ext cx="2982200" cy="7673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915A27-EFEB-4A92-A692-05074A6ED3DB}">
      <dsp:nvSpPr>
        <dsp:cNvPr id="0" name=""/>
        <dsp:cNvSpPr/>
      </dsp:nvSpPr>
      <dsp:spPr>
        <a:xfrm>
          <a:off x="894569" y="444897"/>
          <a:ext cx="1871250" cy="1871250"/>
        </a:xfrm>
        <a:prstGeom prst="pieWedg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ru-RU" sz="1600" b="1" kern="1200" dirty="0">
              <a:latin typeface="Times New Roman" panose="02020603050405020304" pitchFamily="18" charset="0"/>
              <a:cs typeface="Times New Roman" panose="02020603050405020304" pitchFamily="18" charset="0"/>
            </a:rPr>
            <a:t>Регистра-</a:t>
          </a:r>
          <a:r>
            <a:rPr lang="ru-RU" sz="1600" b="1" kern="1200" dirty="0" err="1">
              <a:latin typeface="Times New Roman" panose="02020603050405020304" pitchFamily="18" charset="0"/>
              <a:cs typeface="Times New Roman" panose="02020603050405020304" pitchFamily="18" charset="0"/>
            </a:rPr>
            <a:t>ция</a:t>
          </a:r>
          <a:r>
            <a:rPr lang="ru-RU" sz="1600" b="1" kern="1200" dirty="0">
              <a:latin typeface="Times New Roman" panose="02020603050405020304" pitchFamily="18" charset="0"/>
              <a:cs typeface="Times New Roman" panose="02020603050405020304" pitchFamily="18" charset="0"/>
            </a:rPr>
            <a:t> </a:t>
          </a:r>
          <a:r>
            <a:rPr lang="ru-RU" sz="1600" b="1" kern="1200" dirty="0" err="1">
              <a:latin typeface="Times New Roman" panose="02020603050405020304" pitchFamily="18" charset="0"/>
              <a:cs typeface="Times New Roman" panose="02020603050405020304" pitchFamily="18" charset="0"/>
            </a:rPr>
            <a:t>юридичес</a:t>
          </a:r>
          <a:r>
            <a:rPr lang="ru-RU" sz="1600" b="1" kern="1200" dirty="0">
              <a:latin typeface="Times New Roman" panose="02020603050405020304" pitchFamily="18" charset="0"/>
              <a:cs typeface="Times New Roman" panose="02020603050405020304" pitchFamily="18" charset="0"/>
            </a:rPr>
            <a:t>-кого лица</a:t>
          </a:r>
        </a:p>
        <a:p>
          <a:pPr marL="0" lvl="0" indent="0" algn="ctr" defTabSz="711200">
            <a:lnSpc>
              <a:spcPct val="90000"/>
            </a:lnSpc>
            <a:spcBef>
              <a:spcPct val="0"/>
            </a:spcBef>
            <a:spcAft>
              <a:spcPct val="35000"/>
            </a:spcAft>
            <a:buNone/>
          </a:pPr>
          <a:r>
            <a:rPr lang="ru-RU" sz="1600" kern="1200" dirty="0">
              <a:latin typeface="Times New Roman" panose="02020603050405020304" pitchFamily="18" charset="0"/>
              <a:cs typeface="Times New Roman" panose="02020603050405020304" pitchFamily="18" charset="0"/>
            </a:rPr>
            <a:t>1%</a:t>
          </a:r>
        </a:p>
      </dsp:txBody>
      <dsp:txXfrm>
        <a:off x="1442645" y="992973"/>
        <a:ext cx="1323174" cy="1323174"/>
      </dsp:txXfrm>
    </dsp:sp>
    <dsp:sp modelId="{8D7274A7-0AFF-4DAA-88FA-FBF1189EC4D7}">
      <dsp:nvSpPr>
        <dsp:cNvPr id="0" name=""/>
        <dsp:cNvSpPr/>
      </dsp:nvSpPr>
      <dsp:spPr>
        <a:xfrm rot="5400000">
          <a:off x="2852251" y="444897"/>
          <a:ext cx="1871250" cy="1871250"/>
        </a:xfrm>
        <a:prstGeom prst="pieWedge">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ru-RU" sz="1600" b="1" kern="1200" dirty="0">
              <a:latin typeface="Times New Roman" panose="02020603050405020304" pitchFamily="18" charset="0"/>
              <a:cs typeface="Times New Roman" panose="02020603050405020304" pitchFamily="18" charset="0"/>
            </a:rPr>
            <a:t>Расходные реактивы и материалы</a:t>
          </a:r>
        </a:p>
        <a:p>
          <a:pPr marL="0" lvl="0" indent="0" algn="ctr" defTabSz="711200">
            <a:lnSpc>
              <a:spcPct val="90000"/>
            </a:lnSpc>
            <a:spcBef>
              <a:spcPct val="0"/>
            </a:spcBef>
            <a:spcAft>
              <a:spcPct val="35000"/>
            </a:spcAft>
            <a:buNone/>
          </a:pPr>
          <a:r>
            <a:rPr lang="ru-RU" sz="1600" kern="1200" dirty="0">
              <a:latin typeface="Times New Roman" panose="02020603050405020304" pitchFamily="18" charset="0"/>
              <a:cs typeface="Times New Roman" panose="02020603050405020304" pitchFamily="18" charset="0"/>
            </a:rPr>
            <a:t> 40%</a:t>
          </a:r>
        </a:p>
      </dsp:txBody>
      <dsp:txXfrm rot="-5400000">
        <a:off x="2852251" y="992973"/>
        <a:ext cx="1323174" cy="1323174"/>
      </dsp:txXfrm>
    </dsp:sp>
    <dsp:sp modelId="{B5A6E003-3C88-417E-B414-12A33B8DC471}">
      <dsp:nvSpPr>
        <dsp:cNvPr id="0" name=""/>
        <dsp:cNvSpPr/>
      </dsp:nvSpPr>
      <dsp:spPr>
        <a:xfrm rot="10800000">
          <a:off x="2852251" y="2402579"/>
          <a:ext cx="1871250" cy="1871250"/>
        </a:xfrm>
        <a:prstGeom prst="pieWedge">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ru-RU" sz="1600" b="1" kern="1200" dirty="0">
              <a:latin typeface="Times New Roman" panose="02020603050405020304" pitchFamily="18" charset="0"/>
              <a:cs typeface="Times New Roman" panose="02020603050405020304" pitchFamily="18" charset="0"/>
            </a:rPr>
            <a:t>Заработная плата</a:t>
          </a:r>
        </a:p>
        <a:p>
          <a:pPr marL="0" lvl="0" indent="0" algn="ctr" defTabSz="711200">
            <a:lnSpc>
              <a:spcPct val="90000"/>
            </a:lnSpc>
            <a:spcBef>
              <a:spcPct val="0"/>
            </a:spcBef>
            <a:spcAft>
              <a:spcPct val="35000"/>
            </a:spcAft>
            <a:buNone/>
          </a:pPr>
          <a:r>
            <a:rPr lang="ru-RU" sz="1600" kern="1200" dirty="0">
              <a:latin typeface="Times New Roman" panose="02020603050405020304" pitchFamily="18" charset="0"/>
              <a:cs typeface="Times New Roman" panose="02020603050405020304" pitchFamily="18" charset="0"/>
            </a:rPr>
            <a:t>44%</a:t>
          </a:r>
        </a:p>
      </dsp:txBody>
      <dsp:txXfrm rot="10800000">
        <a:off x="2852251" y="2402579"/>
        <a:ext cx="1323174" cy="1323174"/>
      </dsp:txXfrm>
    </dsp:sp>
    <dsp:sp modelId="{576AD227-D9FC-40C2-AE85-F1A29E0C0A5D}">
      <dsp:nvSpPr>
        <dsp:cNvPr id="0" name=""/>
        <dsp:cNvSpPr/>
      </dsp:nvSpPr>
      <dsp:spPr>
        <a:xfrm rot="16200000">
          <a:off x="894569" y="2402579"/>
          <a:ext cx="1871250" cy="1871250"/>
        </a:xfrm>
        <a:prstGeom prst="pieWedge">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ru-RU" sz="1600" b="1" kern="1200" dirty="0">
              <a:latin typeface="Times New Roman" panose="02020603050405020304" pitchFamily="18" charset="0"/>
              <a:cs typeface="Times New Roman" panose="02020603050405020304" pitchFamily="18" charset="0"/>
            </a:rPr>
            <a:t>Аутсорсинг</a:t>
          </a:r>
        </a:p>
        <a:p>
          <a:pPr marL="0" lvl="0" indent="0" algn="ctr" defTabSz="711200">
            <a:lnSpc>
              <a:spcPct val="90000"/>
            </a:lnSpc>
            <a:spcBef>
              <a:spcPct val="0"/>
            </a:spcBef>
            <a:spcAft>
              <a:spcPct val="35000"/>
            </a:spcAft>
            <a:buNone/>
          </a:pPr>
          <a:r>
            <a:rPr lang="ru-RU" sz="1600" kern="1200" dirty="0">
              <a:latin typeface="Times New Roman" panose="02020603050405020304" pitchFamily="18" charset="0"/>
              <a:cs typeface="Times New Roman" panose="02020603050405020304" pitchFamily="18" charset="0"/>
            </a:rPr>
            <a:t>15%</a:t>
          </a:r>
        </a:p>
      </dsp:txBody>
      <dsp:txXfrm rot="5400000">
        <a:off x="1442645" y="2402579"/>
        <a:ext cx="1323174" cy="1323174"/>
      </dsp:txXfrm>
    </dsp:sp>
    <dsp:sp modelId="{DCF638FA-589B-45A9-A6B2-58DBF1FC082C}">
      <dsp:nvSpPr>
        <dsp:cNvPr id="0" name=""/>
        <dsp:cNvSpPr/>
      </dsp:nvSpPr>
      <dsp:spPr>
        <a:xfrm>
          <a:off x="2480479" y="2091029"/>
          <a:ext cx="646078" cy="561807"/>
        </a:xfrm>
        <a:prstGeom prst="ellipse">
          <a:avLst/>
        </a:prstGeom>
        <a:solidFill>
          <a:srgbClr val="8770C7"/>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sp>
    <dsp:sp modelId="{15ACF0F8-F8F5-4B82-AE8C-23349EFF226F}">
      <dsp:nvSpPr>
        <dsp:cNvPr id="0" name=""/>
        <dsp:cNvSpPr/>
      </dsp:nvSpPr>
      <dsp:spPr>
        <a:xfrm rot="10800000">
          <a:off x="4066685" y="3304395"/>
          <a:ext cx="1539126" cy="1262324"/>
        </a:xfrm>
        <a:prstGeom prst="arc">
          <a:avLst/>
        </a:prstGeom>
        <a:solidFill>
          <a:schemeClr val="bg1"/>
        </a:solidFill>
        <a:ln w="12700" cap="flat" cmpd="sng" algn="ctr">
          <a:solidFill>
            <a:schemeClr val="bg1"/>
          </a:solidFill>
          <a:prstDash val="solid"/>
          <a:miter lim="800000"/>
        </a:ln>
        <a:effectLst/>
      </dsp:spPr>
      <dsp:style>
        <a:lnRef idx="2">
          <a:schemeClr val="accent1"/>
        </a:lnRef>
        <a:fillRef idx="1">
          <a:schemeClr val="lt1"/>
        </a:fillRef>
        <a:effectRef idx="0">
          <a:schemeClr val="accent1"/>
        </a:effectRef>
        <a:fontRef idx="minor">
          <a:schemeClr val="dk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AD8FC-6534-4305-B992-067784F89227}">
      <dsp:nvSpPr>
        <dsp:cNvPr id="0" name=""/>
        <dsp:cNvSpPr/>
      </dsp:nvSpPr>
      <dsp:spPr>
        <a:xfrm rot="5400000">
          <a:off x="353734" y="2065657"/>
          <a:ext cx="1051714" cy="1750029"/>
        </a:xfrm>
        <a:prstGeom prst="corner">
          <a:avLst>
            <a:gd name="adj1" fmla="val 16120"/>
            <a:gd name="adj2" fmla="val 1611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34015CA0-7B0F-41A3-A8D4-D43A1B937ED8}">
      <dsp:nvSpPr>
        <dsp:cNvPr id="0" name=""/>
        <dsp:cNvSpPr/>
      </dsp:nvSpPr>
      <dsp:spPr>
        <a:xfrm>
          <a:off x="178177" y="2588538"/>
          <a:ext cx="1579936" cy="1384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ru-RU" sz="1800" b="0" kern="1200" dirty="0">
              <a:latin typeface="Times New Roman" panose="02020603050405020304" pitchFamily="18" charset="0"/>
              <a:cs typeface="Times New Roman" panose="02020603050405020304" pitchFamily="18" charset="0"/>
            </a:rPr>
            <a:t>Выполнение исследований для поиска информации</a:t>
          </a:r>
        </a:p>
      </dsp:txBody>
      <dsp:txXfrm>
        <a:off x="178177" y="2588538"/>
        <a:ext cx="1579936" cy="1384906"/>
      </dsp:txXfrm>
    </dsp:sp>
    <dsp:sp modelId="{E31BDF13-84D0-4999-8ED3-07E6F4CE66B9}">
      <dsp:nvSpPr>
        <dsp:cNvPr id="0" name=""/>
        <dsp:cNvSpPr/>
      </dsp:nvSpPr>
      <dsp:spPr>
        <a:xfrm>
          <a:off x="1460012" y="1936818"/>
          <a:ext cx="298101" cy="298101"/>
        </a:xfrm>
        <a:prstGeom prst="triangle">
          <a:avLst>
            <a:gd name="adj" fmla="val 100000"/>
          </a:avLst>
        </a:prstGeom>
        <a:gradFill rotWithShape="0">
          <a:gsLst>
            <a:gs pos="0">
              <a:schemeClr val="accent5">
                <a:hueOff val="-675854"/>
                <a:satOff val="-1742"/>
                <a:lumOff val="-1177"/>
                <a:alphaOff val="0"/>
                <a:satMod val="103000"/>
                <a:lumMod val="102000"/>
                <a:tint val="94000"/>
              </a:schemeClr>
            </a:gs>
            <a:gs pos="50000">
              <a:schemeClr val="accent5">
                <a:hueOff val="-675854"/>
                <a:satOff val="-1742"/>
                <a:lumOff val="-1177"/>
                <a:alphaOff val="0"/>
                <a:satMod val="110000"/>
                <a:lumMod val="100000"/>
                <a:shade val="100000"/>
              </a:schemeClr>
            </a:gs>
            <a:gs pos="100000">
              <a:schemeClr val="accent5">
                <a:hueOff val="-675854"/>
                <a:satOff val="-1742"/>
                <a:lumOff val="-1177"/>
                <a:alphaOff val="0"/>
                <a:lumMod val="99000"/>
                <a:satMod val="120000"/>
                <a:shade val="78000"/>
              </a:schemeClr>
            </a:gs>
          </a:gsLst>
          <a:lin ang="5400000" scaled="0"/>
        </a:gradFill>
        <a:ln w="6350" cap="flat" cmpd="sng" algn="ctr">
          <a:solidFill>
            <a:schemeClr val="accent5">
              <a:hueOff val="-675854"/>
              <a:satOff val="-1742"/>
              <a:lumOff val="-1177"/>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D3B7A497-411A-4A2B-A8A7-EF0795D7EA0D}">
      <dsp:nvSpPr>
        <dsp:cNvPr id="0" name=""/>
        <dsp:cNvSpPr/>
      </dsp:nvSpPr>
      <dsp:spPr>
        <a:xfrm rot="5400000">
          <a:off x="2287884" y="1587049"/>
          <a:ext cx="1051714" cy="1750029"/>
        </a:xfrm>
        <a:prstGeom prst="corner">
          <a:avLst>
            <a:gd name="adj1" fmla="val 16120"/>
            <a:gd name="adj2" fmla="val 16110"/>
          </a:avLst>
        </a:prstGeom>
        <a:gradFill rotWithShape="0">
          <a:gsLst>
            <a:gs pos="0">
              <a:schemeClr val="accent5">
                <a:hueOff val="-1351709"/>
                <a:satOff val="-3484"/>
                <a:lumOff val="-2353"/>
                <a:alphaOff val="0"/>
                <a:satMod val="103000"/>
                <a:lumMod val="102000"/>
                <a:tint val="94000"/>
              </a:schemeClr>
            </a:gs>
            <a:gs pos="50000">
              <a:schemeClr val="accent5">
                <a:hueOff val="-1351709"/>
                <a:satOff val="-3484"/>
                <a:lumOff val="-2353"/>
                <a:alphaOff val="0"/>
                <a:satMod val="110000"/>
                <a:lumMod val="100000"/>
                <a:shade val="100000"/>
              </a:schemeClr>
            </a:gs>
            <a:gs pos="100000">
              <a:schemeClr val="accent5">
                <a:hueOff val="-1351709"/>
                <a:satOff val="-3484"/>
                <a:lumOff val="-2353"/>
                <a:alphaOff val="0"/>
                <a:lumMod val="99000"/>
                <a:satMod val="120000"/>
                <a:shade val="78000"/>
              </a:schemeClr>
            </a:gs>
          </a:gsLst>
          <a:lin ang="5400000" scaled="0"/>
        </a:gradFill>
        <a:ln w="6350" cap="flat" cmpd="sng" algn="ctr">
          <a:solidFill>
            <a:schemeClr val="accent5">
              <a:hueOff val="-1351709"/>
              <a:satOff val="-3484"/>
              <a:lumOff val="-2353"/>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EA2D37C-34EB-42E1-AC5D-4DC6FF8D05CC}">
      <dsp:nvSpPr>
        <dsp:cNvPr id="0" name=""/>
        <dsp:cNvSpPr/>
      </dsp:nvSpPr>
      <dsp:spPr>
        <a:xfrm>
          <a:off x="2112327" y="2109931"/>
          <a:ext cx="1579936" cy="1384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ru-RU" sz="1800" b="0" kern="1200" dirty="0">
              <a:latin typeface="Times New Roman" panose="02020603050405020304" pitchFamily="18" charset="0"/>
              <a:cs typeface="Times New Roman" panose="02020603050405020304" pitchFamily="18" charset="0"/>
            </a:rPr>
            <a:t>Получение патента на изобретение</a:t>
          </a:r>
        </a:p>
      </dsp:txBody>
      <dsp:txXfrm>
        <a:off x="2112327" y="2109931"/>
        <a:ext cx="1579936" cy="1384906"/>
      </dsp:txXfrm>
    </dsp:sp>
    <dsp:sp modelId="{6F798BCB-76F7-4604-A519-B463B2ECE09D}">
      <dsp:nvSpPr>
        <dsp:cNvPr id="0" name=""/>
        <dsp:cNvSpPr/>
      </dsp:nvSpPr>
      <dsp:spPr>
        <a:xfrm>
          <a:off x="3394162" y="1458210"/>
          <a:ext cx="298101" cy="298101"/>
        </a:xfrm>
        <a:prstGeom prst="triangle">
          <a:avLst>
            <a:gd name="adj" fmla="val 100000"/>
          </a:avLst>
        </a:prstGeom>
        <a:gradFill rotWithShape="0">
          <a:gsLst>
            <a:gs pos="0">
              <a:schemeClr val="accent5">
                <a:hueOff val="-2027563"/>
                <a:satOff val="-5226"/>
                <a:lumOff val="-3530"/>
                <a:alphaOff val="0"/>
                <a:satMod val="103000"/>
                <a:lumMod val="102000"/>
                <a:tint val="94000"/>
              </a:schemeClr>
            </a:gs>
            <a:gs pos="50000">
              <a:schemeClr val="accent5">
                <a:hueOff val="-2027563"/>
                <a:satOff val="-5226"/>
                <a:lumOff val="-3530"/>
                <a:alphaOff val="0"/>
                <a:satMod val="110000"/>
                <a:lumMod val="100000"/>
                <a:shade val="100000"/>
              </a:schemeClr>
            </a:gs>
            <a:gs pos="100000">
              <a:schemeClr val="accent5">
                <a:hueOff val="-2027563"/>
                <a:satOff val="-5226"/>
                <a:lumOff val="-3530"/>
                <a:alphaOff val="0"/>
                <a:lumMod val="99000"/>
                <a:satMod val="120000"/>
                <a:shade val="78000"/>
              </a:schemeClr>
            </a:gs>
          </a:gsLst>
          <a:lin ang="5400000" scaled="0"/>
        </a:gradFill>
        <a:ln w="6350" cap="flat" cmpd="sng" algn="ctr">
          <a:solidFill>
            <a:schemeClr val="accent5">
              <a:hueOff val="-2027563"/>
              <a:satOff val="-5226"/>
              <a:lumOff val="-353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5001E9CD-6159-4224-9BDF-2D0CE2E2AAF5}">
      <dsp:nvSpPr>
        <dsp:cNvPr id="0" name=""/>
        <dsp:cNvSpPr/>
      </dsp:nvSpPr>
      <dsp:spPr>
        <a:xfrm rot="5400000">
          <a:off x="4222035" y="1108442"/>
          <a:ext cx="1051714" cy="1750029"/>
        </a:xfrm>
        <a:prstGeom prst="corner">
          <a:avLst>
            <a:gd name="adj1" fmla="val 16120"/>
            <a:gd name="adj2" fmla="val 16110"/>
          </a:avLst>
        </a:prstGeom>
        <a:gradFill rotWithShape="0">
          <a:gsLst>
            <a:gs pos="0">
              <a:schemeClr val="accent5">
                <a:hueOff val="-2703417"/>
                <a:satOff val="-6968"/>
                <a:lumOff val="-4706"/>
                <a:alphaOff val="0"/>
                <a:satMod val="103000"/>
                <a:lumMod val="102000"/>
                <a:tint val="94000"/>
              </a:schemeClr>
            </a:gs>
            <a:gs pos="50000">
              <a:schemeClr val="accent5">
                <a:hueOff val="-2703417"/>
                <a:satOff val="-6968"/>
                <a:lumOff val="-4706"/>
                <a:alphaOff val="0"/>
                <a:satMod val="110000"/>
                <a:lumMod val="100000"/>
                <a:shade val="100000"/>
              </a:schemeClr>
            </a:gs>
            <a:gs pos="100000">
              <a:schemeClr val="accent5">
                <a:hueOff val="-2703417"/>
                <a:satOff val="-6968"/>
                <a:lumOff val="-4706"/>
                <a:alphaOff val="0"/>
                <a:lumMod val="99000"/>
                <a:satMod val="120000"/>
                <a:shade val="78000"/>
              </a:schemeClr>
            </a:gs>
          </a:gsLst>
          <a:lin ang="5400000" scaled="0"/>
        </a:gradFill>
        <a:ln w="6350" cap="flat" cmpd="sng" algn="ctr">
          <a:solidFill>
            <a:schemeClr val="accent5">
              <a:hueOff val="-2703417"/>
              <a:satOff val="-6968"/>
              <a:lumOff val="-4706"/>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209F2D7F-D523-487C-9E2A-DFC1066E6AEB}">
      <dsp:nvSpPr>
        <dsp:cNvPr id="0" name=""/>
        <dsp:cNvSpPr/>
      </dsp:nvSpPr>
      <dsp:spPr>
        <a:xfrm>
          <a:off x="4046477" y="1631324"/>
          <a:ext cx="1579936" cy="1384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ru-RU" sz="1800" b="0" kern="1200" dirty="0">
              <a:latin typeface="Times New Roman" panose="02020603050405020304" pitchFamily="18" charset="0"/>
              <a:cs typeface="Times New Roman" panose="02020603050405020304" pitchFamily="18" charset="0"/>
            </a:rPr>
            <a:t>Заключение соглашения с фармакологи-ческой компанией</a:t>
          </a:r>
        </a:p>
      </dsp:txBody>
      <dsp:txXfrm>
        <a:off x="4046477" y="1631324"/>
        <a:ext cx="1579936" cy="1384906"/>
      </dsp:txXfrm>
    </dsp:sp>
    <dsp:sp modelId="{F3E4168E-4823-4974-B199-A47081A63DF8}">
      <dsp:nvSpPr>
        <dsp:cNvPr id="0" name=""/>
        <dsp:cNvSpPr/>
      </dsp:nvSpPr>
      <dsp:spPr>
        <a:xfrm>
          <a:off x="5328312" y="979603"/>
          <a:ext cx="298101" cy="298101"/>
        </a:xfrm>
        <a:prstGeom prst="triangle">
          <a:avLst>
            <a:gd name="adj" fmla="val 100000"/>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w="6350" cap="flat" cmpd="sng" algn="ctr">
          <a:solidFill>
            <a:schemeClr val="accent5">
              <a:hueOff val="-3379271"/>
              <a:satOff val="-8710"/>
              <a:lumOff val="-5883"/>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2F28AD00-C867-496F-A96D-9376C4B72B0C}">
      <dsp:nvSpPr>
        <dsp:cNvPr id="0" name=""/>
        <dsp:cNvSpPr/>
      </dsp:nvSpPr>
      <dsp:spPr>
        <a:xfrm rot="5400000">
          <a:off x="6156185" y="629834"/>
          <a:ext cx="1051714" cy="1750029"/>
        </a:xfrm>
        <a:prstGeom prst="corner">
          <a:avLst>
            <a:gd name="adj1" fmla="val 16120"/>
            <a:gd name="adj2" fmla="val 16110"/>
          </a:avLst>
        </a:prstGeom>
        <a:gradFill rotWithShape="0">
          <a:gsLst>
            <a:gs pos="0">
              <a:schemeClr val="accent5">
                <a:hueOff val="-4055126"/>
                <a:satOff val="-10451"/>
                <a:lumOff val="-7059"/>
                <a:alphaOff val="0"/>
                <a:satMod val="103000"/>
                <a:lumMod val="102000"/>
                <a:tint val="94000"/>
              </a:schemeClr>
            </a:gs>
            <a:gs pos="50000">
              <a:schemeClr val="accent5">
                <a:hueOff val="-4055126"/>
                <a:satOff val="-10451"/>
                <a:lumOff val="-7059"/>
                <a:alphaOff val="0"/>
                <a:satMod val="110000"/>
                <a:lumMod val="100000"/>
                <a:shade val="100000"/>
              </a:schemeClr>
            </a:gs>
            <a:gs pos="100000">
              <a:schemeClr val="accent5">
                <a:hueOff val="-4055126"/>
                <a:satOff val="-10451"/>
                <a:lumOff val="-7059"/>
                <a:alphaOff val="0"/>
                <a:lumMod val="99000"/>
                <a:satMod val="120000"/>
                <a:shade val="78000"/>
              </a:schemeClr>
            </a:gs>
          </a:gsLst>
          <a:lin ang="5400000" scaled="0"/>
        </a:gradFill>
        <a:ln w="6350" cap="flat" cmpd="sng" algn="ctr">
          <a:solidFill>
            <a:schemeClr val="accent5">
              <a:hueOff val="-4055126"/>
              <a:satOff val="-10451"/>
              <a:lumOff val="-7059"/>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750F4FB-B90E-42F2-A36E-D33E44370107}">
      <dsp:nvSpPr>
        <dsp:cNvPr id="0" name=""/>
        <dsp:cNvSpPr/>
      </dsp:nvSpPr>
      <dsp:spPr>
        <a:xfrm>
          <a:off x="5893052" y="1152716"/>
          <a:ext cx="1755087" cy="1384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ru-RU" sz="1800" b="0" kern="1200" dirty="0">
              <a:latin typeface="Times New Roman" panose="02020603050405020304" pitchFamily="18" charset="0"/>
              <a:cs typeface="Times New Roman" panose="02020603050405020304" pitchFamily="18" charset="0"/>
            </a:rPr>
            <a:t>Проведение доклинических испытаний</a:t>
          </a:r>
        </a:p>
      </dsp:txBody>
      <dsp:txXfrm>
        <a:off x="5893052" y="1152716"/>
        <a:ext cx="1755087" cy="1384906"/>
      </dsp:txXfrm>
    </dsp:sp>
    <dsp:sp modelId="{5CC95E64-0045-4CAC-9D07-3E2C5D75A2C1}">
      <dsp:nvSpPr>
        <dsp:cNvPr id="0" name=""/>
        <dsp:cNvSpPr/>
      </dsp:nvSpPr>
      <dsp:spPr>
        <a:xfrm>
          <a:off x="7262463" y="500995"/>
          <a:ext cx="298101" cy="298101"/>
        </a:xfrm>
        <a:prstGeom prst="triangle">
          <a:avLst>
            <a:gd name="adj" fmla="val 100000"/>
          </a:avLst>
        </a:prstGeom>
        <a:gradFill rotWithShape="0">
          <a:gsLst>
            <a:gs pos="0">
              <a:schemeClr val="accent5">
                <a:hueOff val="-4730980"/>
                <a:satOff val="-12193"/>
                <a:lumOff val="-8236"/>
                <a:alphaOff val="0"/>
                <a:satMod val="103000"/>
                <a:lumMod val="102000"/>
                <a:tint val="94000"/>
              </a:schemeClr>
            </a:gs>
            <a:gs pos="50000">
              <a:schemeClr val="accent5">
                <a:hueOff val="-4730980"/>
                <a:satOff val="-12193"/>
                <a:lumOff val="-8236"/>
                <a:alphaOff val="0"/>
                <a:satMod val="110000"/>
                <a:lumMod val="100000"/>
                <a:shade val="100000"/>
              </a:schemeClr>
            </a:gs>
            <a:gs pos="100000">
              <a:schemeClr val="accent5">
                <a:hueOff val="-4730980"/>
                <a:satOff val="-12193"/>
                <a:lumOff val="-8236"/>
                <a:alphaOff val="0"/>
                <a:lumMod val="99000"/>
                <a:satMod val="120000"/>
                <a:shade val="78000"/>
              </a:schemeClr>
            </a:gs>
          </a:gsLst>
          <a:lin ang="5400000" scaled="0"/>
        </a:gradFill>
        <a:ln w="6350" cap="flat" cmpd="sng" algn="ctr">
          <a:solidFill>
            <a:schemeClr val="accent5">
              <a:hueOff val="-4730980"/>
              <a:satOff val="-12193"/>
              <a:lumOff val="-8236"/>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6F56085C-859F-4C4C-807C-EAFE04EF43D1}">
      <dsp:nvSpPr>
        <dsp:cNvPr id="0" name=""/>
        <dsp:cNvSpPr/>
      </dsp:nvSpPr>
      <dsp:spPr>
        <a:xfrm rot="5400000">
          <a:off x="8090335" y="151227"/>
          <a:ext cx="1051714" cy="1750029"/>
        </a:xfrm>
        <a:prstGeom prst="corner">
          <a:avLst>
            <a:gd name="adj1" fmla="val 16120"/>
            <a:gd name="adj2" fmla="val 16110"/>
          </a:avLst>
        </a:prstGeom>
        <a:gradFill rotWithShape="0">
          <a:gsLst>
            <a:gs pos="0">
              <a:schemeClr val="accent5">
                <a:hueOff val="-5406834"/>
                <a:satOff val="-13935"/>
                <a:lumOff val="-9412"/>
                <a:alphaOff val="0"/>
                <a:satMod val="103000"/>
                <a:lumMod val="102000"/>
                <a:tint val="94000"/>
              </a:schemeClr>
            </a:gs>
            <a:gs pos="50000">
              <a:schemeClr val="accent5">
                <a:hueOff val="-5406834"/>
                <a:satOff val="-13935"/>
                <a:lumOff val="-9412"/>
                <a:alphaOff val="0"/>
                <a:satMod val="110000"/>
                <a:lumMod val="100000"/>
                <a:shade val="100000"/>
              </a:schemeClr>
            </a:gs>
            <a:gs pos="100000">
              <a:schemeClr val="accent5">
                <a:hueOff val="-5406834"/>
                <a:satOff val="-13935"/>
                <a:lumOff val="-9412"/>
                <a:alphaOff val="0"/>
                <a:lumMod val="99000"/>
                <a:satMod val="120000"/>
                <a:shade val="78000"/>
              </a:schemeClr>
            </a:gs>
          </a:gsLst>
          <a:lin ang="5400000" scaled="0"/>
        </a:gradFill>
        <a:ln w="6350" cap="flat" cmpd="sng" algn="ctr">
          <a:solidFill>
            <a:schemeClr val="accent5">
              <a:hueOff val="-5406834"/>
              <a:satOff val="-13935"/>
              <a:lumOff val="-9412"/>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22CBEC1-C840-4650-8CCA-F73BC575E2D2}">
      <dsp:nvSpPr>
        <dsp:cNvPr id="0" name=""/>
        <dsp:cNvSpPr/>
      </dsp:nvSpPr>
      <dsp:spPr>
        <a:xfrm>
          <a:off x="7914778" y="674109"/>
          <a:ext cx="1579936" cy="1384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ru-RU" sz="1800" b="0" kern="1200" dirty="0">
              <a:latin typeface="Times New Roman" panose="02020603050405020304" pitchFamily="18" charset="0"/>
              <a:cs typeface="Times New Roman" panose="02020603050405020304" pitchFamily="18" charset="0"/>
            </a:rPr>
            <a:t>Проведение клинических испытаний</a:t>
          </a:r>
        </a:p>
      </dsp:txBody>
      <dsp:txXfrm>
        <a:off x="7914778" y="674109"/>
        <a:ext cx="1579936" cy="1384906"/>
      </dsp:txXfrm>
    </dsp:sp>
    <dsp:sp modelId="{A2A5E07A-334F-4693-A2BD-E0BBF19FEED2}">
      <dsp:nvSpPr>
        <dsp:cNvPr id="0" name=""/>
        <dsp:cNvSpPr/>
      </dsp:nvSpPr>
      <dsp:spPr>
        <a:xfrm>
          <a:off x="9196613" y="22388"/>
          <a:ext cx="298101" cy="298101"/>
        </a:xfrm>
        <a:prstGeom prst="triangle">
          <a:avLst>
            <a:gd name="adj" fmla="val 100000"/>
          </a:avLst>
        </a:prstGeom>
        <a:gradFill rotWithShape="0">
          <a:gsLst>
            <a:gs pos="0">
              <a:schemeClr val="accent5">
                <a:hueOff val="-6082688"/>
                <a:satOff val="-15677"/>
                <a:lumOff val="-10588"/>
                <a:alphaOff val="0"/>
                <a:satMod val="103000"/>
                <a:lumMod val="102000"/>
                <a:tint val="94000"/>
              </a:schemeClr>
            </a:gs>
            <a:gs pos="50000">
              <a:schemeClr val="accent5">
                <a:hueOff val="-6082688"/>
                <a:satOff val="-15677"/>
                <a:lumOff val="-10588"/>
                <a:alphaOff val="0"/>
                <a:satMod val="110000"/>
                <a:lumMod val="100000"/>
                <a:shade val="100000"/>
              </a:schemeClr>
            </a:gs>
            <a:gs pos="100000">
              <a:schemeClr val="accent5">
                <a:hueOff val="-6082688"/>
                <a:satOff val="-15677"/>
                <a:lumOff val="-10588"/>
                <a:alphaOff val="0"/>
                <a:lumMod val="99000"/>
                <a:satMod val="120000"/>
                <a:shade val="78000"/>
              </a:schemeClr>
            </a:gs>
          </a:gsLst>
          <a:lin ang="5400000" scaled="0"/>
        </a:gradFill>
        <a:ln w="6350" cap="flat" cmpd="sng" algn="ctr">
          <a:solidFill>
            <a:schemeClr val="accent5">
              <a:hueOff val="-6082688"/>
              <a:satOff val="-15677"/>
              <a:lumOff val="-10588"/>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E6A6DA1-0D4B-4367-8F10-AFA96392665E}">
      <dsp:nvSpPr>
        <dsp:cNvPr id="0" name=""/>
        <dsp:cNvSpPr/>
      </dsp:nvSpPr>
      <dsp:spPr>
        <a:xfrm rot="5400000">
          <a:off x="10024486" y="-327379"/>
          <a:ext cx="1051714" cy="1750029"/>
        </a:xfrm>
        <a:prstGeom prst="corner">
          <a:avLst>
            <a:gd name="adj1" fmla="val 16120"/>
            <a:gd name="adj2" fmla="val 1611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w="6350" cap="flat" cmpd="sng" algn="ctr">
          <a:solidFill>
            <a:schemeClr val="accent5">
              <a:hueOff val="-6758543"/>
              <a:satOff val="-17419"/>
              <a:lumOff val="-11765"/>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7A1D975C-ABE1-4361-8707-EE9E0D22CB1A}">
      <dsp:nvSpPr>
        <dsp:cNvPr id="0" name=""/>
        <dsp:cNvSpPr/>
      </dsp:nvSpPr>
      <dsp:spPr>
        <a:xfrm>
          <a:off x="9784265" y="10575"/>
          <a:ext cx="1718417" cy="1384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ru-RU" sz="1800" b="1" kern="1200" dirty="0">
              <a:solidFill>
                <a:srgbClr val="C00000"/>
              </a:solidFill>
              <a:latin typeface="Times New Roman" panose="02020603050405020304" pitchFamily="18" charset="0"/>
              <a:cs typeface="Times New Roman" panose="02020603050405020304" pitchFamily="18" charset="0"/>
            </a:rPr>
            <a:t> Сертификация        и начало  выпуска  продукции</a:t>
          </a:r>
        </a:p>
      </dsp:txBody>
      <dsp:txXfrm>
        <a:off x="9784265" y="10575"/>
        <a:ext cx="1718417" cy="1384906"/>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C0720E-0B74-412E-818D-096EB1D7C666}" type="datetimeFigureOut">
              <a:rPr lang="ru-RU" smtClean="0"/>
              <a:t>13.08.2023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1956A-A62D-4390-90F6-D8A0803FC51A}" type="slidenum">
              <a:rPr lang="ru-RU" smtClean="0"/>
              <a:t>‹#›</a:t>
            </a:fld>
            <a:endParaRPr lang="ru-RU"/>
          </a:p>
        </p:txBody>
      </p:sp>
    </p:spTree>
    <p:extLst>
      <p:ext uri="{BB962C8B-B14F-4D97-AF65-F5344CB8AC3E}">
        <p14:creationId xmlns:p14="http://schemas.microsoft.com/office/powerpoint/2010/main" val="3048850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Уважаемые члены экспертной комиссии! Представляю Вашему вниманию студенческий стартап по теме: «</a:t>
            </a:r>
            <a:r>
              <a:rPr lang="ru-RU"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Разработка аденоассоциированных вирусов, </a:t>
            </a:r>
            <a:r>
              <a:rPr lang="ru-RU" sz="1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тропных</a:t>
            </a:r>
            <a:r>
              <a:rPr lang="ru-RU"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к различным популяциям нейронов, для </a:t>
            </a:r>
            <a:r>
              <a:rPr lang="ru-RU" sz="1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таргетной</a:t>
            </a:r>
            <a:r>
              <a:rPr lang="ru-RU"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оптогенетической</a:t>
            </a:r>
            <a:r>
              <a:rPr lang="ru-RU"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стимуляции </a:t>
            </a:r>
            <a:r>
              <a:rPr lang="ru-RU" sz="1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нейропластичности</a:t>
            </a:r>
            <a:r>
              <a:rPr lang="ru-RU"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dirty="0"/>
          </a:p>
        </p:txBody>
      </p:sp>
      <p:sp>
        <p:nvSpPr>
          <p:cNvPr id="4" name="Номер слайда 3"/>
          <p:cNvSpPr>
            <a:spLocks noGrp="1"/>
          </p:cNvSpPr>
          <p:nvPr>
            <p:ph type="sldNum" sz="quarter" idx="5"/>
          </p:nvPr>
        </p:nvSpPr>
        <p:spPr/>
        <p:txBody>
          <a:bodyPr/>
          <a:lstStyle/>
          <a:p>
            <a:fld id="{F061956A-A62D-4390-90F6-D8A0803FC51A}" type="slidenum">
              <a:rPr lang="ru-RU" smtClean="0"/>
              <a:t>1</a:t>
            </a:fld>
            <a:endParaRPr lang="ru-RU"/>
          </a:p>
        </p:txBody>
      </p:sp>
    </p:spTree>
    <p:extLst>
      <p:ext uri="{BB962C8B-B14F-4D97-AF65-F5344CB8AC3E}">
        <p14:creationId xmlns:p14="http://schemas.microsoft.com/office/powerpoint/2010/main" val="3636085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lnSpc>
                <a:spcPct val="107000"/>
              </a:lnSpc>
              <a:spcAft>
                <a:spcPts val="800"/>
              </a:spcAft>
            </a:pP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Повреждения спинного мозга травматического генеза – медицинская проблема, проявляющаяся высоким уровнем инвалидизации, социально-психологической дезадаптацией и тяжелым экономическим давлением. Обзор публикаций из разных стран показывает, что от 170 до 250 тыс. человек в мире ежегодно страдают от ТСМ. В России же частота в зависимости от региона составляет в районе 50 случаев на 1 млн. Помимо этого, по данным ВОЗ, травмы являются одной из наиболее частых причин смерти среди молодого трудоспособного населения. Смертность  от ТСМ составляет, примерно, 6,5  на  100  тысяч  населения. Результаты применяемых способов терапии данного заболевания остаются неудовлетворительными. Тем не менее, стоит отметить значимое развитие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геннотерапевтических</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подходов, которые являются многообещающими и направленны на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нейропротекцию</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поддержание роста нервных волокон, восстановление нервных связей, а также сдерживание дегенерации.</a:t>
            </a:r>
            <a:endParaRPr lang="ru-RU" dirty="0"/>
          </a:p>
        </p:txBody>
      </p:sp>
      <p:sp>
        <p:nvSpPr>
          <p:cNvPr id="4" name="Номер слайда 3"/>
          <p:cNvSpPr>
            <a:spLocks noGrp="1"/>
          </p:cNvSpPr>
          <p:nvPr>
            <p:ph type="sldNum" sz="quarter" idx="5"/>
          </p:nvPr>
        </p:nvSpPr>
        <p:spPr/>
        <p:txBody>
          <a:bodyPr/>
          <a:lstStyle/>
          <a:p>
            <a:fld id="{F061956A-A62D-4390-90F6-D8A0803FC51A}" type="slidenum">
              <a:rPr lang="ru-RU" smtClean="0"/>
              <a:t>2</a:t>
            </a:fld>
            <a:endParaRPr lang="ru-RU"/>
          </a:p>
        </p:txBody>
      </p:sp>
    </p:spTree>
    <p:extLst>
      <p:ext uri="{BB962C8B-B14F-4D97-AF65-F5344CB8AC3E}">
        <p14:creationId xmlns:p14="http://schemas.microsoft.com/office/powerpoint/2010/main" val="2983982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Предлагаемое решение вышеуказанной проблемы заключается в разработке генного препарата на основе аденоассоциированных вирусов 9 серотипа, используемых в подходе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биолюминесцентной</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оптогенетики</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(BL-OG).  </a:t>
            </a:r>
            <a:r>
              <a:rPr lang="ru-RU"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Разрабатываемый генный препарат будет отличатся от любых других продуктов для терапии неврологических заболеваний наличием в конструкции промотора Hb9, который используется для контроля экспрессии гена только в определенной </a:t>
            </a:r>
            <a:r>
              <a:rPr lang="ru-RU" sz="1800" kern="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субпопуляции</a:t>
            </a:r>
            <a:r>
              <a:rPr lang="ru-RU"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800" kern="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мотонейронов</a:t>
            </a:r>
            <a:r>
              <a:rPr lang="ru-RU"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(IX пластинки). </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BL-OG использует ионные каналы для проведения тока, одновременно активируя каналы с помощью химического соединения, что позволяет неинвазивно стимулировать и задействовать все целевые нейроны, а не только те, которые могут быть достигнуты светом от физического источника. </a:t>
            </a:r>
            <a:r>
              <a:rPr lang="ru-RU"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Способ доставки разработанного генного препарата может быть опосредован </a:t>
            </a:r>
            <a:r>
              <a:rPr lang="ru-RU" sz="1800" kern="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интраспинальной</a:t>
            </a:r>
            <a:r>
              <a:rPr lang="ru-RU"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инъекцией ниже травмированного участка спинного мозга. После прохождения трансдукции в организме человека предполагается внутривенное введение субстрата </a:t>
            </a:r>
            <a:r>
              <a:rPr lang="ru-RU" sz="1800" kern="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коэлентеразина</a:t>
            </a:r>
            <a:r>
              <a:rPr lang="ru-RU"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необходимого для получения </a:t>
            </a:r>
            <a:r>
              <a:rPr lang="ru-RU" sz="1800" kern="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биолюминесцентного</a:t>
            </a:r>
            <a:r>
              <a:rPr lang="ru-RU"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света посредством катализа </a:t>
            </a:r>
            <a:r>
              <a:rPr lang="ru-RU" sz="1800" kern="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люциферазы</a:t>
            </a:r>
            <a:r>
              <a:rPr lang="ru-RU"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приводящее к активации </a:t>
            </a:r>
            <a:r>
              <a:rPr lang="ru-RU" sz="1800" kern="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опсина</a:t>
            </a:r>
            <a:r>
              <a:rPr lang="ru-RU"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5"/>
          </p:nvPr>
        </p:nvSpPr>
        <p:spPr/>
        <p:txBody>
          <a:bodyPr/>
          <a:lstStyle/>
          <a:p>
            <a:fld id="{F061956A-A62D-4390-90F6-D8A0803FC51A}" type="slidenum">
              <a:rPr lang="ru-RU" smtClean="0"/>
              <a:t>3</a:t>
            </a:fld>
            <a:endParaRPr lang="ru-RU"/>
          </a:p>
        </p:txBody>
      </p:sp>
    </p:spTree>
    <p:extLst>
      <p:ext uri="{BB962C8B-B14F-4D97-AF65-F5344CB8AC3E}">
        <p14:creationId xmlns:p14="http://schemas.microsoft.com/office/powerpoint/2010/main" val="1280775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Конечными пользователями продукта могут являться пациенты, страдающие травматическими, дегенеративными или ишемическими поражениями спинного мозга. Применение разрабатываемого генного продукта осуществимо в медицинских учреждениях, оказывающих высокотехнологичную медицинскую помощь указанной группы пациентов.  Предложенной технологией могут заинтересоваться биотехнологические и фармацевтические компании, работающие над разработкой и внедрением генных технологий с целью терапии трудноизлечимых заболеваний человека. С учетом имеющегося подобного опыта сотрудничества нашей лаборатории с фармкомпаниями, такими, как «Изварино» и «Р-Фарм», мы ожидаем проявление заинтересованности в данном проекте с их стороны.  </a:t>
            </a:r>
            <a:endParaRPr lang="ru-RU"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5"/>
          </p:nvPr>
        </p:nvSpPr>
        <p:spPr/>
        <p:txBody>
          <a:bodyPr/>
          <a:lstStyle/>
          <a:p>
            <a:fld id="{F061956A-A62D-4390-90F6-D8A0803FC51A}" type="slidenum">
              <a:rPr lang="ru-RU" smtClean="0"/>
              <a:t>4</a:t>
            </a:fld>
            <a:endParaRPr lang="ru-RU"/>
          </a:p>
        </p:txBody>
      </p:sp>
    </p:spTree>
    <p:extLst>
      <p:ext uri="{BB962C8B-B14F-4D97-AF65-F5344CB8AC3E}">
        <p14:creationId xmlns:p14="http://schemas.microsoft.com/office/powerpoint/2010/main" val="1841984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lnSpc>
                <a:spcPct val="107000"/>
              </a:lnSpc>
              <a:spcAft>
                <a:spcPts val="800"/>
              </a:spcAft>
            </a:pP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В связи с тем, что имеющиеся лекарственные препараты для лечения неврологических заболеваний, представленные на рынке, обладают низкой эффективностью, предлагаемая терапия будет востребованным и доступным вариантом для пациентов. Основной характеристикой способа, обуславливающей конкурентоспособность, является минимальная выраженность побочных эффектов, связанных с применением </a:t>
            </a: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AAV</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В отличие от традиционных </a:t>
            </a:r>
            <a:r>
              <a:rPr lang="ru-RU" sz="1800" kern="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оптогенетических</a:t>
            </a:r>
            <a:r>
              <a:rPr lang="ru-RU"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подходов, BL-OG не требует внешнего имплантата и использует внутренний свет за счёт разрушения специфического ферментативного субстрата, называемого </a:t>
            </a:r>
            <a:r>
              <a:rPr lang="ru-RU" sz="1800" kern="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коэлентеразином</a:t>
            </a:r>
            <a:r>
              <a:rPr lang="ru-RU"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(CTZ). </a:t>
            </a:r>
            <a:r>
              <a:rPr lang="en-US"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t>
            </a:r>
            <a:r>
              <a:rPr lang="ru-RU"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наличие в конструкции промотора Hb9 даёт возможность контролировать экспрессию гена нужной </a:t>
            </a:r>
            <a:r>
              <a:rPr lang="ru-RU" sz="1800" kern="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субпопуляции</a:t>
            </a:r>
            <a:r>
              <a:rPr lang="ru-RU"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нейронов. Представленные на сегодняшний день клинические исследования с применением </a:t>
            </a:r>
            <a:r>
              <a:rPr lang="ru-RU" sz="1800" kern="100" dirty="0" err="1">
                <a:effectLst/>
                <a:latin typeface="Times New Roman" panose="02020603050405020304" pitchFamily="18" charset="0"/>
                <a:ea typeface="Times New Roman" panose="02020603050405020304" pitchFamily="18" charset="0"/>
                <a:cs typeface="Times New Roman" panose="02020603050405020304" pitchFamily="18" charset="0"/>
              </a:rPr>
              <a:t>оптогенетических</a:t>
            </a:r>
            <a:r>
              <a:rPr lang="ru-RU" sz="1800" kern="100" dirty="0">
                <a:effectLst/>
                <a:latin typeface="Times New Roman" panose="02020603050405020304" pitchFamily="18" charset="0"/>
                <a:ea typeface="Times New Roman" panose="02020603050405020304" pitchFamily="18" charset="0"/>
                <a:cs typeface="Times New Roman" panose="02020603050405020304" pitchFamily="18" charset="0"/>
              </a:rPr>
              <a:t> подходов основаны на применение аденоассоциированного вируса другого серотипа и предназначены для восстановления зрения в случае пигментного ретинита.</a:t>
            </a:r>
            <a:endParaRPr lang="ru-RU"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5"/>
          </p:nvPr>
        </p:nvSpPr>
        <p:spPr/>
        <p:txBody>
          <a:bodyPr/>
          <a:lstStyle/>
          <a:p>
            <a:fld id="{F061956A-A62D-4390-90F6-D8A0803FC51A}" type="slidenum">
              <a:rPr lang="ru-RU" smtClean="0"/>
              <a:t>5</a:t>
            </a:fld>
            <a:endParaRPr lang="ru-RU"/>
          </a:p>
        </p:txBody>
      </p:sp>
    </p:spTree>
    <p:extLst>
      <p:ext uri="{BB962C8B-B14F-4D97-AF65-F5344CB8AC3E}">
        <p14:creationId xmlns:p14="http://schemas.microsoft.com/office/powerpoint/2010/main" val="4208359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lnSpc>
                <a:spcPct val="107000"/>
              </a:lnSpc>
              <a:spcAft>
                <a:spcPts val="800"/>
              </a:spcAft>
            </a:pP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Ключевой технической задачей в данном проекте будет являться разработка аденоассоциированных вирусов,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тропных</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к различным популяциям нейронов, для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таргетной</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оптогенетической</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стимуляции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нейропластичности</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В том числе проверка созданных вирусов на жизнеспособность, морфологию и фенотип клеток нейрогенного происхождения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in</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vitro</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с определением уровня экспрессии рекомбинантных белков, кодируемых терапевтическими генами.</a:t>
            </a:r>
            <a:endParaRPr lang="ru-RU"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Для реализации будут привлечены люди с необходимыми компетенциями. </a:t>
            </a:r>
            <a:endParaRPr lang="ru-RU"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5"/>
          </p:nvPr>
        </p:nvSpPr>
        <p:spPr/>
        <p:txBody>
          <a:bodyPr/>
          <a:lstStyle/>
          <a:p>
            <a:fld id="{F061956A-A62D-4390-90F6-D8A0803FC51A}" type="slidenum">
              <a:rPr lang="ru-RU" smtClean="0"/>
              <a:t>6</a:t>
            </a:fld>
            <a:endParaRPr lang="ru-RU"/>
          </a:p>
        </p:txBody>
      </p:sp>
    </p:spTree>
    <p:extLst>
      <p:ext uri="{BB962C8B-B14F-4D97-AF65-F5344CB8AC3E}">
        <p14:creationId xmlns:p14="http://schemas.microsoft.com/office/powerpoint/2010/main" val="2231578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lnSpc>
                <a:spcPct val="107000"/>
              </a:lnSpc>
              <a:spcAft>
                <a:spcPts val="800"/>
              </a:spcAft>
            </a:pP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Нашим минимально жизнеспособным продуктом будет являться образец генного препарата на основе аденоассоциированного вируса, содержащий специфичный промотор Hb9, используемый для контроля экспрессии гена в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субпопуляции</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мотонейронов</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(IX пластинки).</a:t>
            </a:r>
            <a:endParaRPr lang="ru-RU"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Для выполнения представленных задач и последующего внедрения полученных результатов в клиническую практику, помимо бюджетной поддержки в виде грантов для молодых ученых, необходим дополнительный источник инвестирования. Планируется привлечение средств за счёт партнёров, а именно фармацевтических и биотехнологических компаний, и инвесторов, работающих в сфере продвижения биотехнологий.</a:t>
            </a:r>
            <a:endParaRPr lang="ru-RU"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5"/>
          </p:nvPr>
        </p:nvSpPr>
        <p:spPr/>
        <p:txBody>
          <a:bodyPr/>
          <a:lstStyle/>
          <a:p>
            <a:fld id="{F061956A-A62D-4390-90F6-D8A0803FC51A}" type="slidenum">
              <a:rPr lang="ru-RU" smtClean="0"/>
              <a:t>7</a:t>
            </a:fld>
            <a:endParaRPr lang="ru-RU"/>
          </a:p>
        </p:txBody>
      </p:sp>
    </p:spTree>
    <p:extLst>
      <p:ext uri="{BB962C8B-B14F-4D97-AF65-F5344CB8AC3E}">
        <p14:creationId xmlns:p14="http://schemas.microsoft.com/office/powerpoint/2010/main" val="3525048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На данном этапе нами уже была показана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тропность</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предлагаемых </a:t>
            </a: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AAV</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-9 к нейронам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Пуркинье</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и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мотонейронам</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спинного мозга, а также возможность усиленной экспрессии ими кодируемых факторов.</a:t>
            </a:r>
            <a:r>
              <a:rPr lang="ru-RU"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Помимо этого, проведен поиск промотора для контроля экспрессии гена в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субпопуляции</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kern="100" dirty="0" err="1">
                <a:effectLst/>
                <a:latin typeface="Times New Roman" panose="02020603050405020304" pitchFamily="18" charset="0"/>
                <a:ea typeface="Calibri" panose="020F0502020204030204" pitchFamily="34" charset="0"/>
                <a:cs typeface="Times New Roman" panose="02020603050405020304" pitchFamily="18" charset="0"/>
              </a:rPr>
              <a:t>мотонейронов</a:t>
            </a:r>
            <a:r>
              <a:rPr lang="ru-RU" sz="1800" kern="100" dirty="0">
                <a:effectLst/>
                <a:latin typeface="Times New Roman" panose="02020603050405020304" pitchFamily="18" charset="0"/>
                <a:ea typeface="Calibri" panose="020F0502020204030204" pitchFamily="34" charset="0"/>
                <a:cs typeface="Times New Roman" panose="02020603050405020304" pitchFamily="18" charset="0"/>
              </a:rPr>
              <a:t> IX пластинки.</a:t>
            </a:r>
            <a:endParaRPr lang="ru-RU" b="1" dirty="0"/>
          </a:p>
        </p:txBody>
      </p:sp>
      <p:sp>
        <p:nvSpPr>
          <p:cNvPr id="4" name="Номер слайда 3"/>
          <p:cNvSpPr>
            <a:spLocks noGrp="1"/>
          </p:cNvSpPr>
          <p:nvPr>
            <p:ph type="sldNum" sz="quarter" idx="5"/>
          </p:nvPr>
        </p:nvSpPr>
        <p:spPr/>
        <p:txBody>
          <a:bodyPr/>
          <a:lstStyle/>
          <a:p>
            <a:fld id="{F061956A-A62D-4390-90F6-D8A0803FC51A}" type="slidenum">
              <a:rPr lang="ru-RU" smtClean="0"/>
              <a:t>8</a:t>
            </a:fld>
            <a:endParaRPr lang="ru-RU"/>
          </a:p>
        </p:txBody>
      </p:sp>
    </p:spTree>
    <p:extLst>
      <p:ext uri="{BB962C8B-B14F-4D97-AF65-F5344CB8AC3E}">
        <p14:creationId xmlns:p14="http://schemas.microsoft.com/office/powerpoint/2010/main" val="821509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Спасибо за внимание!</a:t>
            </a:r>
          </a:p>
        </p:txBody>
      </p:sp>
      <p:sp>
        <p:nvSpPr>
          <p:cNvPr id="4" name="Номер слайда 3"/>
          <p:cNvSpPr>
            <a:spLocks noGrp="1"/>
          </p:cNvSpPr>
          <p:nvPr>
            <p:ph type="sldNum" sz="quarter" idx="5"/>
          </p:nvPr>
        </p:nvSpPr>
        <p:spPr/>
        <p:txBody>
          <a:bodyPr/>
          <a:lstStyle/>
          <a:p>
            <a:fld id="{F061956A-A62D-4390-90F6-D8A0803FC51A}" type="slidenum">
              <a:rPr lang="ru-RU" smtClean="0"/>
              <a:t>9</a:t>
            </a:fld>
            <a:endParaRPr lang="ru-RU"/>
          </a:p>
        </p:txBody>
      </p:sp>
    </p:spTree>
    <p:extLst>
      <p:ext uri="{BB962C8B-B14F-4D97-AF65-F5344CB8AC3E}">
        <p14:creationId xmlns:p14="http://schemas.microsoft.com/office/powerpoint/2010/main" val="2735493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Вопрос про дорожную карту:</a:t>
            </a:r>
          </a:p>
          <a:p>
            <a:r>
              <a:rPr lang="ru-RU" dirty="0"/>
              <a:t>Предлагаю Вашему вниманию дорожную карту на период выполнения данной работы. </a:t>
            </a:r>
          </a:p>
        </p:txBody>
      </p:sp>
      <p:sp>
        <p:nvSpPr>
          <p:cNvPr id="4" name="Номер слайда 3"/>
          <p:cNvSpPr>
            <a:spLocks noGrp="1"/>
          </p:cNvSpPr>
          <p:nvPr>
            <p:ph type="sldNum" sz="quarter" idx="5"/>
          </p:nvPr>
        </p:nvSpPr>
        <p:spPr/>
        <p:txBody>
          <a:bodyPr/>
          <a:lstStyle/>
          <a:p>
            <a:fld id="{F061956A-A62D-4390-90F6-D8A0803FC51A}" type="slidenum">
              <a:rPr lang="ru-RU" smtClean="0"/>
              <a:t>10</a:t>
            </a:fld>
            <a:endParaRPr lang="ru-RU"/>
          </a:p>
        </p:txBody>
      </p:sp>
    </p:spTree>
    <p:extLst>
      <p:ext uri="{BB962C8B-B14F-4D97-AF65-F5344CB8AC3E}">
        <p14:creationId xmlns:p14="http://schemas.microsoft.com/office/powerpoint/2010/main" val="107791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r>
              <a:rPr lang="ru-RU" dirty="0"/>
              <a:t>Помимо этого, также представляю, </a:t>
            </a:r>
            <a:r>
              <a:rPr lang="ru-RU"/>
              <a:t>примерную, дорожную </a:t>
            </a:r>
            <a:r>
              <a:rPr lang="ru-RU" dirty="0"/>
              <a:t>карту, рассчитанную </a:t>
            </a:r>
            <a:r>
              <a:rPr lang="ru-RU"/>
              <a:t>на срок </a:t>
            </a:r>
            <a:r>
              <a:rPr lang="ru-RU" dirty="0"/>
              <a:t>до 2030 года.</a:t>
            </a:r>
          </a:p>
        </p:txBody>
      </p:sp>
      <p:sp>
        <p:nvSpPr>
          <p:cNvPr id="4" name="Номер слайда 3"/>
          <p:cNvSpPr>
            <a:spLocks noGrp="1"/>
          </p:cNvSpPr>
          <p:nvPr>
            <p:ph type="sldNum" sz="quarter" idx="5"/>
          </p:nvPr>
        </p:nvSpPr>
        <p:spPr/>
        <p:txBody>
          <a:bodyPr/>
          <a:lstStyle/>
          <a:p>
            <a:fld id="{F061956A-A62D-4390-90F6-D8A0803FC51A}" type="slidenum">
              <a:rPr lang="ru-RU" smtClean="0"/>
              <a:t>11</a:t>
            </a:fld>
            <a:endParaRPr lang="ru-RU"/>
          </a:p>
        </p:txBody>
      </p:sp>
    </p:spTree>
    <p:extLst>
      <p:ext uri="{BB962C8B-B14F-4D97-AF65-F5344CB8AC3E}">
        <p14:creationId xmlns:p14="http://schemas.microsoft.com/office/powerpoint/2010/main" val="3037022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276F5B-98B9-F508-45C3-96B17276B24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9B1FD26F-7BE4-1263-6CD4-185982DC53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4EA0CB9E-2FD8-B962-D738-E85692098632}"/>
              </a:ext>
            </a:extLst>
          </p:cNvPr>
          <p:cNvSpPr>
            <a:spLocks noGrp="1"/>
          </p:cNvSpPr>
          <p:nvPr>
            <p:ph type="dt" sz="half" idx="10"/>
          </p:nvPr>
        </p:nvSpPr>
        <p:spPr/>
        <p:txBody>
          <a:bodyPr/>
          <a:lstStyle/>
          <a:p>
            <a:fld id="{42FD40D9-94C4-4DCA-AD56-072727AD18C8}" type="datetime1">
              <a:rPr lang="ru-RU" smtClean="0"/>
              <a:t>13.08.2023</a:t>
            </a:fld>
            <a:endParaRPr lang="ru-RU"/>
          </a:p>
        </p:txBody>
      </p:sp>
      <p:sp>
        <p:nvSpPr>
          <p:cNvPr id="5" name="Нижний колонтитул 4">
            <a:extLst>
              <a:ext uri="{FF2B5EF4-FFF2-40B4-BE49-F238E27FC236}">
                <a16:creationId xmlns:a16="http://schemas.microsoft.com/office/drawing/2014/main" id="{E52EA242-5BC0-C271-87A9-508F0A237EC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1771593-5B4C-B043-D84A-6F753CCD1685}"/>
              </a:ext>
            </a:extLst>
          </p:cNvPr>
          <p:cNvSpPr>
            <a:spLocks noGrp="1"/>
          </p:cNvSpPr>
          <p:nvPr>
            <p:ph type="sldNum" sz="quarter" idx="12"/>
          </p:nvPr>
        </p:nvSpPr>
        <p:spPr/>
        <p:txBody>
          <a:bodyPr/>
          <a:lstStyle/>
          <a:p>
            <a:fld id="{785F7200-2560-4959-BD8A-9B1DF958DF8F}" type="slidenum">
              <a:rPr lang="ru-RU" smtClean="0"/>
              <a:t>‹#›</a:t>
            </a:fld>
            <a:endParaRPr lang="ru-RU"/>
          </a:p>
        </p:txBody>
      </p:sp>
    </p:spTree>
    <p:extLst>
      <p:ext uri="{BB962C8B-B14F-4D97-AF65-F5344CB8AC3E}">
        <p14:creationId xmlns:p14="http://schemas.microsoft.com/office/powerpoint/2010/main" val="692547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7DA863-6B2D-9B5A-0C2D-53901A8C841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26425C3-F579-A502-1ECE-5EB8187C2C70}"/>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23F4B80-9F8C-6A71-53FE-DA482EAC1A92}"/>
              </a:ext>
            </a:extLst>
          </p:cNvPr>
          <p:cNvSpPr>
            <a:spLocks noGrp="1"/>
          </p:cNvSpPr>
          <p:nvPr>
            <p:ph type="dt" sz="half" idx="10"/>
          </p:nvPr>
        </p:nvSpPr>
        <p:spPr/>
        <p:txBody>
          <a:bodyPr/>
          <a:lstStyle/>
          <a:p>
            <a:fld id="{73AD4A16-A6AE-4AF7-96D7-A01BAD3A1414}" type="datetime1">
              <a:rPr lang="ru-RU" smtClean="0"/>
              <a:t>13.08.2023</a:t>
            </a:fld>
            <a:endParaRPr lang="ru-RU"/>
          </a:p>
        </p:txBody>
      </p:sp>
      <p:sp>
        <p:nvSpPr>
          <p:cNvPr id="5" name="Нижний колонтитул 4">
            <a:extLst>
              <a:ext uri="{FF2B5EF4-FFF2-40B4-BE49-F238E27FC236}">
                <a16:creationId xmlns:a16="http://schemas.microsoft.com/office/drawing/2014/main" id="{4B00939D-A4C4-77AB-15AC-D73AADFF758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6BC5981-0408-6F00-B115-752E69D835B6}"/>
              </a:ext>
            </a:extLst>
          </p:cNvPr>
          <p:cNvSpPr>
            <a:spLocks noGrp="1"/>
          </p:cNvSpPr>
          <p:nvPr>
            <p:ph type="sldNum" sz="quarter" idx="12"/>
          </p:nvPr>
        </p:nvSpPr>
        <p:spPr/>
        <p:txBody>
          <a:bodyPr/>
          <a:lstStyle/>
          <a:p>
            <a:fld id="{785F7200-2560-4959-BD8A-9B1DF958DF8F}" type="slidenum">
              <a:rPr lang="ru-RU" smtClean="0"/>
              <a:t>‹#›</a:t>
            </a:fld>
            <a:endParaRPr lang="ru-RU"/>
          </a:p>
        </p:txBody>
      </p:sp>
    </p:spTree>
    <p:extLst>
      <p:ext uri="{BB962C8B-B14F-4D97-AF65-F5344CB8AC3E}">
        <p14:creationId xmlns:p14="http://schemas.microsoft.com/office/powerpoint/2010/main" val="3197221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8D01B5-5C68-7264-7DB1-2537F80F693E}"/>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97251368-39C0-D520-7403-BEE3D3718A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F40B9B0-B65E-36A3-4DD3-EB44C3DF38FC}"/>
              </a:ext>
            </a:extLst>
          </p:cNvPr>
          <p:cNvSpPr>
            <a:spLocks noGrp="1"/>
          </p:cNvSpPr>
          <p:nvPr>
            <p:ph type="dt" sz="half" idx="10"/>
          </p:nvPr>
        </p:nvSpPr>
        <p:spPr/>
        <p:txBody>
          <a:bodyPr/>
          <a:lstStyle/>
          <a:p>
            <a:fld id="{2D05539C-AFC8-4196-9454-F7148EBB8511}" type="datetime1">
              <a:rPr lang="ru-RU" smtClean="0"/>
              <a:t>13.08.2023</a:t>
            </a:fld>
            <a:endParaRPr lang="ru-RU"/>
          </a:p>
        </p:txBody>
      </p:sp>
      <p:sp>
        <p:nvSpPr>
          <p:cNvPr id="5" name="Нижний колонтитул 4">
            <a:extLst>
              <a:ext uri="{FF2B5EF4-FFF2-40B4-BE49-F238E27FC236}">
                <a16:creationId xmlns:a16="http://schemas.microsoft.com/office/drawing/2014/main" id="{5D2ADC64-418F-0304-DEE3-E8268A351DF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52C6B39-B9E3-4510-E207-9B1C8D099B14}"/>
              </a:ext>
            </a:extLst>
          </p:cNvPr>
          <p:cNvSpPr>
            <a:spLocks noGrp="1"/>
          </p:cNvSpPr>
          <p:nvPr>
            <p:ph type="sldNum" sz="quarter" idx="12"/>
          </p:nvPr>
        </p:nvSpPr>
        <p:spPr/>
        <p:txBody>
          <a:bodyPr/>
          <a:lstStyle/>
          <a:p>
            <a:fld id="{785F7200-2560-4959-BD8A-9B1DF958DF8F}" type="slidenum">
              <a:rPr lang="ru-RU" smtClean="0"/>
              <a:t>‹#›</a:t>
            </a:fld>
            <a:endParaRPr lang="ru-RU"/>
          </a:p>
        </p:txBody>
      </p:sp>
    </p:spTree>
    <p:extLst>
      <p:ext uri="{BB962C8B-B14F-4D97-AF65-F5344CB8AC3E}">
        <p14:creationId xmlns:p14="http://schemas.microsoft.com/office/powerpoint/2010/main" val="2631069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27C3B9B-0E60-4F83-21A3-8106BDEAEC4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72FEB305-2B1C-DA1A-543B-DF23FF99F1D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B8F43F1A-F377-F976-3C09-97ED0E7017FB}"/>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D1E9CCCF-C712-8CCF-4555-314D76EF3FF3}"/>
              </a:ext>
            </a:extLst>
          </p:cNvPr>
          <p:cNvSpPr>
            <a:spLocks noGrp="1"/>
          </p:cNvSpPr>
          <p:nvPr>
            <p:ph type="dt" sz="half" idx="10"/>
          </p:nvPr>
        </p:nvSpPr>
        <p:spPr/>
        <p:txBody>
          <a:bodyPr/>
          <a:lstStyle/>
          <a:p>
            <a:fld id="{22C4CE4E-076F-4DD5-975C-4014C66AEC7E}" type="datetime1">
              <a:rPr lang="ru-RU" smtClean="0"/>
              <a:t>13.08.2023</a:t>
            </a:fld>
            <a:endParaRPr lang="ru-RU"/>
          </a:p>
        </p:txBody>
      </p:sp>
      <p:sp>
        <p:nvSpPr>
          <p:cNvPr id="6" name="Нижний колонтитул 5">
            <a:extLst>
              <a:ext uri="{FF2B5EF4-FFF2-40B4-BE49-F238E27FC236}">
                <a16:creationId xmlns:a16="http://schemas.microsoft.com/office/drawing/2014/main" id="{0358C81C-34CA-148B-CAEE-6769E5612D7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1AC990C-169A-E51D-5A58-229C4499F880}"/>
              </a:ext>
            </a:extLst>
          </p:cNvPr>
          <p:cNvSpPr>
            <a:spLocks noGrp="1"/>
          </p:cNvSpPr>
          <p:nvPr>
            <p:ph type="sldNum" sz="quarter" idx="12"/>
          </p:nvPr>
        </p:nvSpPr>
        <p:spPr/>
        <p:txBody>
          <a:bodyPr/>
          <a:lstStyle/>
          <a:p>
            <a:fld id="{785F7200-2560-4959-BD8A-9B1DF958DF8F}" type="slidenum">
              <a:rPr lang="ru-RU" smtClean="0"/>
              <a:t>‹#›</a:t>
            </a:fld>
            <a:endParaRPr lang="ru-RU"/>
          </a:p>
        </p:txBody>
      </p:sp>
    </p:spTree>
    <p:extLst>
      <p:ext uri="{BB962C8B-B14F-4D97-AF65-F5344CB8AC3E}">
        <p14:creationId xmlns:p14="http://schemas.microsoft.com/office/powerpoint/2010/main" val="339000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494E2E-A5BB-C86C-D195-71BD97481575}"/>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6F0D4E8-BDFF-0A8D-9C26-CA613B1AE8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A239E7E9-7EA7-FF28-D2E8-1D50EE88EEE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A0A3C1A3-069E-231C-87F3-03F68200FD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04A942AE-A8C3-9F7D-DD2F-FA2CAB96144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06AAAAA-EF08-C495-D754-1B1DE45167A5}"/>
              </a:ext>
            </a:extLst>
          </p:cNvPr>
          <p:cNvSpPr>
            <a:spLocks noGrp="1"/>
          </p:cNvSpPr>
          <p:nvPr>
            <p:ph type="dt" sz="half" idx="10"/>
          </p:nvPr>
        </p:nvSpPr>
        <p:spPr/>
        <p:txBody>
          <a:bodyPr/>
          <a:lstStyle/>
          <a:p>
            <a:fld id="{99268452-9486-41AE-A465-67C91A5AA7ED}" type="datetime1">
              <a:rPr lang="ru-RU" smtClean="0"/>
              <a:t>13.08.2023</a:t>
            </a:fld>
            <a:endParaRPr lang="ru-RU"/>
          </a:p>
        </p:txBody>
      </p:sp>
      <p:sp>
        <p:nvSpPr>
          <p:cNvPr id="8" name="Нижний колонтитул 7">
            <a:extLst>
              <a:ext uri="{FF2B5EF4-FFF2-40B4-BE49-F238E27FC236}">
                <a16:creationId xmlns:a16="http://schemas.microsoft.com/office/drawing/2014/main" id="{01C84C44-B01A-CECD-6AB1-E9EA1ED61851}"/>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0CD46FAF-4AB5-D496-A3E7-F76064AF0955}"/>
              </a:ext>
            </a:extLst>
          </p:cNvPr>
          <p:cNvSpPr>
            <a:spLocks noGrp="1"/>
          </p:cNvSpPr>
          <p:nvPr>
            <p:ph type="sldNum" sz="quarter" idx="12"/>
          </p:nvPr>
        </p:nvSpPr>
        <p:spPr/>
        <p:txBody>
          <a:bodyPr/>
          <a:lstStyle/>
          <a:p>
            <a:fld id="{785F7200-2560-4959-BD8A-9B1DF958DF8F}" type="slidenum">
              <a:rPr lang="ru-RU" smtClean="0"/>
              <a:t>‹#›</a:t>
            </a:fld>
            <a:endParaRPr lang="ru-RU"/>
          </a:p>
        </p:txBody>
      </p:sp>
    </p:spTree>
    <p:extLst>
      <p:ext uri="{BB962C8B-B14F-4D97-AF65-F5344CB8AC3E}">
        <p14:creationId xmlns:p14="http://schemas.microsoft.com/office/powerpoint/2010/main" val="704672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70602C-5875-074D-22C0-61BD0ACA4180}"/>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D4237C8F-0DB5-9007-3B81-3D037211FAE0}"/>
              </a:ext>
            </a:extLst>
          </p:cNvPr>
          <p:cNvSpPr>
            <a:spLocks noGrp="1"/>
          </p:cNvSpPr>
          <p:nvPr>
            <p:ph type="dt" sz="half" idx="10"/>
          </p:nvPr>
        </p:nvSpPr>
        <p:spPr/>
        <p:txBody>
          <a:bodyPr/>
          <a:lstStyle/>
          <a:p>
            <a:fld id="{B7223349-5F0A-4F95-94FD-979CF1A6EB7A}" type="datetime1">
              <a:rPr lang="ru-RU" smtClean="0"/>
              <a:t>13.08.2023</a:t>
            </a:fld>
            <a:endParaRPr lang="ru-RU"/>
          </a:p>
        </p:txBody>
      </p:sp>
      <p:sp>
        <p:nvSpPr>
          <p:cNvPr id="4" name="Нижний колонтитул 3">
            <a:extLst>
              <a:ext uri="{FF2B5EF4-FFF2-40B4-BE49-F238E27FC236}">
                <a16:creationId xmlns:a16="http://schemas.microsoft.com/office/drawing/2014/main" id="{C020AEB2-A30B-B9C6-E9F3-757C90C1C131}"/>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69C14FD7-D2E2-63F6-991D-9679DC8D05CC}"/>
              </a:ext>
            </a:extLst>
          </p:cNvPr>
          <p:cNvSpPr>
            <a:spLocks noGrp="1"/>
          </p:cNvSpPr>
          <p:nvPr>
            <p:ph type="sldNum" sz="quarter" idx="12"/>
          </p:nvPr>
        </p:nvSpPr>
        <p:spPr/>
        <p:txBody>
          <a:bodyPr/>
          <a:lstStyle/>
          <a:p>
            <a:fld id="{785F7200-2560-4959-BD8A-9B1DF958DF8F}" type="slidenum">
              <a:rPr lang="ru-RU" smtClean="0"/>
              <a:t>‹#›</a:t>
            </a:fld>
            <a:endParaRPr lang="ru-RU"/>
          </a:p>
        </p:txBody>
      </p:sp>
    </p:spTree>
    <p:extLst>
      <p:ext uri="{BB962C8B-B14F-4D97-AF65-F5344CB8AC3E}">
        <p14:creationId xmlns:p14="http://schemas.microsoft.com/office/powerpoint/2010/main" val="54933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3BD4339-7FD2-B437-F3AA-8E931E1B08B2}"/>
              </a:ext>
            </a:extLst>
          </p:cNvPr>
          <p:cNvSpPr>
            <a:spLocks noGrp="1"/>
          </p:cNvSpPr>
          <p:nvPr>
            <p:ph type="dt" sz="half" idx="10"/>
          </p:nvPr>
        </p:nvSpPr>
        <p:spPr/>
        <p:txBody>
          <a:bodyPr/>
          <a:lstStyle/>
          <a:p>
            <a:fld id="{577CE82E-C4A2-4A32-AD02-9C4898ACAD9F}" type="datetime1">
              <a:rPr lang="ru-RU" smtClean="0"/>
              <a:t>13.08.2023</a:t>
            </a:fld>
            <a:endParaRPr lang="ru-RU"/>
          </a:p>
        </p:txBody>
      </p:sp>
      <p:sp>
        <p:nvSpPr>
          <p:cNvPr id="3" name="Нижний колонтитул 2">
            <a:extLst>
              <a:ext uri="{FF2B5EF4-FFF2-40B4-BE49-F238E27FC236}">
                <a16:creationId xmlns:a16="http://schemas.microsoft.com/office/drawing/2014/main" id="{36B657A7-AC56-420C-5301-6D0E49414F1B}"/>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BE02B332-5E90-BF70-8E5A-A6587D517DD0}"/>
              </a:ext>
            </a:extLst>
          </p:cNvPr>
          <p:cNvSpPr>
            <a:spLocks noGrp="1"/>
          </p:cNvSpPr>
          <p:nvPr>
            <p:ph type="sldNum" sz="quarter" idx="12"/>
          </p:nvPr>
        </p:nvSpPr>
        <p:spPr/>
        <p:txBody>
          <a:bodyPr/>
          <a:lstStyle/>
          <a:p>
            <a:fld id="{785F7200-2560-4959-BD8A-9B1DF958DF8F}" type="slidenum">
              <a:rPr lang="ru-RU" smtClean="0"/>
              <a:t>‹#›</a:t>
            </a:fld>
            <a:endParaRPr lang="ru-RU"/>
          </a:p>
        </p:txBody>
      </p:sp>
    </p:spTree>
    <p:extLst>
      <p:ext uri="{BB962C8B-B14F-4D97-AF65-F5344CB8AC3E}">
        <p14:creationId xmlns:p14="http://schemas.microsoft.com/office/powerpoint/2010/main" val="1480575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DBF64E-EF95-ADFD-2759-FC9D128E4AD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1F20CA89-1601-2D85-B10F-6F8AE3117E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387542D1-B0F8-2978-849F-71DE977F5C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CEEBC12-2AF7-6C6C-2A4B-1CBBAA7E6F4E}"/>
              </a:ext>
            </a:extLst>
          </p:cNvPr>
          <p:cNvSpPr>
            <a:spLocks noGrp="1"/>
          </p:cNvSpPr>
          <p:nvPr>
            <p:ph type="dt" sz="half" idx="10"/>
          </p:nvPr>
        </p:nvSpPr>
        <p:spPr/>
        <p:txBody>
          <a:bodyPr/>
          <a:lstStyle/>
          <a:p>
            <a:fld id="{FBA5C56D-511F-4BBA-BE5B-D408ABD082EA}" type="datetime1">
              <a:rPr lang="ru-RU" smtClean="0"/>
              <a:t>13.08.2023</a:t>
            </a:fld>
            <a:endParaRPr lang="ru-RU"/>
          </a:p>
        </p:txBody>
      </p:sp>
      <p:sp>
        <p:nvSpPr>
          <p:cNvPr id="6" name="Нижний колонтитул 5">
            <a:extLst>
              <a:ext uri="{FF2B5EF4-FFF2-40B4-BE49-F238E27FC236}">
                <a16:creationId xmlns:a16="http://schemas.microsoft.com/office/drawing/2014/main" id="{41E6A757-D10F-FF78-8BF9-BB349E49406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33B17A2-5714-E596-E1F9-EA9D1075129D}"/>
              </a:ext>
            </a:extLst>
          </p:cNvPr>
          <p:cNvSpPr>
            <a:spLocks noGrp="1"/>
          </p:cNvSpPr>
          <p:nvPr>
            <p:ph type="sldNum" sz="quarter" idx="12"/>
          </p:nvPr>
        </p:nvSpPr>
        <p:spPr/>
        <p:txBody>
          <a:bodyPr/>
          <a:lstStyle/>
          <a:p>
            <a:fld id="{785F7200-2560-4959-BD8A-9B1DF958DF8F}" type="slidenum">
              <a:rPr lang="ru-RU" smtClean="0"/>
              <a:t>‹#›</a:t>
            </a:fld>
            <a:endParaRPr lang="ru-RU"/>
          </a:p>
        </p:txBody>
      </p:sp>
    </p:spTree>
    <p:extLst>
      <p:ext uri="{BB962C8B-B14F-4D97-AF65-F5344CB8AC3E}">
        <p14:creationId xmlns:p14="http://schemas.microsoft.com/office/powerpoint/2010/main" val="388514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CB81AA-4B12-F4B8-D80B-4F8A16E2427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1850770E-AFB7-6CA3-14CF-1E1CB25E88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1D4A8177-4E4A-A9C0-226B-A8F6AB2E3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46BFC71-715B-0B48-D60C-35D2F37BB4F5}"/>
              </a:ext>
            </a:extLst>
          </p:cNvPr>
          <p:cNvSpPr>
            <a:spLocks noGrp="1"/>
          </p:cNvSpPr>
          <p:nvPr>
            <p:ph type="dt" sz="half" idx="10"/>
          </p:nvPr>
        </p:nvSpPr>
        <p:spPr/>
        <p:txBody>
          <a:bodyPr/>
          <a:lstStyle/>
          <a:p>
            <a:fld id="{A7BE76D1-D46C-4952-A343-A5983CD63624}" type="datetime1">
              <a:rPr lang="ru-RU" smtClean="0"/>
              <a:t>13.08.2023</a:t>
            </a:fld>
            <a:endParaRPr lang="ru-RU"/>
          </a:p>
        </p:txBody>
      </p:sp>
      <p:sp>
        <p:nvSpPr>
          <p:cNvPr id="6" name="Нижний колонтитул 5">
            <a:extLst>
              <a:ext uri="{FF2B5EF4-FFF2-40B4-BE49-F238E27FC236}">
                <a16:creationId xmlns:a16="http://schemas.microsoft.com/office/drawing/2014/main" id="{FAE741C1-3966-9943-A468-1F1EFECDD65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9A29857-3891-D9CF-5F17-B21431BF5359}"/>
              </a:ext>
            </a:extLst>
          </p:cNvPr>
          <p:cNvSpPr>
            <a:spLocks noGrp="1"/>
          </p:cNvSpPr>
          <p:nvPr>
            <p:ph type="sldNum" sz="quarter" idx="12"/>
          </p:nvPr>
        </p:nvSpPr>
        <p:spPr/>
        <p:txBody>
          <a:bodyPr/>
          <a:lstStyle/>
          <a:p>
            <a:fld id="{785F7200-2560-4959-BD8A-9B1DF958DF8F}" type="slidenum">
              <a:rPr lang="ru-RU" smtClean="0"/>
              <a:t>‹#›</a:t>
            </a:fld>
            <a:endParaRPr lang="ru-RU"/>
          </a:p>
        </p:txBody>
      </p:sp>
    </p:spTree>
    <p:extLst>
      <p:ext uri="{BB962C8B-B14F-4D97-AF65-F5344CB8AC3E}">
        <p14:creationId xmlns:p14="http://schemas.microsoft.com/office/powerpoint/2010/main" val="85276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981F37-0075-259F-0A40-D0F005EE3D5F}"/>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8EB297CF-CE5E-AFDB-8A5C-03B7990B66F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1B75CD8-578B-E1A7-E36B-6424FEE9649C}"/>
              </a:ext>
            </a:extLst>
          </p:cNvPr>
          <p:cNvSpPr>
            <a:spLocks noGrp="1"/>
          </p:cNvSpPr>
          <p:nvPr>
            <p:ph type="dt" sz="half" idx="10"/>
          </p:nvPr>
        </p:nvSpPr>
        <p:spPr/>
        <p:txBody>
          <a:bodyPr/>
          <a:lstStyle/>
          <a:p>
            <a:fld id="{3E32219C-09CE-4B05-A26C-FE6EAB8359F8}" type="datetime1">
              <a:rPr lang="ru-RU" smtClean="0"/>
              <a:t>13.08.2023</a:t>
            </a:fld>
            <a:endParaRPr lang="ru-RU"/>
          </a:p>
        </p:txBody>
      </p:sp>
      <p:sp>
        <p:nvSpPr>
          <p:cNvPr id="5" name="Нижний колонтитул 4">
            <a:extLst>
              <a:ext uri="{FF2B5EF4-FFF2-40B4-BE49-F238E27FC236}">
                <a16:creationId xmlns:a16="http://schemas.microsoft.com/office/drawing/2014/main" id="{EFBB0765-3BAA-1788-CFFF-3789289356D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F7EE637-8672-8C80-71D7-7A86F56A3A10}"/>
              </a:ext>
            </a:extLst>
          </p:cNvPr>
          <p:cNvSpPr>
            <a:spLocks noGrp="1"/>
          </p:cNvSpPr>
          <p:nvPr>
            <p:ph type="sldNum" sz="quarter" idx="12"/>
          </p:nvPr>
        </p:nvSpPr>
        <p:spPr/>
        <p:txBody>
          <a:bodyPr/>
          <a:lstStyle/>
          <a:p>
            <a:fld id="{785F7200-2560-4959-BD8A-9B1DF958DF8F}" type="slidenum">
              <a:rPr lang="ru-RU" smtClean="0"/>
              <a:t>‹#›</a:t>
            </a:fld>
            <a:endParaRPr lang="ru-RU"/>
          </a:p>
        </p:txBody>
      </p:sp>
    </p:spTree>
    <p:extLst>
      <p:ext uri="{BB962C8B-B14F-4D97-AF65-F5344CB8AC3E}">
        <p14:creationId xmlns:p14="http://schemas.microsoft.com/office/powerpoint/2010/main" val="1675157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B2327ABA-478E-B526-0A4D-31981C128A45}"/>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BBBFBED6-0389-2AA3-3A57-48298C944A3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2FD7D5B-B089-9666-EA84-FF3143DE3A25}"/>
              </a:ext>
            </a:extLst>
          </p:cNvPr>
          <p:cNvSpPr>
            <a:spLocks noGrp="1"/>
          </p:cNvSpPr>
          <p:nvPr>
            <p:ph type="dt" sz="half" idx="10"/>
          </p:nvPr>
        </p:nvSpPr>
        <p:spPr/>
        <p:txBody>
          <a:bodyPr/>
          <a:lstStyle/>
          <a:p>
            <a:fld id="{165E1D50-5D1F-4C3C-904D-D713FA142E12}" type="datetime1">
              <a:rPr lang="ru-RU" smtClean="0"/>
              <a:t>13.08.2023</a:t>
            </a:fld>
            <a:endParaRPr lang="ru-RU"/>
          </a:p>
        </p:txBody>
      </p:sp>
      <p:sp>
        <p:nvSpPr>
          <p:cNvPr id="5" name="Нижний колонтитул 4">
            <a:extLst>
              <a:ext uri="{FF2B5EF4-FFF2-40B4-BE49-F238E27FC236}">
                <a16:creationId xmlns:a16="http://schemas.microsoft.com/office/drawing/2014/main" id="{585CAA15-8D7E-5274-F5BE-3E5EC1602F1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5CB17C0-1F7A-4D91-B772-317ABA7DDF9F}"/>
              </a:ext>
            </a:extLst>
          </p:cNvPr>
          <p:cNvSpPr>
            <a:spLocks noGrp="1"/>
          </p:cNvSpPr>
          <p:nvPr>
            <p:ph type="sldNum" sz="quarter" idx="12"/>
          </p:nvPr>
        </p:nvSpPr>
        <p:spPr/>
        <p:txBody>
          <a:bodyPr/>
          <a:lstStyle/>
          <a:p>
            <a:fld id="{785F7200-2560-4959-BD8A-9B1DF958DF8F}" type="slidenum">
              <a:rPr lang="ru-RU" smtClean="0"/>
              <a:t>‹#›</a:t>
            </a:fld>
            <a:endParaRPr lang="ru-RU"/>
          </a:p>
        </p:txBody>
      </p:sp>
    </p:spTree>
    <p:extLst>
      <p:ext uri="{BB962C8B-B14F-4D97-AF65-F5344CB8AC3E}">
        <p14:creationId xmlns:p14="http://schemas.microsoft.com/office/powerpoint/2010/main" val="1114922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83688B-EA2A-5E53-972E-44E0F114B9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1CD5803-8EF3-AE78-35B2-4DD797B9F6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B79994C-DE4D-A344-50DC-6DABCA9660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C74D1E-108F-487E-9E96-1CB19432FE11}" type="datetime1">
              <a:rPr lang="ru-RU" smtClean="0"/>
              <a:t>13.08.2023</a:t>
            </a:fld>
            <a:endParaRPr lang="ru-RU"/>
          </a:p>
        </p:txBody>
      </p:sp>
      <p:sp>
        <p:nvSpPr>
          <p:cNvPr id="5" name="Нижний колонтитул 4">
            <a:extLst>
              <a:ext uri="{FF2B5EF4-FFF2-40B4-BE49-F238E27FC236}">
                <a16:creationId xmlns:a16="http://schemas.microsoft.com/office/drawing/2014/main" id="{EBA0E6FC-0CB0-5844-1E5E-712649D3DB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38A3DEC-9F2F-4E89-F5E3-5BE54E5126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5F7200-2560-4959-BD8A-9B1DF958DF8F}" type="slidenum">
              <a:rPr lang="ru-RU" smtClean="0"/>
              <a:t>‹#›</a:t>
            </a:fld>
            <a:endParaRPr lang="ru-RU"/>
          </a:p>
        </p:txBody>
      </p:sp>
    </p:spTree>
    <p:extLst>
      <p:ext uri="{BB962C8B-B14F-4D97-AF65-F5344CB8AC3E}">
        <p14:creationId xmlns:p14="http://schemas.microsoft.com/office/powerpoint/2010/main" val="4063516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journals.eco-vector.com/vszgmu/article/view/11272" TargetMode="Externa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13" Type="http://schemas.microsoft.com/office/2007/relationships/hdphoto" Target="../media/hdphoto4.wdp"/><Relationship Id="rId3" Type="http://schemas.openxmlformats.org/officeDocument/2006/relationships/image" Target="../media/image10.png"/><Relationship Id="rId7" Type="http://schemas.openxmlformats.org/officeDocument/2006/relationships/diagramQuickStyle" Target="../diagrams/quickStyle1.xml"/><Relationship Id="rId12"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13.png"/><Relationship Id="rId5" Type="http://schemas.openxmlformats.org/officeDocument/2006/relationships/diagramData" Target="../diagrams/data1.xml"/><Relationship Id="rId10" Type="http://schemas.openxmlformats.org/officeDocument/2006/relationships/image" Target="../media/image12.png"/><Relationship Id="rId4" Type="http://schemas.openxmlformats.org/officeDocument/2006/relationships/image" Target="../media/image11.pn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diagramQuickStyle" Target="../diagrams/quickStyle3.xml"/><Relationship Id="rId3" Type="http://schemas.openxmlformats.org/officeDocument/2006/relationships/image" Target="../media/image19.png"/><Relationship Id="rId7" Type="http://schemas.openxmlformats.org/officeDocument/2006/relationships/diagramLayout" Target="../diagrams/layout2.xml"/><Relationship Id="rId12" Type="http://schemas.openxmlformats.org/officeDocument/2006/relationships/diagramLayout" Target="../diagrams/layout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2.xml"/><Relationship Id="rId11" Type="http://schemas.openxmlformats.org/officeDocument/2006/relationships/diagramData" Target="../diagrams/data3.xml"/><Relationship Id="rId5" Type="http://schemas.openxmlformats.org/officeDocument/2006/relationships/image" Target="../media/image21.png"/><Relationship Id="rId15" Type="http://schemas.microsoft.com/office/2007/relationships/diagramDrawing" Target="../diagrams/drawing3.xml"/><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 Id="rId14" Type="http://schemas.openxmlformats.org/officeDocument/2006/relationships/diagramColors" Target="../diagrams/colors3.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a:extLst>
              <a:ext uri="{FF2B5EF4-FFF2-40B4-BE49-F238E27FC236}">
                <a16:creationId xmlns:a16="http://schemas.microsoft.com/office/drawing/2014/main" id="{BFEED4E8-F261-8B45-BA3E-F3DF15715D0A}"/>
              </a:ext>
            </a:extLst>
          </p:cNvPr>
          <p:cNvSpPr/>
          <p:nvPr/>
        </p:nvSpPr>
        <p:spPr>
          <a:xfrm>
            <a:off x="0" y="6356350"/>
            <a:ext cx="12192000" cy="501650"/>
          </a:xfrm>
          <a:prstGeom prst="rect">
            <a:avLst/>
          </a:prstGeom>
          <a:solidFill>
            <a:srgbClr val="00409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p>
        </p:txBody>
      </p:sp>
      <p:sp>
        <p:nvSpPr>
          <p:cNvPr id="2" name="Заголовок 1">
            <a:extLst>
              <a:ext uri="{FF2B5EF4-FFF2-40B4-BE49-F238E27FC236}">
                <a16:creationId xmlns:a16="http://schemas.microsoft.com/office/drawing/2014/main" id="{CA09504B-3A92-B1C3-BF91-7860C1D4D91B}"/>
              </a:ext>
            </a:extLst>
          </p:cNvPr>
          <p:cNvSpPr>
            <a:spLocks noGrp="1"/>
          </p:cNvSpPr>
          <p:nvPr>
            <p:ph type="ctrTitle"/>
          </p:nvPr>
        </p:nvSpPr>
        <p:spPr>
          <a:xfrm>
            <a:off x="1539323" y="2330136"/>
            <a:ext cx="9144000" cy="1526418"/>
          </a:xfrm>
        </p:spPr>
        <p:txBody>
          <a:bodyPr>
            <a:normAutofit/>
          </a:bodyPr>
          <a:lstStyle/>
          <a:p>
            <a:r>
              <a:rPr lang="ru-RU" sz="2400" dirty="0">
                <a:solidFill>
                  <a:srgbClr val="000000"/>
                </a:solidFill>
                <a:effectLst/>
                <a:latin typeface="Arial" panose="020B0604020202020204" pitchFamily="34" charset="0"/>
                <a:ea typeface="Calibri" panose="020F0502020204030204" pitchFamily="34" charset="0"/>
                <a:cs typeface="Arial" panose="020B0604020202020204" pitchFamily="34" charset="0"/>
              </a:rPr>
              <a:t>Разработка аденоассоциированных вирусов, </a:t>
            </a:r>
            <a:r>
              <a:rPr lang="ru-RU" sz="24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тропных</a:t>
            </a:r>
            <a:r>
              <a:rPr lang="ru-RU" sz="2400" dirty="0">
                <a:solidFill>
                  <a:srgbClr val="000000"/>
                </a:solidFill>
                <a:effectLst/>
                <a:latin typeface="Arial" panose="020B0604020202020204" pitchFamily="34" charset="0"/>
                <a:ea typeface="Calibri" panose="020F0502020204030204" pitchFamily="34" charset="0"/>
                <a:cs typeface="Arial" panose="020B0604020202020204" pitchFamily="34" charset="0"/>
              </a:rPr>
              <a:t> к различным популяциям нейронов, для </a:t>
            </a:r>
            <a:r>
              <a:rPr lang="ru-RU" sz="24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таргетной</a:t>
            </a:r>
            <a:r>
              <a:rPr lang="ru-RU" sz="24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ru-RU" sz="24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оптогенетической</a:t>
            </a:r>
            <a:r>
              <a:rPr lang="ru-RU" sz="2400" dirty="0">
                <a:solidFill>
                  <a:srgbClr val="000000"/>
                </a:solidFill>
                <a:effectLst/>
                <a:latin typeface="Arial" panose="020B0604020202020204" pitchFamily="34" charset="0"/>
                <a:ea typeface="Calibri" panose="020F0502020204030204" pitchFamily="34" charset="0"/>
                <a:cs typeface="Arial" panose="020B0604020202020204" pitchFamily="34" charset="0"/>
              </a:rPr>
              <a:t> стимуляции </a:t>
            </a:r>
            <a:r>
              <a:rPr lang="ru-RU" sz="24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нейропластичности</a:t>
            </a:r>
            <a:r>
              <a:rPr lang="ru-RU" sz="2400" dirty="0">
                <a:solidFill>
                  <a:srgbClr val="000000"/>
                </a:solidFill>
                <a:effectLst/>
                <a:latin typeface="Arial" panose="020B0604020202020204" pitchFamily="34" charset="0"/>
                <a:ea typeface="Calibri" panose="020F0502020204030204" pitchFamily="34" charset="0"/>
                <a:cs typeface="Arial" panose="020B0604020202020204" pitchFamily="34" charset="0"/>
              </a:rPr>
              <a:t>.</a:t>
            </a:r>
            <a:br>
              <a:rPr lang="ru-RU" sz="2400" dirty="0">
                <a:solidFill>
                  <a:srgbClr val="000000"/>
                </a:solidFill>
                <a:effectLst/>
                <a:latin typeface="Arial" panose="020B0604020202020204" pitchFamily="34" charset="0"/>
                <a:ea typeface="Calibri" panose="020F0502020204030204" pitchFamily="34" charset="0"/>
                <a:cs typeface="Arial" panose="020B0604020202020204" pitchFamily="34" charset="0"/>
              </a:rPr>
            </a:br>
            <a:r>
              <a:rPr lang="ru-RU" sz="2400" dirty="0">
                <a:latin typeface="Arial" panose="020B0604020202020204" pitchFamily="34" charset="0"/>
                <a:cs typeface="Arial" panose="020B0604020202020204" pitchFamily="34" charset="0"/>
              </a:rPr>
              <a:t>Номер заявки:СтС-3</a:t>
            </a:r>
            <a:r>
              <a:rPr lang="en-US" sz="2400">
                <a:latin typeface="Arial" panose="020B0604020202020204" pitchFamily="34" charset="0"/>
                <a:cs typeface="Arial" panose="020B0604020202020204" pitchFamily="34" charset="0"/>
              </a:rPr>
              <a:t>21036</a:t>
            </a:r>
            <a:endParaRPr lang="ru-RU" sz="7200" dirty="0">
              <a:latin typeface="Arial" panose="020B0604020202020204" pitchFamily="34" charset="0"/>
              <a:cs typeface="Arial" panose="020B0604020202020204" pitchFamily="34" charset="0"/>
            </a:endParaRPr>
          </a:p>
        </p:txBody>
      </p:sp>
      <p:sp>
        <p:nvSpPr>
          <p:cNvPr id="3" name="Подзаголовок 2">
            <a:extLst>
              <a:ext uri="{FF2B5EF4-FFF2-40B4-BE49-F238E27FC236}">
                <a16:creationId xmlns:a16="http://schemas.microsoft.com/office/drawing/2014/main" id="{CEC95168-2E8E-F220-7EE8-0E48343CC0C2}"/>
              </a:ext>
            </a:extLst>
          </p:cNvPr>
          <p:cNvSpPr>
            <a:spLocks noGrp="1"/>
          </p:cNvSpPr>
          <p:nvPr>
            <p:ph type="subTitle" idx="1"/>
          </p:nvPr>
        </p:nvSpPr>
        <p:spPr>
          <a:xfrm>
            <a:off x="5009354" y="6449726"/>
            <a:ext cx="1894449" cy="484700"/>
          </a:xfrm>
        </p:spPr>
        <p:txBody>
          <a:bodyPr>
            <a:normAutofit/>
          </a:bodyPr>
          <a:lstStyle/>
          <a:p>
            <a:r>
              <a:rPr lang="ru-RU" sz="1800" dirty="0">
                <a:solidFill>
                  <a:schemeClr val="bg1"/>
                </a:solidFill>
                <a:latin typeface="Times New Roman" panose="02020603050405020304" pitchFamily="18" charset="0"/>
                <a:cs typeface="Times New Roman" panose="02020603050405020304" pitchFamily="18" charset="0"/>
              </a:rPr>
              <a:t>Казань, 2023</a:t>
            </a:r>
          </a:p>
          <a:p>
            <a:endParaRPr lang="ru-RU" sz="1800" dirty="0">
              <a:solidFill>
                <a:schemeClr val="bg1"/>
              </a:solidFill>
              <a:latin typeface="Times New Roman" panose="02020603050405020304" pitchFamily="18" charset="0"/>
              <a:cs typeface="Times New Roman" panose="02020603050405020304" pitchFamily="18" charset="0"/>
            </a:endParaRPr>
          </a:p>
        </p:txBody>
      </p:sp>
      <p:sp>
        <p:nvSpPr>
          <p:cNvPr id="4" name="Подзаголовок 2">
            <a:extLst>
              <a:ext uri="{FF2B5EF4-FFF2-40B4-BE49-F238E27FC236}">
                <a16:creationId xmlns:a16="http://schemas.microsoft.com/office/drawing/2014/main" id="{3ED89C00-6059-B34F-BD67-9C1C69232D55}"/>
              </a:ext>
            </a:extLst>
          </p:cNvPr>
          <p:cNvSpPr txBox="1">
            <a:spLocks/>
          </p:cNvSpPr>
          <p:nvPr/>
        </p:nvSpPr>
        <p:spPr>
          <a:xfrm>
            <a:off x="4515365" y="4373116"/>
            <a:ext cx="7380850" cy="19068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sz="1800" dirty="0">
                <a:latin typeface="Arial" panose="020B0604020202020204" pitchFamily="34" charset="0"/>
                <a:cs typeface="Arial" panose="020B0604020202020204" pitchFamily="34" charset="0"/>
              </a:rPr>
              <a:t>Руководитель проекта:</a:t>
            </a:r>
          </a:p>
          <a:p>
            <a:pPr algn="r"/>
            <a:r>
              <a:rPr lang="ru-RU" sz="1800" dirty="0">
                <a:latin typeface="Arial" panose="020B0604020202020204" pitchFamily="34" charset="0"/>
                <a:cs typeface="Arial" panose="020B0604020202020204" pitchFamily="34" charset="0"/>
              </a:rPr>
              <a:t>Шигапова Резеда </a:t>
            </a:r>
            <a:r>
              <a:rPr lang="ru-RU" sz="1800" dirty="0" err="1">
                <a:latin typeface="Arial" panose="020B0604020202020204" pitchFamily="34" charset="0"/>
                <a:cs typeface="Arial" panose="020B0604020202020204" pitchFamily="34" charset="0"/>
              </a:rPr>
              <a:t>Рамиловна</a:t>
            </a:r>
            <a:endParaRPr lang="ru-RU" sz="1800" dirty="0">
              <a:latin typeface="Arial" panose="020B0604020202020204" pitchFamily="34" charset="0"/>
              <a:cs typeface="Arial" panose="020B0604020202020204" pitchFamily="34" charset="0"/>
            </a:endParaRPr>
          </a:p>
          <a:p>
            <a:pPr algn="r"/>
            <a:r>
              <a:rPr lang="ru-RU" sz="1800" dirty="0">
                <a:latin typeface="Arial" panose="020B0604020202020204" pitchFamily="34" charset="0"/>
                <a:cs typeface="Arial" panose="020B0604020202020204" pitchFamily="34" charset="0"/>
              </a:rPr>
              <a:t>Магистрант 1 курса, </a:t>
            </a:r>
          </a:p>
          <a:p>
            <a:pPr algn="r"/>
            <a:r>
              <a:rPr lang="ru-RU" sz="1800" dirty="0">
                <a:latin typeface="Arial" panose="020B0604020202020204" pitchFamily="34" charset="0"/>
                <a:cs typeface="Arial" panose="020B0604020202020204" pitchFamily="34" charset="0"/>
              </a:rPr>
              <a:t>Инженер-проектировщик, </a:t>
            </a:r>
          </a:p>
          <a:p>
            <a:pPr algn="r"/>
            <a:r>
              <a:rPr lang="ru-RU" sz="1800" dirty="0">
                <a:latin typeface="Arial" panose="020B0604020202020204" pitchFamily="34" charset="0"/>
                <a:cs typeface="Arial" panose="020B0604020202020204" pitchFamily="34" charset="0"/>
              </a:rPr>
              <a:t>НИЛ «Генные и клеточные технологии» </a:t>
            </a:r>
          </a:p>
        </p:txBody>
      </p:sp>
      <p:pic>
        <p:nvPicPr>
          <p:cNvPr id="5" name="Рисунок 4">
            <a:extLst>
              <a:ext uri="{FF2B5EF4-FFF2-40B4-BE49-F238E27FC236}">
                <a16:creationId xmlns:a16="http://schemas.microsoft.com/office/drawing/2014/main" id="{25CC28F7-2208-015F-9EA5-F1C5346850B4}"/>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Lst>
          </a:blip>
          <a:stretch>
            <a:fillRect/>
          </a:stretch>
        </p:blipFill>
        <p:spPr>
          <a:xfrm>
            <a:off x="171323" y="182351"/>
            <a:ext cx="11880000" cy="877418"/>
          </a:xfrm>
          <a:prstGeom prst="rect">
            <a:avLst/>
          </a:prstGeom>
        </p:spPr>
      </p:pic>
      <p:pic>
        <p:nvPicPr>
          <p:cNvPr id="6" name="Рисунок 5">
            <a:extLst>
              <a:ext uri="{FF2B5EF4-FFF2-40B4-BE49-F238E27FC236}">
                <a16:creationId xmlns:a16="http://schemas.microsoft.com/office/drawing/2014/main" id="{24031C9A-F38C-2E01-32F3-27CBA31A1815}"/>
              </a:ext>
            </a:extLst>
          </p:cNvPr>
          <p:cNvPicPr>
            <a:picLocks noChangeAspect="1"/>
          </p:cNvPicPr>
          <p:nvPr/>
        </p:nvPicPr>
        <p:blipFill>
          <a:blip r:embed="rId5"/>
          <a:stretch>
            <a:fillRect/>
          </a:stretch>
        </p:blipFill>
        <p:spPr>
          <a:xfrm>
            <a:off x="735350" y="398536"/>
            <a:ext cx="3603048" cy="445047"/>
          </a:xfrm>
          <a:prstGeom prst="rect">
            <a:avLst/>
          </a:prstGeom>
        </p:spPr>
      </p:pic>
      <p:pic>
        <p:nvPicPr>
          <p:cNvPr id="7" name="Рисунок 6">
            <a:extLst>
              <a:ext uri="{FF2B5EF4-FFF2-40B4-BE49-F238E27FC236}">
                <a16:creationId xmlns:a16="http://schemas.microsoft.com/office/drawing/2014/main" id="{D0023B6F-9EA3-99D1-B814-AAAD2275BB47}"/>
              </a:ext>
            </a:extLst>
          </p:cNvPr>
          <p:cNvPicPr>
            <a:picLocks noChangeAspect="1"/>
          </p:cNvPicPr>
          <p:nvPr/>
        </p:nvPicPr>
        <p:blipFill>
          <a:blip r:embed="rId6"/>
          <a:stretch>
            <a:fillRect/>
          </a:stretch>
        </p:blipFill>
        <p:spPr>
          <a:xfrm>
            <a:off x="246349" y="5219818"/>
            <a:ext cx="1894449" cy="1060106"/>
          </a:xfrm>
          <a:prstGeom prst="rect">
            <a:avLst/>
          </a:prstGeom>
        </p:spPr>
      </p:pic>
    </p:spTree>
    <p:extLst>
      <p:ext uri="{BB962C8B-B14F-4D97-AF65-F5344CB8AC3E}">
        <p14:creationId xmlns:p14="http://schemas.microsoft.com/office/powerpoint/2010/main" val="346035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15">
            <a:extLst>
              <a:ext uri="{FF2B5EF4-FFF2-40B4-BE49-F238E27FC236}">
                <a16:creationId xmlns:a16="http://schemas.microsoft.com/office/drawing/2014/main" id="{2CEE421A-2F36-E9A8-DE8B-AAED3D6F6549}"/>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400000"/>
                    </a14:imgEffect>
                  </a14:imgLayer>
                </a14:imgProps>
              </a:ext>
            </a:extLst>
          </a:blip>
          <a:srcRect l="38495" t="22040" r="16923" b="29426"/>
          <a:stretch/>
        </p:blipFill>
        <p:spPr>
          <a:xfrm>
            <a:off x="206179" y="1916310"/>
            <a:ext cx="6771908" cy="4144831"/>
          </a:xfrm>
          <a:prstGeom prst="rect">
            <a:avLst/>
          </a:prstGeom>
        </p:spPr>
      </p:pic>
      <p:sp>
        <p:nvSpPr>
          <p:cNvPr id="4" name="Прямоугольник 3">
            <a:extLst>
              <a:ext uri="{FF2B5EF4-FFF2-40B4-BE49-F238E27FC236}">
                <a16:creationId xmlns:a16="http://schemas.microsoft.com/office/drawing/2014/main" id="{F8CD0D3F-9271-5C2F-98D5-9BE6EDA19E99}"/>
              </a:ext>
            </a:extLst>
          </p:cNvPr>
          <p:cNvSpPr/>
          <p:nvPr/>
        </p:nvSpPr>
        <p:spPr>
          <a:xfrm>
            <a:off x="0" y="6356350"/>
            <a:ext cx="12192000" cy="501650"/>
          </a:xfrm>
          <a:prstGeom prst="rect">
            <a:avLst/>
          </a:prstGeom>
          <a:solidFill>
            <a:srgbClr val="00409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highlight>
                <a:srgbClr val="000080"/>
              </a:highlight>
              <a:latin typeface="Arial" panose="020B0604020202020204" pitchFamily="34" charset="0"/>
              <a:cs typeface="Arial" panose="020B0604020202020204" pitchFamily="34" charset="0"/>
            </a:endParaRPr>
          </a:p>
        </p:txBody>
      </p:sp>
      <p:sp>
        <p:nvSpPr>
          <p:cNvPr id="2" name="Заголовок 1">
            <a:extLst>
              <a:ext uri="{FF2B5EF4-FFF2-40B4-BE49-F238E27FC236}">
                <a16:creationId xmlns:a16="http://schemas.microsoft.com/office/drawing/2014/main" id="{68FD4B44-C6C9-A362-CF17-934DF43CDA79}"/>
              </a:ext>
            </a:extLst>
          </p:cNvPr>
          <p:cNvSpPr>
            <a:spLocks noGrp="1"/>
          </p:cNvSpPr>
          <p:nvPr>
            <p:ph type="title"/>
          </p:nvPr>
        </p:nvSpPr>
        <p:spPr>
          <a:xfrm>
            <a:off x="4693334" y="-56271"/>
            <a:ext cx="2805332" cy="929103"/>
          </a:xfrm>
        </p:spPr>
        <p:txBody>
          <a:bodyPr>
            <a:normAutofit/>
          </a:bodyPr>
          <a:lstStyle/>
          <a:p>
            <a:pPr algn="ctr"/>
            <a:r>
              <a:rPr lang="ru-RU" sz="2800" b="1" dirty="0">
                <a:solidFill>
                  <a:srgbClr val="00409E"/>
                </a:solidFill>
                <a:latin typeface="Arial" panose="020B0604020202020204" pitchFamily="34" charset="0"/>
                <a:cs typeface="Arial" panose="020B0604020202020204" pitchFamily="34" charset="0"/>
              </a:rPr>
              <a:t>Проблема</a:t>
            </a:r>
          </a:p>
        </p:txBody>
      </p:sp>
      <p:sp>
        <p:nvSpPr>
          <p:cNvPr id="5" name="TextBox 4">
            <a:extLst>
              <a:ext uri="{FF2B5EF4-FFF2-40B4-BE49-F238E27FC236}">
                <a16:creationId xmlns:a16="http://schemas.microsoft.com/office/drawing/2014/main" id="{E0A1FAEF-0A47-F5E0-B03D-D85631845123}"/>
              </a:ext>
            </a:extLst>
          </p:cNvPr>
          <p:cNvSpPr txBox="1"/>
          <p:nvPr/>
        </p:nvSpPr>
        <p:spPr>
          <a:xfrm>
            <a:off x="206179" y="853129"/>
            <a:ext cx="11779642" cy="1015663"/>
          </a:xfrm>
          <a:prstGeom prst="rect">
            <a:avLst/>
          </a:prstGeom>
          <a:noFill/>
        </p:spPr>
        <p:txBody>
          <a:bodyPr wrap="square">
            <a:spAutoFit/>
          </a:bodyPr>
          <a:lstStyle/>
          <a:p>
            <a:pPr algn="just"/>
            <a:r>
              <a:rPr lang="ru-RU" sz="2000" u="sng" dirty="0">
                <a:latin typeface="Arial" panose="020B0604020202020204" pitchFamily="34" charset="0"/>
                <a:cs typeface="Arial" panose="020B0604020202020204" pitchFamily="34" charset="0"/>
              </a:rPr>
              <a:t>Повреждения спинного мозга травматического генеза </a:t>
            </a:r>
            <a:r>
              <a:rPr lang="ru-RU" sz="2000" dirty="0">
                <a:latin typeface="Arial" panose="020B0604020202020204" pitchFamily="34" charset="0"/>
                <a:cs typeface="Arial" panose="020B0604020202020204" pitchFamily="34" charset="0"/>
              </a:rPr>
              <a:t>– медицинская проблема, проявляющаяся высоким уровнем инвалидизации, социально-психологической дезадаптацией и тяжелым экономическим давлением.</a:t>
            </a:r>
          </a:p>
        </p:txBody>
      </p:sp>
      <p:sp>
        <p:nvSpPr>
          <p:cNvPr id="6" name="Номер слайда 5">
            <a:extLst>
              <a:ext uri="{FF2B5EF4-FFF2-40B4-BE49-F238E27FC236}">
                <a16:creationId xmlns:a16="http://schemas.microsoft.com/office/drawing/2014/main" id="{8FEB375A-030D-780C-3B2E-878FB337A808}"/>
              </a:ext>
            </a:extLst>
          </p:cNvPr>
          <p:cNvSpPr>
            <a:spLocks noGrp="1"/>
          </p:cNvSpPr>
          <p:nvPr>
            <p:ph type="sldNum" sz="quarter" idx="12"/>
          </p:nvPr>
        </p:nvSpPr>
        <p:spPr>
          <a:xfrm>
            <a:off x="9242621" y="6424612"/>
            <a:ext cx="2743200" cy="365125"/>
          </a:xfrm>
        </p:spPr>
        <p:txBody>
          <a:bodyPr/>
          <a:lstStyle/>
          <a:p>
            <a:fld id="{785F7200-2560-4959-BD8A-9B1DF958DF8F}" type="slidenum">
              <a:rPr lang="ru-RU" sz="1600" b="1" smtClean="0">
                <a:solidFill>
                  <a:schemeClr val="bg1"/>
                </a:solidFill>
                <a:latin typeface="Arial" panose="020B0604020202020204" pitchFamily="34" charset="0"/>
                <a:cs typeface="Arial" panose="020B0604020202020204" pitchFamily="34" charset="0"/>
              </a:rPr>
              <a:t>2</a:t>
            </a:fld>
            <a:endParaRPr lang="ru-RU" sz="1600" b="1" dirty="0">
              <a:solidFill>
                <a:schemeClr val="bg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06D5BACA-E062-91B6-8569-B79613B14B6F}"/>
              </a:ext>
            </a:extLst>
          </p:cNvPr>
          <p:cNvSpPr txBox="1"/>
          <p:nvPr/>
        </p:nvSpPr>
        <p:spPr>
          <a:xfrm>
            <a:off x="0" y="6035485"/>
            <a:ext cx="4938318" cy="307777"/>
          </a:xfrm>
          <a:prstGeom prst="rect">
            <a:avLst/>
          </a:prstGeom>
          <a:noFill/>
        </p:spPr>
        <p:txBody>
          <a:bodyPr wrap="square">
            <a:spAutoFit/>
          </a:bodyPr>
          <a:lstStyle/>
          <a:p>
            <a:r>
              <a:rPr lang="tr-TR" sz="1400" b="0" i="0" dirty="0">
                <a:solidFill>
                  <a:srgbClr val="111111"/>
                </a:solidFill>
                <a:effectLst/>
                <a:latin typeface="Arial" panose="020B0604020202020204" pitchFamily="34" charset="0"/>
                <a:cs typeface="Arial" panose="020B0604020202020204" pitchFamily="34" charset="0"/>
              </a:rPr>
              <a:t> </a:t>
            </a:r>
            <a:r>
              <a:rPr lang="tr-TR" sz="1400" b="0" i="0" u="sng" dirty="0">
                <a:solidFill>
                  <a:srgbClr val="003F6C"/>
                </a:solidFill>
                <a:effectLst/>
                <a:latin typeface="Arial" panose="020B0604020202020204" pitchFamily="34" charset="0"/>
                <a:cs typeface="Arial" panose="020B0604020202020204" pitchFamily="34" charset="0"/>
                <a:hlinkClick r:id="rId5"/>
              </a:rPr>
              <a:t>https://journals.eco-vector.com/vszgmu/article/view/11272</a:t>
            </a:r>
            <a:endParaRPr lang="ru-RU" sz="1200" i="1" dirty="0">
              <a:latin typeface="Arial" panose="020B0604020202020204" pitchFamily="34" charset="0"/>
              <a:cs typeface="Arial" panose="020B0604020202020204" pitchFamily="34" charset="0"/>
            </a:endParaRPr>
          </a:p>
        </p:txBody>
      </p:sp>
      <p:pic>
        <p:nvPicPr>
          <p:cNvPr id="7" name="Рисунок 6">
            <a:extLst>
              <a:ext uri="{FF2B5EF4-FFF2-40B4-BE49-F238E27FC236}">
                <a16:creationId xmlns:a16="http://schemas.microsoft.com/office/drawing/2014/main" id="{355F001F-BE32-8718-5270-E953C2B52207}"/>
              </a:ext>
            </a:extLst>
          </p:cNvPr>
          <p:cNvPicPr>
            <a:picLocks noChangeAspect="1"/>
          </p:cNvPicPr>
          <p:nvPr/>
        </p:nvPicPr>
        <p:blipFill rotWithShape="1">
          <a:blip r:embed="rId6"/>
          <a:srcRect l="50000" t="25713" r="8723"/>
          <a:stretch/>
        </p:blipFill>
        <p:spPr>
          <a:xfrm>
            <a:off x="7292196" y="2176530"/>
            <a:ext cx="3703609" cy="3743138"/>
          </a:xfrm>
          <a:prstGeom prst="rect">
            <a:avLst/>
          </a:prstGeom>
        </p:spPr>
      </p:pic>
      <p:pic>
        <p:nvPicPr>
          <p:cNvPr id="3" name="Рисунок 2">
            <a:extLst>
              <a:ext uri="{FF2B5EF4-FFF2-40B4-BE49-F238E27FC236}">
                <a16:creationId xmlns:a16="http://schemas.microsoft.com/office/drawing/2014/main" id="{CBA378AA-28AF-1A86-EB5B-615C25EFF8FE}"/>
              </a:ext>
            </a:extLst>
          </p:cNvPr>
          <p:cNvPicPr>
            <a:picLocks noChangeAspect="1"/>
          </p:cNvPicPr>
          <p:nvPr/>
        </p:nvPicPr>
        <p:blipFill rotWithShape="1">
          <a:blip r:embed="rId7">
            <a:extLst>
              <a:ext uri="{BEBA8EAE-BF5A-486C-A8C5-ECC9F3942E4B}">
                <a14:imgProps xmlns:a14="http://schemas.microsoft.com/office/drawing/2010/main">
                  <a14:imgLayer r:embed="rId8">
                    <a14:imgEffect>
                      <a14:saturation sat="200000"/>
                    </a14:imgEffect>
                  </a14:imgLayer>
                </a14:imgProps>
              </a:ext>
            </a:extLst>
          </a:blip>
          <a:srcRect l="32785"/>
          <a:stretch/>
        </p:blipFill>
        <p:spPr>
          <a:xfrm>
            <a:off x="6724357" y="1604904"/>
            <a:ext cx="5261464" cy="4399967"/>
          </a:xfrm>
          <a:prstGeom prst="rect">
            <a:avLst/>
          </a:prstGeom>
          <a:ln>
            <a:noFill/>
          </a:ln>
          <a:effectLst>
            <a:softEdge rad="112500"/>
          </a:effectLst>
        </p:spPr>
      </p:pic>
    </p:spTree>
    <p:extLst>
      <p:ext uri="{BB962C8B-B14F-4D97-AF65-F5344CB8AC3E}">
        <p14:creationId xmlns:p14="http://schemas.microsoft.com/office/powerpoint/2010/main" val="369190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Рисунок 18">
            <a:extLst>
              <a:ext uri="{FF2B5EF4-FFF2-40B4-BE49-F238E27FC236}">
                <a16:creationId xmlns:a16="http://schemas.microsoft.com/office/drawing/2014/main" id="{87A2489C-F72B-2763-2BBF-1D55D4A1E878}"/>
              </a:ext>
            </a:extLst>
          </p:cNvPr>
          <p:cNvPicPr>
            <a:picLocks noChangeAspect="1"/>
          </p:cNvPicPr>
          <p:nvPr/>
        </p:nvPicPr>
        <p:blipFill rotWithShape="1">
          <a:blip r:embed="rId3">
            <a:extLst>
              <a:ext uri="{28A0092B-C50C-407E-A947-70E740481C1C}">
                <a14:useLocalDpi xmlns:a14="http://schemas.microsoft.com/office/drawing/2010/main" val="0"/>
              </a:ext>
            </a:extLst>
          </a:blip>
          <a:srcRect l="64622" t="2203" r="19087" b="49666"/>
          <a:stretch/>
        </p:blipFill>
        <p:spPr>
          <a:xfrm>
            <a:off x="8703031" y="1940734"/>
            <a:ext cx="1930695" cy="3419081"/>
          </a:xfrm>
          <a:prstGeom prst="rect">
            <a:avLst/>
          </a:prstGeom>
        </p:spPr>
      </p:pic>
      <p:pic>
        <p:nvPicPr>
          <p:cNvPr id="15" name="Рисунок 14">
            <a:extLst>
              <a:ext uri="{FF2B5EF4-FFF2-40B4-BE49-F238E27FC236}">
                <a16:creationId xmlns:a16="http://schemas.microsoft.com/office/drawing/2014/main" id="{79A1CEDB-F4E0-0F29-FFAD-9597EAC78799}"/>
              </a:ext>
            </a:extLst>
          </p:cNvPr>
          <p:cNvPicPr>
            <a:picLocks noChangeAspect="1"/>
          </p:cNvPicPr>
          <p:nvPr/>
        </p:nvPicPr>
        <p:blipFill rotWithShape="1">
          <a:blip r:embed="rId4">
            <a:extLst>
              <a:ext uri="{28A0092B-C50C-407E-A947-70E740481C1C}">
                <a14:useLocalDpi xmlns:a14="http://schemas.microsoft.com/office/drawing/2010/main" val="0"/>
              </a:ext>
            </a:extLst>
          </a:blip>
          <a:srcRect l="40094" t="36103" r="52607" b="30051"/>
          <a:stretch/>
        </p:blipFill>
        <p:spPr>
          <a:xfrm>
            <a:off x="7594811" y="2602097"/>
            <a:ext cx="702783" cy="2036680"/>
          </a:xfrm>
          <a:prstGeom prst="rect">
            <a:avLst/>
          </a:prstGeom>
        </p:spPr>
      </p:pic>
      <p:sp>
        <p:nvSpPr>
          <p:cNvPr id="3" name="Прямоугольник 2">
            <a:extLst>
              <a:ext uri="{FF2B5EF4-FFF2-40B4-BE49-F238E27FC236}">
                <a16:creationId xmlns:a16="http://schemas.microsoft.com/office/drawing/2014/main" id="{8A23CB82-DA65-992A-BC15-6ADE2B238C73}"/>
              </a:ext>
            </a:extLst>
          </p:cNvPr>
          <p:cNvSpPr/>
          <p:nvPr/>
        </p:nvSpPr>
        <p:spPr>
          <a:xfrm>
            <a:off x="0" y="6356350"/>
            <a:ext cx="12192000" cy="501650"/>
          </a:xfrm>
          <a:prstGeom prst="rect">
            <a:avLst/>
          </a:prstGeom>
          <a:solidFill>
            <a:srgbClr val="00409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 name="Заголовок 1">
            <a:extLst>
              <a:ext uri="{FF2B5EF4-FFF2-40B4-BE49-F238E27FC236}">
                <a16:creationId xmlns:a16="http://schemas.microsoft.com/office/drawing/2014/main" id="{076B6954-FC61-DC32-F66B-377BA27F3894}"/>
              </a:ext>
            </a:extLst>
          </p:cNvPr>
          <p:cNvSpPr>
            <a:spLocks noGrp="1"/>
          </p:cNvSpPr>
          <p:nvPr>
            <p:ph type="title"/>
          </p:nvPr>
        </p:nvSpPr>
        <p:spPr>
          <a:xfrm>
            <a:off x="1385261" y="38712"/>
            <a:ext cx="9294462" cy="900967"/>
          </a:xfrm>
        </p:spPr>
        <p:txBody>
          <a:bodyPr>
            <a:normAutofit/>
          </a:bodyPr>
          <a:lstStyle/>
          <a:p>
            <a:pPr algn="ctr"/>
            <a:r>
              <a:rPr lang="ru-RU" sz="2800" b="1" dirty="0">
                <a:solidFill>
                  <a:srgbClr val="00409E"/>
                </a:solidFill>
                <a:latin typeface="Arial" panose="020B0604020202020204" pitchFamily="34" charset="0"/>
                <a:cs typeface="Arial" panose="020B0604020202020204" pitchFamily="34" charset="0"/>
              </a:rPr>
              <a:t>Предлагаемое решение и его инновационность</a:t>
            </a:r>
          </a:p>
        </p:txBody>
      </p:sp>
      <p:sp>
        <p:nvSpPr>
          <p:cNvPr id="4" name="Номер слайда 3">
            <a:extLst>
              <a:ext uri="{FF2B5EF4-FFF2-40B4-BE49-F238E27FC236}">
                <a16:creationId xmlns:a16="http://schemas.microsoft.com/office/drawing/2014/main" id="{628F35D2-9F28-E15E-3BFC-57F3ADD06FF2}"/>
              </a:ext>
            </a:extLst>
          </p:cNvPr>
          <p:cNvSpPr>
            <a:spLocks noGrp="1"/>
          </p:cNvSpPr>
          <p:nvPr>
            <p:ph type="sldNum" sz="quarter" idx="12"/>
          </p:nvPr>
        </p:nvSpPr>
        <p:spPr>
          <a:xfrm>
            <a:off x="9308123" y="6449865"/>
            <a:ext cx="2743200" cy="365125"/>
          </a:xfrm>
        </p:spPr>
        <p:txBody>
          <a:bodyPr/>
          <a:lstStyle/>
          <a:p>
            <a:fld id="{785F7200-2560-4959-BD8A-9B1DF958DF8F}" type="slidenum">
              <a:rPr lang="ru-RU" sz="1600" b="1" smtClean="0">
                <a:solidFill>
                  <a:schemeClr val="bg1"/>
                </a:solidFill>
                <a:latin typeface="Arial" panose="020B0604020202020204" pitchFamily="34" charset="0"/>
                <a:cs typeface="Arial" panose="020B0604020202020204" pitchFamily="34" charset="0"/>
              </a:rPr>
              <a:t>3</a:t>
            </a:fld>
            <a:endParaRPr lang="ru-RU" sz="1600" b="1" dirty="0">
              <a:solidFill>
                <a:schemeClr val="bg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509C7E64-BEC8-047C-FFF3-FE993B0B4D31}"/>
              </a:ext>
            </a:extLst>
          </p:cNvPr>
          <p:cNvSpPr txBox="1"/>
          <p:nvPr/>
        </p:nvSpPr>
        <p:spPr>
          <a:xfrm>
            <a:off x="515255" y="762343"/>
            <a:ext cx="11219861" cy="1292662"/>
          </a:xfrm>
          <a:prstGeom prst="rect">
            <a:avLst/>
          </a:prstGeom>
          <a:noFill/>
        </p:spPr>
        <p:txBody>
          <a:bodyPr wrap="square">
            <a:spAutoFit/>
          </a:bodyPr>
          <a:lstStyle/>
          <a:p>
            <a:pPr algn="ctr"/>
            <a:r>
              <a:rPr lang="ru-RU" sz="2000" dirty="0">
                <a:latin typeface="Arial" panose="020B0604020202020204" pitchFamily="34" charset="0"/>
                <a:cs typeface="Arial" panose="020B0604020202020204" pitchFamily="34" charset="0"/>
              </a:rPr>
              <a:t>Генный препарат на основе аденоассоциированного вируса, содержащий специфичный промотор </a:t>
            </a:r>
            <a:r>
              <a:rPr lang="tr-TR" sz="2000" dirty="0">
                <a:latin typeface="Arial" panose="020B0604020202020204" pitchFamily="34" charset="0"/>
                <a:cs typeface="Arial" panose="020B0604020202020204" pitchFamily="34" charset="0"/>
              </a:rPr>
              <a:t>Hb9</a:t>
            </a:r>
            <a:r>
              <a:rPr lang="ru-RU" sz="2000" dirty="0">
                <a:latin typeface="Arial" panose="020B0604020202020204" pitchFamily="34" charset="0"/>
                <a:cs typeface="Arial" panose="020B0604020202020204" pitchFamily="34" charset="0"/>
              </a:rPr>
              <a:t>, используемый для контроля экспрессии гена в </a:t>
            </a:r>
            <a:r>
              <a:rPr lang="ru-RU" sz="2000" dirty="0" err="1">
                <a:latin typeface="Arial" panose="020B0604020202020204" pitchFamily="34" charset="0"/>
                <a:cs typeface="Arial" panose="020B0604020202020204" pitchFamily="34" charset="0"/>
              </a:rPr>
              <a:t>субпопуляции</a:t>
            </a:r>
            <a:endParaRPr lang="ru-RU" sz="2000" dirty="0">
              <a:latin typeface="Arial" panose="020B0604020202020204" pitchFamily="34" charset="0"/>
              <a:cs typeface="Arial" panose="020B0604020202020204" pitchFamily="34" charset="0"/>
            </a:endParaRPr>
          </a:p>
          <a:p>
            <a:pPr algn="ctr"/>
            <a:r>
              <a:rPr lang="ru-RU" sz="2000" dirty="0" err="1">
                <a:latin typeface="Arial" panose="020B0604020202020204" pitchFamily="34" charset="0"/>
                <a:cs typeface="Arial" panose="020B0604020202020204" pitchFamily="34" charset="0"/>
              </a:rPr>
              <a:t>мотонейронов</a:t>
            </a:r>
            <a:r>
              <a:rPr lang="ru-RU" sz="2000" dirty="0">
                <a:latin typeface="Arial" panose="020B0604020202020204" pitchFamily="34" charset="0"/>
                <a:cs typeface="Arial" panose="020B0604020202020204" pitchFamily="34" charset="0"/>
              </a:rPr>
              <a:t> IX пластинки.</a:t>
            </a:r>
          </a:p>
          <a:p>
            <a:pPr algn="ctr"/>
            <a:endParaRPr lang="ru-RU" dirty="0">
              <a:latin typeface="Arial" panose="020B0604020202020204" pitchFamily="34" charset="0"/>
              <a:cs typeface="Arial" panose="020B0604020202020204" pitchFamily="34" charset="0"/>
            </a:endParaRPr>
          </a:p>
        </p:txBody>
      </p:sp>
      <p:grpSp>
        <p:nvGrpSpPr>
          <p:cNvPr id="9" name="Группа 8">
            <a:extLst>
              <a:ext uri="{FF2B5EF4-FFF2-40B4-BE49-F238E27FC236}">
                <a16:creationId xmlns:a16="http://schemas.microsoft.com/office/drawing/2014/main" id="{26066271-660A-C475-6A8A-A82B5691E361}"/>
              </a:ext>
            </a:extLst>
          </p:cNvPr>
          <p:cNvGrpSpPr/>
          <p:nvPr/>
        </p:nvGrpSpPr>
        <p:grpSpPr>
          <a:xfrm>
            <a:off x="157119" y="2054128"/>
            <a:ext cx="6881898" cy="2992276"/>
            <a:chOff x="185961" y="2409677"/>
            <a:chExt cx="6881898" cy="2992276"/>
          </a:xfrm>
        </p:grpSpPr>
        <p:pic>
          <p:nvPicPr>
            <p:cNvPr id="11" name="Рисунок 10">
              <a:extLst>
                <a:ext uri="{FF2B5EF4-FFF2-40B4-BE49-F238E27FC236}">
                  <a16:creationId xmlns:a16="http://schemas.microsoft.com/office/drawing/2014/main" id="{E5B07349-8A0C-E879-7192-88EF0F21D312}"/>
                </a:ext>
              </a:extLst>
            </p:cNvPr>
            <p:cNvPicPr>
              <a:picLocks noChangeAspect="1"/>
            </p:cNvPicPr>
            <p:nvPr/>
          </p:nvPicPr>
          <p:blipFill rotWithShape="1">
            <a:blip r:embed="rId5">
              <a:extLst>
                <a:ext uri="{28A0092B-C50C-407E-A947-70E740481C1C}">
                  <a14:useLocalDpi xmlns:a14="http://schemas.microsoft.com/office/drawing/2010/main" val="0"/>
                </a:ext>
              </a:extLst>
            </a:blip>
            <a:srcRect l="5992" t="6599" r="38977" b="59219"/>
            <a:stretch/>
          </p:blipFill>
          <p:spPr>
            <a:xfrm>
              <a:off x="185961" y="2409677"/>
              <a:ext cx="6881898" cy="2992276"/>
            </a:xfrm>
            <a:prstGeom prst="rect">
              <a:avLst/>
            </a:prstGeom>
          </p:spPr>
        </p:pic>
        <p:cxnSp>
          <p:nvCxnSpPr>
            <p:cNvPr id="26" name="Прямая со стрелкой 25">
              <a:extLst>
                <a:ext uri="{FF2B5EF4-FFF2-40B4-BE49-F238E27FC236}">
                  <a16:creationId xmlns:a16="http://schemas.microsoft.com/office/drawing/2014/main" id="{25BB91EB-250B-6281-1240-DC48D8FFD3F9}"/>
                </a:ext>
              </a:extLst>
            </p:cNvPr>
            <p:cNvCxnSpPr>
              <a:cxnSpLocks/>
            </p:cNvCxnSpPr>
            <p:nvPr/>
          </p:nvCxnSpPr>
          <p:spPr>
            <a:xfrm>
              <a:off x="4168557" y="3866700"/>
              <a:ext cx="55736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8" name="TextBox 47">
            <a:extLst>
              <a:ext uri="{FF2B5EF4-FFF2-40B4-BE49-F238E27FC236}">
                <a16:creationId xmlns:a16="http://schemas.microsoft.com/office/drawing/2014/main" id="{17AEB078-256C-8992-05CE-D9E2B6C726BC}"/>
              </a:ext>
            </a:extLst>
          </p:cNvPr>
          <p:cNvSpPr txBox="1"/>
          <p:nvPr/>
        </p:nvSpPr>
        <p:spPr>
          <a:xfrm>
            <a:off x="3864099" y="4346491"/>
            <a:ext cx="4738962" cy="369332"/>
          </a:xfrm>
          <a:prstGeom prst="rect">
            <a:avLst/>
          </a:prstGeom>
          <a:noFill/>
        </p:spPr>
        <p:txBody>
          <a:bodyPr wrap="square">
            <a:spAutoFit/>
          </a:bodyPr>
          <a:lstStyle/>
          <a:p>
            <a:pPr algn="ctr"/>
            <a:r>
              <a:rPr lang="en-US" dirty="0">
                <a:latin typeface="Arial" panose="020B0604020202020204" pitchFamily="34" charset="0"/>
                <a:cs typeface="Arial" panose="020B0604020202020204" pitchFamily="34" charset="0"/>
              </a:rPr>
              <a:t>AAV</a:t>
            </a:r>
            <a:r>
              <a:rPr lang="ru-RU" dirty="0">
                <a:latin typeface="Arial" panose="020B0604020202020204" pitchFamily="34" charset="0"/>
                <a:cs typeface="Arial" panose="020B0604020202020204" pitchFamily="34" charset="0"/>
              </a:rPr>
              <a:t> 9 + Промотор  </a:t>
            </a:r>
            <a:r>
              <a:rPr lang="en-US" dirty="0">
                <a:latin typeface="Arial" panose="020B0604020202020204" pitchFamily="34" charset="0"/>
                <a:cs typeface="Arial" panose="020B0604020202020204" pitchFamily="34" charset="0"/>
              </a:rPr>
              <a:t>Hb9</a:t>
            </a:r>
            <a:r>
              <a:rPr lang="ru-RU" dirty="0">
                <a:latin typeface="Arial" panose="020B0604020202020204" pitchFamily="34" charset="0"/>
                <a:cs typeface="Arial" panose="020B0604020202020204" pitchFamily="34" charset="0"/>
              </a:rPr>
              <a:t> +</a:t>
            </a:r>
            <a:r>
              <a:rPr lang="tr-TR" dirty="0">
                <a:latin typeface="Arial" panose="020B0604020202020204" pitchFamily="34" charset="0"/>
                <a:cs typeface="Arial" panose="020B0604020202020204" pitchFamily="34" charset="0"/>
              </a:rPr>
              <a:t>LMO3</a:t>
            </a:r>
            <a:endParaRPr lang="ru-RU" dirty="0">
              <a:latin typeface="Arial" panose="020B0604020202020204" pitchFamily="34" charset="0"/>
              <a:cs typeface="Arial" panose="020B0604020202020204" pitchFamily="34" charset="0"/>
            </a:endParaRPr>
          </a:p>
        </p:txBody>
      </p:sp>
      <p:cxnSp>
        <p:nvCxnSpPr>
          <p:cNvPr id="28" name="Прямая со стрелкой 27">
            <a:extLst>
              <a:ext uri="{FF2B5EF4-FFF2-40B4-BE49-F238E27FC236}">
                <a16:creationId xmlns:a16="http://schemas.microsoft.com/office/drawing/2014/main" id="{06EC6AA1-0189-C6BD-9E7D-C4726514917A}"/>
              </a:ext>
            </a:extLst>
          </p:cNvPr>
          <p:cNvCxnSpPr>
            <a:cxnSpLocks/>
          </p:cNvCxnSpPr>
          <p:nvPr/>
        </p:nvCxnSpPr>
        <p:spPr>
          <a:xfrm>
            <a:off x="7039017" y="3550266"/>
            <a:ext cx="67469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FB4E0C9-9723-5B5E-B7A4-BF0849FDE78F}"/>
              </a:ext>
            </a:extLst>
          </p:cNvPr>
          <p:cNvSpPr txBox="1"/>
          <p:nvPr/>
        </p:nvSpPr>
        <p:spPr>
          <a:xfrm>
            <a:off x="2141362" y="4343600"/>
            <a:ext cx="1998353" cy="369332"/>
          </a:xfrm>
          <a:prstGeom prst="rect">
            <a:avLst/>
          </a:prstGeom>
          <a:noFill/>
        </p:spPr>
        <p:txBody>
          <a:bodyPr wrap="square">
            <a:spAutoFit/>
          </a:bodyPr>
          <a:lstStyle/>
          <a:p>
            <a:pPr algn="ctr"/>
            <a:r>
              <a:rPr lang="ru-RU" dirty="0" err="1">
                <a:latin typeface="Arial" panose="020B0604020202020204" pitchFamily="34" charset="0"/>
                <a:cs typeface="Arial" panose="020B0604020202020204" pitchFamily="34" charset="0"/>
              </a:rPr>
              <a:t>Котрансфекция</a:t>
            </a:r>
            <a:endParaRPr lang="ru-RU" dirty="0">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9FB384DA-7B21-02B8-A46A-91FA1069E468}"/>
              </a:ext>
            </a:extLst>
          </p:cNvPr>
          <p:cNvSpPr txBox="1"/>
          <p:nvPr/>
        </p:nvSpPr>
        <p:spPr>
          <a:xfrm rot="20270742">
            <a:off x="10417998" y="2966413"/>
            <a:ext cx="1743488" cy="584775"/>
          </a:xfrm>
          <a:prstGeom prst="rect">
            <a:avLst/>
          </a:prstGeom>
          <a:noFill/>
        </p:spPr>
        <p:txBody>
          <a:bodyPr wrap="square">
            <a:spAutoFit/>
          </a:bodyPr>
          <a:lstStyle/>
          <a:p>
            <a:pPr algn="ctr"/>
            <a:r>
              <a:rPr lang="tr-TR" sz="1600" dirty="0">
                <a:latin typeface="Arial" panose="020B0604020202020204" pitchFamily="34" charset="0"/>
                <a:cs typeface="Arial" panose="020B0604020202020204" pitchFamily="34" charset="0"/>
              </a:rPr>
              <a:t>CTZ</a:t>
            </a:r>
            <a:endParaRPr lang="ru-RU" sz="1600" dirty="0">
              <a:latin typeface="Arial" panose="020B0604020202020204" pitchFamily="34" charset="0"/>
              <a:cs typeface="Arial" panose="020B0604020202020204" pitchFamily="34" charset="0"/>
            </a:endParaRPr>
          </a:p>
          <a:p>
            <a:pPr algn="ctr"/>
            <a:r>
              <a:rPr lang="ru-RU" sz="1600" dirty="0">
                <a:latin typeface="Arial" panose="020B0604020202020204" pitchFamily="34" charset="0"/>
                <a:cs typeface="Arial" panose="020B0604020202020204" pitchFamily="34" charset="0"/>
              </a:rPr>
              <a:t>(</a:t>
            </a:r>
            <a:r>
              <a:rPr lang="ru-RU" sz="1600" dirty="0" err="1">
                <a:latin typeface="Arial" panose="020B0604020202020204" pitchFamily="34" charset="0"/>
                <a:cs typeface="Arial" panose="020B0604020202020204" pitchFamily="34" charset="0"/>
              </a:rPr>
              <a:t>коэлентеразин</a:t>
            </a:r>
            <a:r>
              <a:rPr lang="ru-RU" sz="1600" dirty="0">
                <a:latin typeface="Arial" panose="020B0604020202020204" pitchFamily="34" charset="0"/>
                <a:cs typeface="Arial" panose="020B0604020202020204" pitchFamily="34" charset="0"/>
              </a:rPr>
              <a:t>)</a:t>
            </a:r>
          </a:p>
        </p:txBody>
      </p:sp>
      <p:cxnSp>
        <p:nvCxnSpPr>
          <p:cNvPr id="29" name="Прямая со стрелкой 28">
            <a:extLst>
              <a:ext uri="{FF2B5EF4-FFF2-40B4-BE49-F238E27FC236}">
                <a16:creationId xmlns:a16="http://schemas.microsoft.com/office/drawing/2014/main" id="{D12EB08E-F904-9FF3-6F11-17265E635148}"/>
              </a:ext>
            </a:extLst>
          </p:cNvPr>
          <p:cNvCxnSpPr>
            <a:cxnSpLocks/>
          </p:cNvCxnSpPr>
          <p:nvPr/>
        </p:nvCxnSpPr>
        <p:spPr>
          <a:xfrm flipV="1">
            <a:off x="8119149" y="3344653"/>
            <a:ext cx="1481345" cy="26661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0" name="Рисунок 39">
            <a:extLst>
              <a:ext uri="{FF2B5EF4-FFF2-40B4-BE49-F238E27FC236}">
                <a16:creationId xmlns:a16="http://schemas.microsoft.com/office/drawing/2014/main" id="{E31F9466-C894-CEAA-5141-61559C28D800}"/>
              </a:ext>
            </a:extLst>
          </p:cNvPr>
          <p:cNvPicPr>
            <a:picLocks noChangeAspect="1"/>
          </p:cNvPicPr>
          <p:nvPr/>
        </p:nvPicPr>
        <p:blipFill rotWithShape="1">
          <a:blip r:embed="rId4">
            <a:extLst>
              <a:ext uri="{28A0092B-C50C-407E-A947-70E740481C1C}">
                <a14:useLocalDpi xmlns:a14="http://schemas.microsoft.com/office/drawing/2010/main" val="0"/>
              </a:ext>
            </a:extLst>
          </a:blip>
          <a:srcRect l="40094" t="36103" r="52607" b="30051"/>
          <a:stretch/>
        </p:blipFill>
        <p:spPr>
          <a:xfrm rot="3997297" flipH="1">
            <a:off x="10652727" y="2461231"/>
            <a:ext cx="362884" cy="1051645"/>
          </a:xfrm>
          <a:prstGeom prst="rect">
            <a:avLst/>
          </a:prstGeom>
        </p:spPr>
      </p:pic>
      <p:sp>
        <p:nvSpPr>
          <p:cNvPr id="17" name="TextBox 16">
            <a:extLst>
              <a:ext uri="{FF2B5EF4-FFF2-40B4-BE49-F238E27FC236}">
                <a16:creationId xmlns:a16="http://schemas.microsoft.com/office/drawing/2014/main" id="{2055FF8D-54DE-BAC4-5CE6-CC9491325666}"/>
              </a:ext>
            </a:extLst>
          </p:cNvPr>
          <p:cNvSpPr txBox="1"/>
          <p:nvPr/>
        </p:nvSpPr>
        <p:spPr>
          <a:xfrm>
            <a:off x="131372" y="5474116"/>
            <a:ext cx="12060628" cy="646331"/>
          </a:xfrm>
          <a:prstGeom prst="rect">
            <a:avLst/>
          </a:prstGeom>
          <a:noFill/>
        </p:spPr>
        <p:txBody>
          <a:bodyPr wrap="square">
            <a:spAutoFit/>
          </a:bodyPr>
          <a:lstStyle/>
          <a:p>
            <a:r>
              <a:rPr lang="ru-RU" dirty="0">
                <a:latin typeface="Arial" panose="020B0604020202020204" pitchFamily="34" charset="0"/>
                <a:cs typeface="Arial" panose="020B0604020202020204" pitchFamily="34" charset="0"/>
              </a:rPr>
              <a:t>Промотор  </a:t>
            </a:r>
            <a:r>
              <a:rPr lang="en-US" dirty="0">
                <a:latin typeface="Arial" panose="020B0604020202020204" pitchFamily="34" charset="0"/>
                <a:cs typeface="Arial" panose="020B0604020202020204" pitchFamily="34" charset="0"/>
              </a:rPr>
              <a:t>Hb9</a:t>
            </a:r>
            <a:r>
              <a:rPr lang="ru-RU" dirty="0">
                <a:latin typeface="Arial" panose="020B0604020202020204" pitchFamily="34" charset="0"/>
                <a:cs typeface="Arial" panose="020B0604020202020204" pitchFamily="34" charset="0"/>
              </a:rPr>
              <a:t>- отвечает за экспрессию генов, связанных с развитием двигательных нейронов</a:t>
            </a:r>
          </a:p>
          <a:p>
            <a:r>
              <a:rPr lang="tr-TR" dirty="0">
                <a:latin typeface="Arial" panose="020B0604020202020204" pitchFamily="34" charset="0"/>
                <a:cs typeface="Arial" panose="020B0604020202020204" pitchFamily="34" charset="0"/>
              </a:rPr>
              <a:t>LMO3</a:t>
            </a:r>
            <a:r>
              <a:rPr lang="ru-RU" dirty="0">
                <a:latin typeface="Arial" panose="020B0604020202020204" pitchFamily="34" charset="0"/>
                <a:cs typeface="Arial" panose="020B0604020202020204" pitchFamily="34" charset="0"/>
              </a:rPr>
              <a:t>-</a:t>
            </a:r>
            <a:r>
              <a:rPr lang="ru-RU" dirty="0" err="1">
                <a:latin typeface="Arial" panose="020B0604020202020204" pitchFamily="34" charset="0"/>
                <a:cs typeface="Arial" panose="020B0604020202020204" pitchFamily="34" charset="0"/>
              </a:rPr>
              <a:t>Люминопсин</a:t>
            </a:r>
            <a:r>
              <a:rPr lang="ru-RU" dirty="0">
                <a:latin typeface="Arial" panose="020B0604020202020204" pitchFamily="34" charset="0"/>
                <a:cs typeface="Arial" panose="020B0604020202020204" pitchFamily="34" charset="0"/>
              </a:rPr>
              <a:t> 3, светочувствительный канальный родопсин</a:t>
            </a:r>
            <a:endParaRPr lang="ru-RU" dirty="0"/>
          </a:p>
        </p:txBody>
      </p:sp>
    </p:spTree>
    <p:extLst>
      <p:ext uri="{BB962C8B-B14F-4D97-AF65-F5344CB8AC3E}">
        <p14:creationId xmlns:p14="http://schemas.microsoft.com/office/powerpoint/2010/main" val="905312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Группа 9">
            <a:extLst>
              <a:ext uri="{FF2B5EF4-FFF2-40B4-BE49-F238E27FC236}">
                <a16:creationId xmlns:a16="http://schemas.microsoft.com/office/drawing/2014/main" id="{22DD493B-0AAA-CCCB-6151-708439C6F729}"/>
              </a:ext>
            </a:extLst>
          </p:cNvPr>
          <p:cNvGrpSpPr/>
          <p:nvPr/>
        </p:nvGrpSpPr>
        <p:grpSpPr>
          <a:xfrm>
            <a:off x="7860493" y="2254784"/>
            <a:ext cx="3742238" cy="1760255"/>
            <a:chOff x="1200825" y="4238303"/>
            <a:chExt cx="3742238" cy="1760255"/>
          </a:xfrm>
        </p:grpSpPr>
        <p:pic>
          <p:nvPicPr>
            <p:cNvPr id="28" name="Рисунок 27">
              <a:extLst>
                <a:ext uri="{FF2B5EF4-FFF2-40B4-BE49-F238E27FC236}">
                  <a16:creationId xmlns:a16="http://schemas.microsoft.com/office/drawing/2014/main" id="{498D7E1E-4554-572E-F05E-D3E12482010A}"/>
                </a:ext>
              </a:extLst>
            </p:cNvPr>
            <p:cNvPicPr>
              <a:picLocks noChangeAspect="1"/>
            </p:cNvPicPr>
            <p:nvPr/>
          </p:nvPicPr>
          <p:blipFill rotWithShape="1">
            <a:blip r:embed="rId3">
              <a:extLst>
                <a:ext uri="{28A0092B-C50C-407E-A947-70E740481C1C}">
                  <a14:useLocalDpi xmlns:a14="http://schemas.microsoft.com/office/drawing/2010/main" val="0"/>
                </a:ext>
              </a:extLst>
            </a:blip>
            <a:srcRect l="4724" t="13881" r="86857" b="70590"/>
            <a:stretch/>
          </p:blipFill>
          <p:spPr>
            <a:xfrm>
              <a:off x="2263565" y="4694305"/>
              <a:ext cx="1074817" cy="1304253"/>
            </a:xfrm>
            <a:prstGeom prst="rect">
              <a:avLst/>
            </a:prstGeom>
          </p:spPr>
        </p:pic>
        <p:pic>
          <p:nvPicPr>
            <p:cNvPr id="26" name="Рисунок 25">
              <a:extLst>
                <a:ext uri="{FF2B5EF4-FFF2-40B4-BE49-F238E27FC236}">
                  <a16:creationId xmlns:a16="http://schemas.microsoft.com/office/drawing/2014/main" id="{0D08B433-6080-091B-0018-4B51DEE2A484}"/>
                </a:ext>
              </a:extLst>
            </p:cNvPr>
            <p:cNvPicPr>
              <a:picLocks noChangeAspect="1"/>
            </p:cNvPicPr>
            <p:nvPr/>
          </p:nvPicPr>
          <p:blipFill rotWithShape="1">
            <a:blip r:embed="rId3">
              <a:extLst>
                <a:ext uri="{28A0092B-C50C-407E-A947-70E740481C1C}">
                  <a14:useLocalDpi xmlns:a14="http://schemas.microsoft.com/office/drawing/2010/main" val="0"/>
                </a:ext>
              </a:extLst>
            </a:blip>
            <a:srcRect l="18370" t="13363" r="70007" b="70422"/>
            <a:stretch/>
          </p:blipFill>
          <p:spPr>
            <a:xfrm>
              <a:off x="3348294" y="4238303"/>
              <a:ext cx="1594769" cy="1463630"/>
            </a:xfrm>
            <a:prstGeom prst="rect">
              <a:avLst/>
            </a:prstGeom>
          </p:spPr>
        </p:pic>
        <p:pic>
          <p:nvPicPr>
            <p:cNvPr id="24" name="Рисунок 23">
              <a:extLst>
                <a:ext uri="{FF2B5EF4-FFF2-40B4-BE49-F238E27FC236}">
                  <a16:creationId xmlns:a16="http://schemas.microsoft.com/office/drawing/2014/main" id="{B72B1D9A-A5D8-0F97-146D-E4594724A734}"/>
                </a:ext>
              </a:extLst>
            </p:cNvPr>
            <p:cNvPicPr>
              <a:picLocks noChangeAspect="1"/>
            </p:cNvPicPr>
            <p:nvPr/>
          </p:nvPicPr>
          <p:blipFill rotWithShape="1">
            <a:blip r:embed="rId4"/>
            <a:srcRect l="83438" t="10805" r="5334" b="72432"/>
            <a:stretch/>
          </p:blipFill>
          <p:spPr>
            <a:xfrm flipH="1">
              <a:off x="1200825" y="4549506"/>
              <a:ext cx="1223501" cy="1201760"/>
            </a:xfrm>
            <a:prstGeom prst="rect">
              <a:avLst/>
            </a:prstGeom>
          </p:spPr>
        </p:pic>
      </p:grpSp>
      <p:graphicFrame>
        <p:nvGraphicFramePr>
          <p:cNvPr id="12" name="Схема 11">
            <a:extLst>
              <a:ext uri="{FF2B5EF4-FFF2-40B4-BE49-F238E27FC236}">
                <a16:creationId xmlns:a16="http://schemas.microsoft.com/office/drawing/2014/main" id="{EB181537-8479-E5B1-A696-C299692BB97D}"/>
              </a:ext>
            </a:extLst>
          </p:cNvPr>
          <p:cNvGraphicFramePr/>
          <p:nvPr>
            <p:extLst>
              <p:ext uri="{D42A27DB-BD31-4B8C-83A1-F6EECF244321}">
                <p14:modId xmlns:p14="http://schemas.microsoft.com/office/powerpoint/2010/main" val="2874438406"/>
              </p:ext>
            </p:extLst>
          </p:nvPr>
        </p:nvGraphicFramePr>
        <p:xfrm>
          <a:off x="530984" y="603848"/>
          <a:ext cx="9643247"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Прямоугольник 2">
            <a:extLst>
              <a:ext uri="{FF2B5EF4-FFF2-40B4-BE49-F238E27FC236}">
                <a16:creationId xmlns:a16="http://schemas.microsoft.com/office/drawing/2014/main" id="{B1FBB74D-A61A-6E1E-8D58-C0EA63B5B16F}"/>
              </a:ext>
            </a:extLst>
          </p:cNvPr>
          <p:cNvSpPr/>
          <p:nvPr/>
        </p:nvSpPr>
        <p:spPr>
          <a:xfrm>
            <a:off x="0" y="6356350"/>
            <a:ext cx="12192000" cy="501650"/>
          </a:xfrm>
          <a:prstGeom prst="rect">
            <a:avLst/>
          </a:prstGeom>
          <a:solidFill>
            <a:srgbClr val="00409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highlight>
                <a:srgbClr val="000080"/>
              </a:highlight>
              <a:latin typeface="Arial" panose="020B0604020202020204" pitchFamily="34" charset="0"/>
              <a:cs typeface="Arial" panose="020B0604020202020204" pitchFamily="34" charset="0"/>
            </a:endParaRPr>
          </a:p>
        </p:txBody>
      </p:sp>
      <p:sp>
        <p:nvSpPr>
          <p:cNvPr id="2" name="Заголовок 1">
            <a:extLst>
              <a:ext uri="{FF2B5EF4-FFF2-40B4-BE49-F238E27FC236}">
                <a16:creationId xmlns:a16="http://schemas.microsoft.com/office/drawing/2014/main" id="{DC4377AA-8AE6-1305-53F2-2AF79FDB2785}"/>
              </a:ext>
            </a:extLst>
          </p:cNvPr>
          <p:cNvSpPr>
            <a:spLocks noGrp="1"/>
          </p:cNvSpPr>
          <p:nvPr>
            <p:ph type="title"/>
          </p:nvPr>
        </p:nvSpPr>
        <p:spPr>
          <a:xfrm>
            <a:off x="2810608" y="209655"/>
            <a:ext cx="6570784" cy="804740"/>
          </a:xfrm>
        </p:spPr>
        <p:txBody>
          <a:bodyPr>
            <a:noAutofit/>
          </a:bodyPr>
          <a:lstStyle/>
          <a:p>
            <a:pPr algn="ctr"/>
            <a:r>
              <a:rPr lang="ru-RU" sz="2800" b="1" dirty="0">
                <a:solidFill>
                  <a:srgbClr val="00409E"/>
                </a:solidFill>
                <a:latin typeface="Arial" panose="020B0604020202020204" pitchFamily="34" charset="0"/>
                <a:cs typeface="Arial" panose="020B0604020202020204" pitchFamily="34" charset="0"/>
              </a:rPr>
              <a:t>Целевая аудитория</a:t>
            </a:r>
            <a:br>
              <a:rPr lang="ru-RU" sz="2800" b="1" dirty="0">
                <a:solidFill>
                  <a:srgbClr val="00409E"/>
                </a:solidFill>
                <a:latin typeface="Arial" panose="020B0604020202020204" pitchFamily="34" charset="0"/>
                <a:cs typeface="Arial" panose="020B0604020202020204" pitchFamily="34" charset="0"/>
              </a:rPr>
            </a:br>
            <a:endParaRPr lang="ru-RU" sz="2800" b="1" dirty="0">
              <a:solidFill>
                <a:srgbClr val="00409E"/>
              </a:solidFill>
              <a:latin typeface="Arial" panose="020B0604020202020204" pitchFamily="34" charset="0"/>
              <a:cs typeface="Arial" panose="020B0604020202020204" pitchFamily="34" charset="0"/>
            </a:endParaRPr>
          </a:p>
        </p:txBody>
      </p:sp>
      <p:sp>
        <p:nvSpPr>
          <p:cNvPr id="4" name="Номер слайда 3">
            <a:extLst>
              <a:ext uri="{FF2B5EF4-FFF2-40B4-BE49-F238E27FC236}">
                <a16:creationId xmlns:a16="http://schemas.microsoft.com/office/drawing/2014/main" id="{84523548-51A4-C49E-E449-9FE89C782504}"/>
              </a:ext>
            </a:extLst>
          </p:cNvPr>
          <p:cNvSpPr>
            <a:spLocks noGrp="1"/>
          </p:cNvSpPr>
          <p:nvPr>
            <p:ph type="sldNum" sz="quarter" idx="12"/>
          </p:nvPr>
        </p:nvSpPr>
        <p:spPr>
          <a:xfrm>
            <a:off x="9159240" y="6427095"/>
            <a:ext cx="2743200" cy="365125"/>
          </a:xfrm>
        </p:spPr>
        <p:txBody>
          <a:bodyPr/>
          <a:lstStyle/>
          <a:p>
            <a:fld id="{785F7200-2560-4959-BD8A-9B1DF958DF8F}" type="slidenum">
              <a:rPr lang="ru-RU" sz="1600" b="1" smtClean="0">
                <a:solidFill>
                  <a:schemeClr val="bg1"/>
                </a:solidFill>
                <a:latin typeface="Arial" panose="020B0604020202020204" pitchFamily="34" charset="0"/>
                <a:cs typeface="Arial" panose="020B0604020202020204" pitchFamily="34" charset="0"/>
              </a:rPr>
              <a:t>4</a:t>
            </a:fld>
            <a:endParaRPr lang="ru-RU" sz="1600" b="1" dirty="0">
              <a:solidFill>
                <a:schemeClr val="bg1"/>
              </a:solidFill>
              <a:latin typeface="Arial" panose="020B0604020202020204" pitchFamily="34" charset="0"/>
              <a:cs typeface="Arial" panose="020B0604020202020204" pitchFamily="34" charset="0"/>
            </a:endParaRPr>
          </a:p>
        </p:txBody>
      </p:sp>
      <p:grpSp>
        <p:nvGrpSpPr>
          <p:cNvPr id="9" name="Группа 8">
            <a:extLst>
              <a:ext uri="{FF2B5EF4-FFF2-40B4-BE49-F238E27FC236}">
                <a16:creationId xmlns:a16="http://schemas.microsoft.com/office/drawing/2014/main" id="{BA48A7B3-CA69-202D-9B8A-80C09BCFB62C}"/>
              </a:ext>
            </a:extLst>
          </p:cNvPr>
          <p:cNvGrpSpPr/>
          <p:nvPr/>
        </p:nvGrpSpPr>
        <p:grpSpPr>
          <a:xfrm>
            <a:off x="1646456" y="3674456"/>
            <a:ext cx="2951270" cy="1976943"/>
            <a:chOff x="8046944" y="3968607"/>
            <a:chExt cx="2951270" cy="1976943"/>
          </a:xfrm>
        </p:grpSpPr>
        <p:pic>
          <p:nvPicPr>
            <p:cNvPr id="8" name="Рисунок 7">
              <a:extLst>
                <a:ext uri="{FF2B5EF4-FFF2-40B4-BE49-F238E27FC236}">
                  <a16:creationId xmlns:a16="http://schemas.microsoft.com/office/drawing/2014/main" id="{EA20859E-88EF-937E-2507-F47885B03794}"/>
                </a:ext>
              </a:extLst>
            </p:cNvPr>
            <p:cNvPicPr>
              <a:picLocks noChangeAspect="1"/>
            </p:cNvPicPr>
            <p:nvPr/>
          </p:nvPicPr>
          <p:blipFill rotWithShape="1">
            <a:blip r:embed="rId10"/>
            <a:srcRect l="6056" t="4643" r="3667" b="10560"/>
            <a:stretch/>
          </p:blipFill>
          <p:spPr>
            <a:xfrm>
              <a:off x="8046944" y="3968607"/>
              <a:ext cx="2193490" cy="12805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a:extLst>
                <a:ext uri="{FF2B5EF4-FFF2-40B4-BE49-F238E27FC236}">
                  <a16:creationId xmlns:a16="http://schemas.microsoft.com/office/drawing/2014/main" id="{A4EBA9AE-4C98-2EA2-F92B-96EA5A7348C3}"/>
                </a:ext>
              </a:extLst>
            </p:cNvPr>
            <p:cNvPicPr>
              <a:picLocks noChangeAspect="1"/>
            </p:cNvPicPr>
            <p:nvPr/>
          </p:nvPicPr>
          <p:blipFill>
            <a:blip r:embed="rId11"/>
            <a:stretch>
              <a:fillRect/>
            </a:stretch>
          </p:blipFill>
          <p:spPr>
            <a:xfrm>
              <a:off x="9674775" y="4622111"/>
              <a:ext cx="1323439" cy="132343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grpSp>
      <p:pic>
        <p:nvPicPr>
          <p:cNvPr id="11" name="Рисунок 10">
            <a:extLst>
              <a:ext uri="{FF2B5EF4-FFF2-40B4-BE49-F238E27FC236}">
                <a16:creationId xmlns:a16="http://schemas.microsoft.com/office/drawing/2014/main" id="{B2234048-35D4-ECBD-6EA2-ACFBB222B230}"/>
              </a:ext>
            </a:extLst>
          </p:cNvPr>
          <p:cNvPicPr>
            <a:picLocks noChangeAspect="1"/>
          </p:cNvPicPr>
          <p:nvPr/>
        </p:nvPicPr>
        <p:blipFill rotWithShape="1">
          <a:blip r:embed="rId12">
            <a:extLst>
              <a:ext uri="{BEBA8EAE-BF5A-486C-A8C5-ECC9F3942E4B}">
                <a14:imgProps xmlns:a14="http://schemas.microsoft.com/office/drawing/2010/main">
                  <a14:imgLayer r:embed="rId13">
                    <a14:imgEffect>
                      <a14:backgroundRemoval t="18056" b="47619" l="4444" r="38056">
                        <a14:foregroundMark x1="16809" y1="19361" x2="20417" y2="16667"/>
                        <a14:foregroundMark x1="31735" y1="25347" x2="33611" y2="26786"/>
                        <a14:foregroundMark x1="20417" y1="16667" x2="26912" y2="21648"/>
                        <a14:foregroundMark x1="33611" y1="26786" x2="34874" y2="39598"/>
                        <a14:foregroundMark x1="7917" y1="46429" x2="4583" y2="46429"/>
                        <a14:foregroundMark x1="20278" y1="36905" x2="19583" y2="38690"/>
                        <a14:foregroundMark x1="19722" y1="36706" x2="20694" y2="39286"/>
                        <a14:foregroundMark x1="20278" y1="40675" x2="16916" y2="39551"/>
                        <a14:foregroundMark x1="20000" y1="38690" x2="19722" y2="40079"/>
                        <a14:foregroundMark x1="20972" y1="38690" x2="19722" y2="41270"/>
                        <a14:foregroundMark x1="21528" y1="41270" x2="16928" y2="41763"/>
                        <a14:foregroundMark x1="20556" y1="24802" x2="16840" y2="25194"/>
                        <a14:foregroundMark x1="22917" y1="21032" x2="16844" y2="25961"/>
                        <a14:foregroundMark x1="16844" y1="26037" x2="22222" y2="32341"/>
                        <a14:foregroundMark x1="22222" y1="32341" x2="19306" y2="21032"/>
                        <a14:foregroundMark x1="19306" y1="21032" x2="18611" y2="21032"/>
                        <a14:foregroundMark x1="23333" y1="21032" x2="17639" y2="28175"/>
                        <a14:foregroundMark x1="17639" y1="28175" x2="24860" y2="29485"/>
                        <a14:foregroundMark x1="25775" y1="28968" x2="20556" y2="22222"/>
                        <a14:foregroundMark x1="20556" y1="22222" x2="20556" y2="22222"/>
                        <a14:foregroundMark x1="31111" y1="30159" x2="27778" y2="28770"/>
                        <a14:foregroundMark x1="30278" y1="29563" x2="32500" y2="26190"/>
                        <a14:foregroundMark x1="29583" y1="30159" x2="30000" y2="30159"/>
                        <a14:foregroundMark x1="32083" y1="31349" x2="31389" y2="32341"/>
                        <a14:foregroundMark x1="29722" y1="32738" x2="30694" y2="29365"/>
                        <a14:foregroundMark x1="8806" y1="32821" x2="11250" y2="42262"/>
                        <a14:foregroundMark x1="7500" y1="27778" x2="8490" y2="31604"/>
                        <a14:foregroundMark x1="16924" y1="41144" x2="19306" y2="40675"/>
                        <a14:foregroundMark x1="11250" y1="42262" x2="12205" y2="42074"/>
                        <a14:foregroundMark x1="12144" y1="30633" x2="11806" y2="30159"/>
                        <a14:foregroundMark x1="19306" y1="40675" x2="16904" y2="37307"/>
                        <a14:foregroundMark x1="11806" y1="30159" x2="8333" y2="28770"/>
                        <a14:foregroundMark x1="12083" y1="30159" x2="12143" y2="30567"/>
                        <a14:foregroundMark x1="16944" y1="33333" x2="19861" y2="45437"/>
                        <a14:foregroundMark x1="19861" y1="45437" x2="16922" y2="40592"/>
                        <a14:foregroundMark x1="21806" y1="35317" x2="21667" y2="47619"/>
                        <a14:foregroundMark x1="21667" y1="47619" x2="23750" y2="36706"/>
                        <a14:foregroundMark x1="23750" y1="36706" x2="21528" y2="35516"/>
                        <a14:foregroundMark x1="10694" y1="33333" x2="14028" y2="44841"/>
                        <a14:foregroundMark x1="14028" y1="44841" x2="10833" y2="34722"/>
                        <a14:foregroundMark x1="10833" y1="34722" x2="8757" y2="33588"/>
                        <a14:foregroundMark x1="21111" y1="18452" x2="19861" y2="30159"/>
                        <a14:foregroundMark x1="19861" y1="30159" x2="20278" y2="21032"/>
                        <a14:foregroundMark x1="31667" y1="29365" x2="34444" y2="38889"/>
                        <a14:foregroundMark x1="34444" y1="38889" x2="30972" y2="28770"/>
                        <a14:foregroundMark x1="24860" y1="30426" x2="22917" y2="30952"/>
                        <a14:foregroundMark x1="30972" y1="28770" x2="29584" y2="29146"/>
                        <a14:foregroundMark x1="22917" y1="30952" x2="23472" y2="31349"/>
                        <a14:foregroundMark x1="29722" y1="28373" x2="27500" y2="39881"/>
                        <a14:foregroundMark x1="29667" y1="32341" x2="30694" y2="28770"/>
                        <a14:foregroundMark x1="27500" y1="39881" x2="29584" y2="32631"/>
                        <a14:foregroundMark x1="30694" y1="28770" x2="29583" y2="29563"/>
                        <a14:foregroundMark x1="29722" y1="32937" x2="24722" y2="29563"/>
                        <a14:foregroundMark x1="30278" y1="33532" x2="32361" y2="34325"/>
                        <a14:backgroundMark x1="14306" y1="19841" x2="14306" y2="24802"/>
                        <a14:backgroundMark x1="26806" y1="21825" x2="31944" y2="25000"/>
                        <a14:backgroundMark x1="27222" y1="28968" x2="27222" y2="32341"/>
                        <a14:backgroundMark x1="14444" y1="19048" x2="14583" y2="45040"/>
                        <a14:backgroundMark x1="35000" y1="39484" x2="38472" y2="46230"/>
                        <a14:backgroundMark x1="5833" y1="31746" x2="6250" y2="31746"/>
                        <a14:backgroundMark x1="6528" y1="31349" x2="6389" y2="33532"/>
                      </a14:backgroundRemoval>
                    </a14:imgEffect>
                  </a14:imgLayer>
                </a14:imgProps>
              </a:ext>
            </a:extLst>
          </a:blip>
          <a:srcRect l="4834" t="14718" r="63328" b="50344"/>
          <a:stretch/>
        </p:blipFill>
        <p:spPr>
          <a:xfrm>
            <a:off x="9589920" y="4595935"/>
            <a:ext cx="2312520" cy="1776293"/>
          </a:xfrm>
          <a:prstGeom prst="rect">
            <a:avLst/>
          </a:prstGeom>
        </p:spPr>
      </p:pic>
      <p:sp>
        <p:nvSpPr>
          <p:cNvPr id="13" name="TextBox 12">
            <a:extLst>
              <a:ext uri="{FF2B5EF4-FFF2-40B4-BE49-F238E27FC236}">
                <a16:creationId xmlns:a16="http://schemas.microsoft.com/office/drawing/2014/main" id="{3F30A9B8-3084-3500-59D2-38CDE66A2AD3}"/>
              </a:ext>
            </a:extLst>
          </p:cNvPr>
          <p:cNvSpPr txBox="1"/>
          <p:nvPr/>
        </p:nvSpPr>
        <p:spPr>
          <a:xfrm>
            <a:off x="779052" y="2060539"/>
            <a:ext cx="3818674" cy="400110"/>
          </a:xfrm>
          <a:prstGeom prst="rect">
            <a:avLst/>
          </a:prstGeom>
          <a:noFill/>
        </p:spPr>
        <p:txBody>
          <a:bodyPr wrap="none" rtlCol="0">
            <a:spAutoFit/>
          </a:bodyPr>
          <a:lstStyle/>
          <a:p>
            <a:r>
              <a:rPr lang="ru-RU" sz="2000" u="sng" dirty="0">
                <a:latin typeface="Arial" panose="020B0604020202020204" pitchFamily="34" charset="0"/>
                <a:cs typeface="Arial" panose="020B0604020202020204" pitchFamily="34" charset="0"/>
              </a:rPr>
              <a:t>Предполагаемые потребители</a:t>
            </a:r>
          </a:p>
        </p:txBody>
      </p:sp>
      <p:sp>
        <p:nvSpPr>
          <p:cNvPr id="14" name="TextBox 13">
            <a:extLst>
              <a:ext uri="{FF2B5EF4-FFF2-40B4-BE49-F238E27FC236}">
                <a16:creationId xmlns:a16="http://schemas.microsoft.com/office/drawing/2014/main" id="{FF57ACA3-AD68-3093-928A-AFA94B91E6AE}"/>
              </a:ext>
            </a:extLst>
          </p:cNvPr>
          <p:cNvSpPr txBox="1"/>
          <p:nvPr/>
        </p:nvSpPr>
        <p:spPr>
          <a:xfrm>
            <a:off x="5899852" y="716317"/>
            <a:ext cx="3938386" cy="400110"/>
          </a:xfrm>
          <a:prstGeom prst="rect">
            <a:avLst/>
          </a:prstGeom>
          <a:noFill/>
        </p:spPr>
        <p:txBody>
          <a:bodyPr wrap="none" rtlCol="0">
            <a:spAutoFit/>
          </a:bodyPr>
          <a:lstStyle/>
          <a:p>
            <a:r>
              <a:rPr lang="ru-RU" sz="2000" u="sng" dirty="0">
                <a:latin typeface="Arial" panose="020B0604020202020204" pitchFamily="34" charset="0"/>
                <a:cs typeface="Arial" panose="020B0604020202020204" pitchFamily="34" charset="0"/>
              </a:rPr>
              <a:t>Предполагаемые пользователи</a:t>
            </a:r>
          </a:p>
        </p:txBody>
      </p:sp>
    </p:spTree>
    <p:extLst>
      <p:ext uri="{BB962C8B-B14F-4D97-AF65-F5344CB8AC3E}">
        <p14:creationId xmlns:p14="http://schemas.microsoft.com/office/powerpoint/2010/main" val="578957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8955D26C-7AA2-F8FD-F974-6CAD52427B99}"/>
              </a:ext>
            </a:extLst>
          </p:cNvPr>
          <p:cNvSpPr/>
          <p:nvPr/>
        </p:nvSpPr>
        <p:spPr>
          <a:xfrm>
            <a:off x="0" y="6356350"/>
            <a:ext cx="12192000" cy="501650"/>
          </a:xfrm>
          <a:prstGeom prst="rect">
            <a:avLst/>
          </a:prstGeom>
          <a:solidFill>
            <a:srgbClr val="00409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 name="Заголовок 1">
            <a:extLst>
              <a:ext uri="{FF2B5EF4-FFF2-40B4-BE49-F238E27FC236}">
                <a16:creationId xmlns:a16="http://schemas.microsoft.com/office/drawing/2014/main" id="{D6F0AA34-E374-ACC9-8182-46DB3204BE79}"/>
              </a:ext>
            </a:extLst>
          </p:cNvPr>
          <p:cNvSpPr>
            <a:spLocks noGrp="1"/>
          </p:cNvSpPr>
          <p:nvPr>
            <p:ph type="title"/>
          </p:nvPr>
        </p:nvSpPr>
        <p:spPr>
          <a:xfrm>
            <a:off x="3954780" y="154109"/>
            <a:ext cx="4282440" cy="830629"/>
          </a:xfrm>
        </p:spPr>
        <p:txBody>
          <a:bodyPr>
            <a:normAutofit/>
          </a:bodyPr>
          <a:lstStyle/>
          <a:p>
            <a:pPr algn="ctr"/>
            <a:r>
              <a:rPr lang="ru-RU" sz="2800" b="1" dirty="0">
                <a:solidFill>
                  <a:srgbClr val="00409E"/>
                </a:solidFill>
                <a:latin typeface="Arial" panose="020B0604020202020204" pitchFamily="34" charset="0"/>
                <a:cs typeface="Arial" panose="020B0604020202020204" pitchFamily="34" charset="0"/>
              </a:rPr>
              <a:t>Аналоги и конкуренты</a:t>
            </a:r>
          </a:p>
        </p:txBody>
      </p:sp>
      <p:sp>
        <p:nvSpPr>
          <p:cNvPr id="4" name="Номер слайда 3">
            <a:extLst>
              <a:ext uri="{FF2B5EF4-FFF2-40B4-BE49-F238E27FC236}">
                <a16:creationId xmlns:a16="http://schemas.microsoft.com/office/drawing/2014/main" id="{5B96C98B-B761-85F9-49C0-D81C4883C54D}"/>
              </a:ext>
            </a:extLst>
          </p:cNvPr>
          <p:cNvSpPr>
            <a:spLocks noGrp="1"/>
          </p:cNvSpPr>
          <p:nvPr>
            <p:ph type="sldNum" sz="quarter" idx="12"/>
          </p:nvPr>
        </p:nvSpPr>
        <p:spPr>
          <a:xfrm>
            <a:off x="9243646" y="6424612"/>
            <a:ext cx="2743200" cy="365125"/>
          </a:xfrm>
        </p:spPr>
        <p:txBody>
          <a:bodyPr/>
          <a:lstStyle/>
          <a:p>
            <a:fld id="{785F7200-2560-4959-BD8A-9B1DF958DF8F}" type="slidenum">
              <a:rPr lang="ru-RU" sz="1600" b="1" smtClean="0">
                <a:solidFill>
                  <a:schemeClr val="bg1"/>
                </a:solidFill>
                <a:latin typeface="Arial" panose="020B0604020202020204" pitchFamily="34" charset="0"/>
                <a:cs typeface="Arial" panose="020B0604020202020204" pitchFamily="34" charset="0"/>
              </a:rPr>
              <a:t>5</a:t>
            </a:fld>
            <a:endParaRPr lang="ru-RU" sz="1600" b="1" dirty="0">
              <a:solidFill>
                <a:schemeClr val="bg1"/>
              </a:solidFill>
              <a:latin typeface="Arial" panose="020B0604020202020204" pitchFamily="34" charset="0"/>
              <a:cs typeface="Arial" panose="020B0604020202020204" pitchFamily="34" charset="0"/>
            </a:endParaRPr>
          </a:p>
        </p:txBody>
      </p:sp>
      <p:graphicFrame>
        <p:nvGraphicFramePr>
          <p:cNvPr id="7" name="Таблица 6">
            <a:extLst>
              <a:ext uri="{FF2B5EF4-FFF2-40B4-BE49-F238E27FC236}">
                <a16:creationId xmlns:a16="http://schemas.microsoft.com/office/drawing/2014/main" id="{B5C9C3E7-E2C7-9004-34BC-9E1F27BB737B}"/>
              </a:ext>
            </a:extLst>
          </p:cNvPr>
          <p:cNvGraphicFramePr>
            <a:graphicFrameLocks noGrp="1"/>
          </p:cNvGraphicFramePr>
          <p:nvPr>
            <p:extLst>
              <p:ext uri="{D42A27DB-BD31-4B8C-83A1-F6EECF244321}">
                <p14:modId xmlns:p14="http://schemas.microsoft.com/office/powerpoint/2010/main" val="3395806124"/>
              </p:ext>
            </p:extLst>
          </p:nvPr>
        </p:nvGraphicFramePr>
        <p:xfrm>
          <a:off x="1051560" y="3802095"/>
          <a:ext cx="10088880" cy="2534169"/>
        </p:xfrm>
        <a:graphic>
          <a:graphicData uri="http://schemas.openxmlformats.org/drawingml/2006/table">
            <a:tbl>
              <a:tblPr firstRow="1" bandRow="1">
                <a:solidFill>
                  <a:srgbClr val="8770C7"/>
                </a:solidFill>
              </a:tblPr>
              <a:tblGrid>
                <a:gridCol w="3362960">
                  <a:extLst>
                    <a:ext uri="{9D8B030D-6E8A-4147-A177-3AD203B41FA5}">
                      <a16:colId xmlns:a16="http://schemas.microsoft.com/office/drawing/2014/main" val="484674937"/>
                    </a:ext>
                  </a:extLst>
                </a:gridCol>
                <a:gridCol w="3362960">
                  <a:extLst>
                    <a:ext uri="{9D8B030D-6E8A-4147-A177-3AD203B41FA5}">
                      <a16:colId xmlns:a16="http://schemas.microsoft.com/office/drawing/2014/main" val="2036110017"/>
                    </a:ext>
                  </a:extLst>
                </a:gridCol>
                <a:gridCol w="3362960">
                  <a:extLst>
                    <a:ext uri="{9D8B030D-6E8A-4147-A177-3AD203B41FA5}">
                      <a16:colId xmlns:a16="http://schemas.microsoft.com/office/drawing/2014/main" val="3451514672"/>
                    </a:ext>
                  </a:extLst>
                </a:gridCol>
              </a:tblGrid>
              <a:tr h="28710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ru-RU" sz="1600" dirty="0">
                          <a:solidFill>
                            <a:schemeClr val="tx1"/>
                          </a:solidFill>
                          <a:latin typeface="Times New Roman" panose="02020603050405020304" pitchFamily="18" charset="0"/>
                          <a:cs typeface="Times New Roman" panose="02020603050405020304" pitchFamily="18" charset="0"/>
                        </a:rPr>
                        <a:t>Патент</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gradFill flip="none" rotWithShape="1">
                      <a:gsLst>
                        <a:gs pos="100000">
                          <a:srgbClr val="6666FF"/>
                        </a:gs>
                        <a:gs pos="79000">
                          <a:srgbClr val="9999FF"/>
                        </a:gs>
                        <a:gs pos="22000">
                          <a:srgbClr val="CCCCFF"/>
                        </a:gs>
                      </a:gsLst>
                      <a:lin ang="5400000" scaled="1"/>
                      <a:tileRect/>
                    </a:gra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ru-RU" sz="1600" dirty="0">
                          <a:solidFill>
                            <a:schemeClr val="tx1"/>
                          </a:solidFill>
                          <a:latin typeface="Times New Roman" panose="02020603050405020304" pitchFamily="18" charset="0"/>
                          <a:cs typeface="Times New Roman" panose="02020603050405020304" pitchFamily="18" charset="0"/>
                        </a:rPr>
                        <a:t>Заболевание</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gradFill flip="none" rotWithShape="1">
                      <a:gsLst>
                        <a:gs pos="100000">
                          <a:srgbClr val="6666FF"/>
                        </a:gs>
                        <a:gs pos="79000">
                          <a:srgbClr val="9999FF"/>
                        </a:gs>
                        <a:gs pos="22000">
                          <a:srgbClr val="CCCCFF"/>
                        </a:gs>
                      </a:gsLst>
                      <a:lin ang="5400000" scaled="1"/>
                      <a:tileRect/>
                    </a:gra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ru-RU" sz="1600" dirty="0">
                          <a:solidFill>
                            <a:schemeClr val="tx1"/>
                          </a:solidFill>
                          <a:latin typeface="Times New Roman" panose="02020603050405020304" pitchFamily="18" charset="0"/>
                          <a:cs typeface="Times New Roman" panose="02020603050405020304" pitchFamily="18" charset="0"/>
                        </a:rPr>
                        <a:t>Генная терапия</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gradFill flip="none" rotWithShape="1">
                      <a:gsLst>
                        <a:gs pos="100000">
                          <a:srgbClr val="6666FF"/>
                        </a:gs>
                        <a:gs pos="79000">
                          <a:srgbClr val="9999FF"/>
                        </a:gs>
                        <a:gs pos="22000">
                          <a:srgbClr val="CCCCFF"/>
                        </a:gs>
                      </a:gsLst>
                      <a:lin ang="5400000" scaled="1"/>
                      <a:tileRect/>
                    </a:gradFill>
                  </a:tcPr>
                </a:tc>
                <a:extLst>
                  <a:ext uri="{0D108BD9-81ED-4DB2-BD59-A6C34878D82A}">
                    <a16:rowId xmlns:a16="http://schemas.microsoft.com/office/drawing/2014/main" val="3505621814"/>
                  </a:ext>
                </a:extLst>
              </a:tr>
              <a:tr h="46152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tr-TR" sz="1600" b="0" dirty="0">
                          <a:latin typeface="Times New Roman" panose="02020603050405020304" pitchFamily="18" charset="0"/>
                          <a:cs typeface="Times New Roman" panose="02020603050405020304" pitchFamily="18" charset="0"/>
                        </a:rPr>
                        <a:t>NCT04945772</a:t>
                      </a:r>
                      <a:endParaRPr lang="ru-RU" sz="1600" b="0" dirty="0">
                        <a:latin typeface="Times New Roman" panose="02020603050405020304" pitchFamily="18"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gradFill flip="none" rotWithShape="1">
                      <a:gsLst>
                        <a:gs pos="100000">
                          <a:srgbClr val="6666FF"/>
                        </a:gs>
                        <a:gs pos="79000">
                          <a:srgbClr val="9999FF"/>
                        </a:gs>
                        <a:gs pos="22000">
                          <a:srgbClr val="CCCCFF"/>
                        </a:gs>
                      </a:gsLst>
                      <a:lin ang="5400000" scaled="1"/>
                      <a:tileRect/>
                    </a:gra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ru-RU" sz="1600" dirty="0">
                          <a:latin typeface="Times New Roman" panose="02020603050405020304" pitchFamily="18" charset="0"/>
                          <a:cs typeface="Times New Roman" panose="02020603050405020304" pitchFamily="18" charset="0"/>
                        </a:rPr>
                        <a:t>Пигментный ретинит</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gradFill flip="none" rotWithShape="1">
                      <a:gsLst>
                        <a:gs pos="100000">
                          <a:srgbClr val="6666FF"/>
                        </a:gs>
                        <a:gs pos="79000">
                          <a:srgbClr val="9999FF"/>
                        </a:gs>
                        <a:gs pos="22000">
                          <a:srgbClr val="CCCCFF"/>
                        </a:gs>
                      </a:gsLst>
                      <a:lin ang="5400000" scaled="1"/>
                      <a:tileRect/>
                    </a:gra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latin typeface="Times New Roman" panose="02020603050405020304" pitchFamily="18" charset="0"/>
                          <a:cs typeface="Times New Roman" panose="02020603050405020304" pitchFamily="18" charset="0"/>
                        </a:rPr>
                        <a:t>AVV</a:t>
                      </a:r>
                      <a:r>
                        <a:rPr lang="ru-RU" sz="1600" dirty="0">
                          <a:latin typeface="Times New Roman" panose="02020603050405020304" pitchFamily="18" charset="0"/>
                          <a:cs typeface="Times New Roman" panose="02020603050405020304" pitchFamily="18" charset="0"/>
                        </a:rPr>
                        <a:t>2</a:t>
                      </a:r>
                      <a:r>
                        <a:rPr lang="en-US" sz="1600" dirty="0">
                          <a:latin typeface="Times New Roman" panose="02020603050405020304" pitchFamily="18" charset="0"/>
                          <a:cs typeface="Times New Roman" panose="02020603050405020304" pitchFamily="18" charset="0"/>
                        </a:rPr>
                        <a:t>-</a:t>
                      </a:r>
                      <a:r>
                        <a:rPr lang="tr-TR" sz="1600" dirty="0">
                          <a:latin typeface="Times New Roman" panose="02020603050405020304" pitchFamily="18" charset="0"/>
                          <a:cs typeface="Times New Roman" panose="02020603050405020304" pitchFamily="18" charset="0"/>
                        </a:rPr>
                        <a:t>MCO-010</a:t>
                      </a:r>
                      <a:endParaRPr lang="ru-RU" sz="1600" dirty="0">
                        <a:latin typeface="Times New Roman" panose="02020603050405020304" pitchFamily="18"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gradFill flip="none" rotWithShape="1">
                      <a:gsLst>
                        <a:gs pos="100000">
                          <a:srgbClr val="6666FF"/>
                        </a:gs>
                        <a:gs pos="79000">
                          <a:srgbClr val="9999FF"/>
                        </a:gs>
                        <a:gs pos="22000">
                          <a:srgbClr val="CCCCFF"/>
                        </a:gs>
                      </a:gsLst>
                      <a:lin ang="5400000" scaled="1"/>
                      <a:tileRect/>
                    </a:gradFill>
                  </a:tcPr>
                </a:tc>
                <a:extLst>
                  <a:ext uri="{0D108BD9-81ED-4DB2-BD59-A6C34878D82A}">
                    <a16:rowId xmlns:a16="http://schemas.microsoft.com/office/drawing/2014/main" val="2303287552"/>
                  </a:ext>
                </a:extLst>
              </a:tr>
              <a:tr h="51676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tr-TR" sz="1600" b="0" dirty="0">
                          <a:latin typeface="Times New Roman" panose="02020603050405020304" pitchFamily="18" charset="0"/>
                          <a:cs typeface="Times New Roman" panose="02020603050405020304" pitchFamily="18" charset="0"/>
                        </a:rPr>
                        <a:t>NCT03326336</a:t>
                      </a:r>
                      <a:endParaRPr lang="ru-RU" sz="1600" b="0" dirty="0">
                        <a:latin typeface="Times New Roman" panose="02020603050405020304" pitchFamily="18"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gradFill flip="none" rotWithShape="1">
                      <a:gsLst>
                        <a:gs pos="100000">
                          <a:srgbClr val="6666FF"/>
                        </a:gs>
                        <a:gs pos="79000">
                          <a:srgbClr val="9999FF"/>
                        </a:gs>
                        <a:gs pos="22000">
                          <a:srgbClr val="CCCCFF"/>
                        </a:gs>
                      </a:gsLst>
                      <a:lin ang="5400000" scaled="1"/>
                      <a:tileRect/>
                    </a:gra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ru-RU" sz="1600" dirty="0" err="1">
                          <a:latin typeface="Times New Roman" panose="02020603050405020304" pitchFamily="18" charset="0"/>
                          <a:cs typeface="Times New Roman" panose="02020603050405020304" pitchFamily="18" charset="0"/>
                        </a:rPr>
                        <a:t>Несиндромальный</a:t>
                      </a:r>
                      <a:r>
                        <a:rPr lang="ru-RU" sz="1600" dirty="0">
                          <a:latin typeface="Times New Roman" panose="02020603050405020304" pitchFamily="18" charset="0"/>
                          <a:cs typeface="Times New Roman" panose="02020603050405020304" pitchFamily="18" charset="0"/>
                        </a:rPr>
                        <a:t> пигментный ретинит</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gradFill flip="none" rotWithShape="1">
                      <a:gsLst>
                        <a:gs pos="100000">
                          <a:srgbClr val="6666FF"/>
                        </a:gs>
                        <a:gs pos="79000">
                          <a:srgbClr val="9999FF"/>
                        </a:gs>
                        <a:gs pos="22000">
                          <a:srgbClr val="CCCCFF"/>
                        </a:gs>
                      </a:gsLst>
                      <a:lin ang="5400000" scaled="1"/>
                      <a:tileRect/>
                    </a:gra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tr-TR" sz="1600" dirty="0">
                          <a:latin typeface="Times New Roman" panose="02020603050405020304" pitchFamily="18" charset="0"/>
                          <a:cs typeface="Times New Roman" panose="02020603050405020304" pitchFamily="18" charset="0"/>
                        </a:rPr>
                        <a:t>rAAV2.7m8-CAG- ChrimsonR-tdTomato</a:t>
                      </a:r>
                      <a:endParaRPr lang="ru-RU" sz="1600" dirty="0">
                        <a:latin typeface="Times New Roman" panose="02020603050405020304" pitchFamily="18"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gradFill flip="none" rotWithShape="1">
                      <a:gsLst>
                        <a:gs pos="100000">
                          <a:srgbClr val="6666FF"/>
                        </a:gs>
                        <a:gs pos="79000">
                          <a:srgbClr val="9999FF"/>
                        </a:gs>
                        <a:gs pos="22000">
                          <a:srgbClr val="CCCCFF"/>
                        </a:gs>
                      </a:gsLst>
                      <a:lin ang="5400000" scaled="1"/>
                      <a:tileRect/>
                    </a:gradFill>
                  </a:tcPr>
                </a:tc>
                <a:extLst>
                  <a:ext uri="{0D108BD9-81ED-4DB2-BD59-A6C34878D82A}">
                    <a16:rowId xmlns:a16="http://schemas.microsoft.com/office/drawing/2014/main" val="3843775446"/>
                  </a:ext>
                </a:extLst>
              </a:tr>
              <a:tr h="516761">
                <a:tc>
                  <a:txBody>
                    <a:bodyPr/>
                    <a:lstStyle/>
                    <a:p>
                      <a:r>
                        <a:rPr lang="tr-TR" sz="1600" b="0" dirty="0">
                          <a:latin typeface="Times New Roman" panose="02020603050405020304" pitchFamily="18" charset="0"/>
                          <a:cs typeface="Times New Roman" panose="02020603050405020304" pitchFamily="18" charset="0"/>
                        </a:rPr>
                        <a:t>NCT02556736</a:t>
                      </a:r>
                      <a:endParaRPr lang="ru-RU" sz="1600" b="0" dirty="0">
                        <a:latin typeface="Times New Roman" panose="02020603050405020304" pitchFamily="18" charset="0"/>
                        <a:cs typeface="Times New Roman" panose="02020603050405020304" pitchFamily="18" charset="0"/>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100000">
                          <a:srgbClr val="6666FF"/>
                        </a:gs>
                        <a:gs pos="79000">
                          <a:srgbClr val="9999FF"/>
                        </a:gs>
                        <a:gs pos="22000">
                          <a:srgbClr val="CCCCFF"/>
                        </a:gs>
                      </a:gsLst>
                      <a:lin ang="5400000" scaled="1"/>
                      <a:tileRect/>
                    </a:gradFill>
                  </a:tcPr>
                </a:tc>
                <a:tc>
                  <a:txBody>
                    <a:bodyPr/>
                    <a:lstStyle/>
                    <a:p>
                      <a:r>
                        <a:rPr lang="ru-RU" sz="1600" dirty="0">
                          <a:latin typeface="Times New Roman" panose="02020603050405020304" pitchFamily="18" charset="0"/>
                          <a:cs typeface="Times New Roman" panose="02020603050405020304" pitchFamily="18" charset="0"/>
                        </a:rPr>
                        <a:t>Прогрессирующий пигментный ретинит</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100000">
                          <a:srgbClr val="6666FF"/>
                        </a:gs>
                        <a:gs pos="79000">
                          <a:srgbClr val="9999FF"/>
                        </a:gs>
                        <a:gs pos="22000">
                          <a:srgbClr val="CCCCFF"/>
                        </a:gs>
                      </a:gsLst>
                      <a:lin ang="5400000" scaled="1"/>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Times New Roman" panose="02020603050405020304" pitchFamily="18" charset="0"/>
                          <a:cs typeface="Times New Roman" panose="02020603050405020304" pitchFamily="18" charset="0"/>
                        </a:rPr>
                        <a:t>AVV2-ChR2 (</a:t>
                      </a:r>
                      <a:r>
                        <a:rPr lang="tr-TR" sz="1600" dirty="0">
                          <a:latin typeface="Times New Roman" panose="02020603050405020304" pitchFamily="18" charset="0"/>
                          <a:cs typeface="Times New Roman" panose="02020603050405020304" pitchFamily="18" charset="0"/>
                        </a:rPr>
                        <a:t>RST-001</a:t>
                      </a:r>
                      <a:r>
                        <a:rPr lang="en-US"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endParaRPr lang="ru-RU" sz="1600" dirty="0">
                        <a:latin typeface="Times New Roman" panose="02020603050405020304" pitchFamily="18" charset="0"/>
                        <a:cs typeface="Times New Roman" panose="02020603050405020304" pitchFamily="18" charset="0"/>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100000">
                          <a:srgbClr val="6666FF"/>
                        </a:gs>
                        <a:gs pos="79000">
                          <a:srgbClr val="9999FF"/>
                        </a:gs>
                        <a:gs pos="22000">
                          <a:srgbClr val="CCCCFF"/>
                        </a:gs>
                      </a:gsLst>
                      <a:lin ang="5400000" scaled="1"/>
                      <a:tileRect/>
                    </a:gradFill>
                  </a:tcPr>
                </a:tc>
                <a:extLst>
                  <a:ext uri="{0D108BD9-81ED-4DB2-BD59-A6C34878D82A}">
                    <a16:rowId xmlns:a16="http://schemas.microsoft.com/office/drawing/2014/main" val="4151027235"/>
                  </a:ext>
                </a:extLst>
              </a:tr>
              <a:tr h="51676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ru-RU" sz="1600" b="1" dirty="0">
                          <a:latin typeface="Times New Roman" panose="02020603050405020304" pitchFamily="18" charset="0"/>
                          <a:cs typeface="Times New Roman" panose="02020603050405020304" pitchFamily="18" charset="0"/>
                        </a:rPr>
                        <a:t>Предлагаемый генный препарат</a:t>
                      </a:r>
                    </a:p>
                  </a:txBody>
                  <a:tcPr>
                    <a:lnL w="12700" cap="flat" cmpd="sng" algn="ctr">
                      <a:noFill/>
                      <a:prstDash val="solid"/>
                      <a:round/>
                      <a:headEnd type="none" w="med" len="med"/>
                      <a:tailEnd type="none" w="med" len="med"/>
                    </a:lnL>
                    <a:lnR w="12700" cmpd="sng">
                      <a:solidFill>
                        <a:sysClr val="window" lastClr="FFFFFF"/>
                      </a:solid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100000">
                          <a:srgbClr val="6666FF"/>
                        </a:gs>
                        <a:gs pos="54000">
                          <a:schemeClr val="accent5">
                            <a:lumMod val="75000"/>
                          </a:schemeClr>
                        </a:gs>
                        <a:gs pos="22000">
                          <a:schemeClr val="accent5">
                            <a:lumMod val="60000"/>
                            <a:lumOff val="40000"/>
                          </a:schemeClr>
                        </a:gs>
                      </a:gsLst>
                      <a:lin ang="5400000" scaled="1"/>
                      <a:tileRect/>
                    </a:gra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ru-RU" sz="1600" b="1" dirty="0">
                          <a:latin typeface="Times New Roman" panose="02020603050405020304" pitchFamily="18" charset="0"/>
                          <a:cs typeface="Times New Roman" panose="02020603050405020304" pitchFamily="18" charset="0"/>
                        </a:rPr>
                        <a:t>Повреждения травматического генеза спинного мозга</a:t>
                      </a:r>
                    </a:p>
                  </a:txBody>
                  <a:tcPr>
                    <a:lnL w="12700" cmpd="sng">
                      <a:solidFill>
                        <a:sysClr val="window" lastClr="FFFFFF"/>
                      </a:solidFill>
                    </a:lnL>
                    <a:lnR w="12700" cmpd="sng">
                      <a:solidFill>
                        <a:sysClr val="window" lastClr="FFFFFF"/>
                      </a:solid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100000">
                          <a:srgbClr val="6666FF"/>
                        </a:gs>
                        <a:gs pos="54000">
                          <a:schemeClr val="accent5">
                            <a:lumMod val="75000"/>
                          </a:schemeClr>
                        </a:gs>
                        <a:gs pos="22000">
                          <a:schemeClr val="accent5">
                            <a:lumMod val="60000"/>
                            <a:lumOff val="40000"/>
                          </a:schemeClr>
                        </a:gs>
                      </a:gsLst>
                      <a:lin ang="5400000" scaled="1"/>
                      <a:tileRect/>
                    </a:gra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b="1" dirty="0">
                          <a:latin typeface="Times New Roman" panose="02020603050405020304" pitchFamily="18" charset="0"/>
                          <a:cs typeface="Times New Roman" panose="02020603050405020304" pitchFamily="18" charset="0"/>
                        </a:rPr>
                        <a:t>AVV</a:t>
                      </a:r>
                      <a:r>
                        <a:rPr lang="ru-RU" sz="1600" b="1" dirty="0">
                          <a:latin typeface="Times New Roman" panose="02020603050405020304" pitchFamily="18" charset="0"/>
                          <a:cs typeface="Times New Roman" panose="02020603050405020304" pitchFamily="18" charset="0"/>
                        </a:rPr>
                        <a:t>9-</a:t>
                      </a:r>
                      <a:r>
                        <a:rPr lang="tr-TR" sz="1600" b="1" dirty="0">
                          <a:latin typeface="Times New Roman" panose="02020603050405020304" pitchFamily="18" charset="0"/>
                          <a:cs typeface="Times New Roman" panose="02020603050405020304" pitchFamily="18" charset="0"/>
                        </a:rPr>
                        <a:t>ChR2 </a:t>
                      </a:r>
                      <a:endParaRPr lang="en-US" sz="1600" b="1" dirty="0">
                        <a:latin typeface="Times New Roman" panose="02020603050405020304" pitchFamily="18" charset="0"/>
                        <a:cs typeface="Times New Roman" panose="02020603050405020304" pitchFamily="18" charset="0"/>
                      </a:endParaRPr>
                    </a:p>
                  </a:txBody>
                  <a:tcPr>
                    <a:lnL w="12700" cmpd="sng">
                      <a:solidFill>
                        <a:sysClr val="window" lastClr="FFFFFF"/>
                      </a:solid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100000">
                          <a:srgbClr val="6666FF"/>
                        </a:gs>
                        <a:gs pos="54000">
                          <a:schemeClr val="accent5">
                            <a:lumMod val="75000"/>
                          </a:schemeClr>
                        </a:gs>
                        <a:gs pos="22000">
                          <a:schemeClr val="accent5">
                            <a:lumMod val="60000"/>
                            <a:lumOff val="40000"/>
                          </a:schemeClr>
                        </a:gs>
                      </a:gsLst>
                      <a:lin ang="5400000" scaled="1"/>
                      <a:tileRect/>
                    </a:gradFill>
                  </a:tcPr>
                </a:tc>
                <a:extLst>
                  <a:ext uri="{0D108BD9-81ED-4DB2-BD59-A6C34878D82A}">
                    <a16:rowId xmlns:a16="http://schemas.microsoft.com/office/drawing/2014/main" val="2243241856"/>
                  </a:ext>
                </a:extLst>
              </a:tr>
            </a:tbl>
          </a:graphicData>
        </a:graphic>
      </p:graphicFrame>
      <p:sp>
        <p:nvSpPr>
          <p:cNvPr id="9" name="TextBox 8">
            <a:extLst>
              <a:ext uri="{FF2B5EF4-FFF2-40B4-BE49-F238E27FC236}">
                <a16:creationId xmlns:a16="http://schemas.microsoft.com/office/drawing/2014/main" id="{0086914F-27A5-DFC2-5188-E359D3579230}"/>
              </a:ext>
            </a:extLst>
          </p:cNvPr>
          <p:cNvSpPr txBox="1"/>
          <p:nvPr/>
        </p:nvSpPr>
        <p:spPr>
          <a:xfrm>
            <a:off x="4643730" y="850948"/>
            <a:ext cx="7061176" cy="2585323"/>
          </a:xfrm>
          <a:prstGeom prst="rect">
            <a:avLst/>
          </a:prstGeom>
          <a:noFill/>
        </p:spPr>
        <p:txBody>
          <a:bodyPr wrap="square">
            <a:spAutoFit/>
          </a:bodyPr>
          <a:lstStyle/>
          <a:p>
            <a:pPr algn="ctr"/>
            <a:r>
              <a:rPr lang="ru-RU" sz="2200" b="1" u="sng" dirty="0">
                <a:solidFill>
                  <a:srgbClr val="6600FF"/>
                </a:solidFill>
                <a:latin typeface="Arial" panose="020B0604020202020204" pitchFamily="34" charset="0"/>
                <a:cs typeface="Arial" panose="020B0604020202020204" pitchFamily="34" charset="0"/>
              </a:rPr>
              <a:t>Основные преимущества:</a:t>
            </a:r>
          </a:p>
          <a:p>
            <a:pPr marL="285750" indent="-285750" algn="just">
              <a:buFont typeface="Wingdings" panose="05000000000000000000" pitchFamily="2" charset="2"/>
              <a:buChar char="Ø"/>
            </a:pPr>
            <a:r>
              <a:rPr lang="ru-RU" sz="2000" dirty="0">
                <a:latin typeface="Arial" panose="020B0604020202020204" pitchFamily="34" charset="0"/>
                <a:cs typeface="Arial" panose="020B0604020202020204" pitchFamily="34" charset="0"/>
              </a:rPr>
              <a:t>Минимальная выраженность побочных эффектов, связанных с </a:t>
            </a:r>
            <a:r>
              <a:rPr lang="en-US" sz="2000" dirty="0">
                <a:latin typeface="Arial" panose="020B0604020202020204" pitchFamily="34" charset="0"/>
                <a:cs typeface="Arial" panose="020B0604020202020204" pitchFamily="34" charset="0"/>
              </a:rPr>
              <a:t>AAV</a:t>
            </a:r>
            <a:r>
              <a:rPr lang="ru-RU" sz="2000" dirty="0">
                <a:latin typeface="Arial" panose="020B0604020202020204" pitchFamily="34" charset="0"/>
                <a:cs typeface="Arial" panose="020B0604020202020204" pitchFamily="34" charset="0"/>
              </a:rPr>
              <a:t>. </a:t>
            </a:r>
          </a:p>
          <a:p>
            <a:pPr marL="285750" indent="-285750" algn="just">
              <a:buFont typeface="Wingdings" panose="05000000000000000000" pitchFamily="2" charset="2"/>
              <a:buChar char="Ø"/>
            </a:pPr>
            <a:r>
              <a:rPr lang="ru-RU" sz="2000" dirty="0" err="1">
                <a:latin typeface="Arial" panose="020B0604020202020204" pitchFamily="34" charset="0"/>
                <a:cs typeface="Arial" panose="020B0604020202020204" pitchFamily="34" charset="0"/>
              </a:rPr>
              <a:t>Биолюминесцентная</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оптогенетика</a:t>
            </a:r>
            <a:r>
              <a:rPr lang="ru-RU" sz="2000" dirty="0">
                <a:latin typeface="Arial" panose="020B0604020202020204" pitchFamily="34" charset="0"/>
                <a:cs typeface="Arial" panose="020B0604020202020204" pitchFamily="34" charset="0"/>
              </a:rPr>
              <a:t> не требует внешнего имплантата</a:t>
            </a:r>
          </a:p>
          <a:p>
            <a:pPr marL="285750" indent="-285750" algn="just">
              <a:buFont typeface="Wingdings" panose="05000000000000000000" pitchFamily="2" charset="2"/>
              <a:buChar char="Ø"/>
            </a:pPr>
            <a:r>
              <a:rPr lang="ru-RU" sz="2000" dirty="0">
                <a:latin typeface="Arial" panose="020B0604020202020204" pitchFamily="34" charset="0"/>
                <a:cs typeface="Arial" panose="020B0604020202020204" pitchFamily="34" charset="0"/>
              </a:rPr>
              <a:t>Наличие в конструкции промотора Hb9 =&gt; способность контролировать экспрессию гена нужной </a:t>
            </a:r>
            <a:r>
              <a:rPr lang="ru-RU" sz="2000" dirty="0" err="1">
                <a:latin typeface="Arial" panose="020B0604020202020204" pitchFamily="34" charset="0"/>
                <a:cs typeface="Arial" panose="020B0604020202020204" pitchFamily="34" charset="0"/>
              </a:rPr>
              <a:t>субпопуляции</a:t>
            </a:r>
            <a:r>
              <a:rPr lang="ru-RU" sz="2000" dirty="0">
                <a:latin typeface="Arial" panose="020B0604020202020204" pitchFamily="34" charset="0"/>
                <a:cs typeface="Arial" panose="020B0604020202020204" pitchFamily="34" charset="0"/>
              </a:rPr>
              <a:t> нейронов.</a:t>
            </a:r>
          </a:p>
        </p:txBody>
      </p:sp>
      <p:pic>
        <p:nvPicPr>
          <p:cNvPr id="10" name="Рисунок 9">
            <a:extLst>
              <a:ext uri="{FF2B5EF4-FFF2-40B4-BE49-F238E27FC236}">
                <a16:creationId xmlns:a16="http://schemas.microsoft.com/office/drawing/2014/main" id="{6EEA12CB-CB1C-E7A2-DFCE-D0FA1D2E7100}"/>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8800"/>
                    </a14:imgEffect>
                    <a14:imgEffect>
                      <a14:saturation sat="200000"/>
                    </a14:imgEffect>
                  </a14:imgLayer>
                </a14:imgProps>
              </a:ext>
            </a:extLst>
          </a:blip>
          <a:stretch>
            <a:fillRect/>
          </a:stretch>
        </p:blipFill>
        <p:spPr>
          <a:xfrm>
            <a:off x="361072" y="750586"/>
            <a:ext cx="4282658" cy="2859672"/>
          </a:xfrm>
          <a:prstGeom prst="ellipse">
            <a:avLst/>
          </a:prstGeom>
          <a:ln>
            <a:noFill/>
          </a:ln>
          <a:effectLst>
            <a:softEdge rad="112500"/>
          </a:effectLst>
        </p:spPr>
      </p:pic>
    </p:spTree>
    <p:extLst>
      <p:ext uri="{BB962C8B-B14F-4D97-AF65-F5344CB8AC3E}">
        <p14:creationId xmlns:p14="http://schemas.microsoft.com/office/powerpoint/2010/main" val="429845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8B98D9E-6A87-060A-47EC-02B8E25417E7}"/>
              </a:ext>
            </a:extLst>
          </p:cNvPr>
          <p:cNvSpPr/>
          <p:nvPr/>
        </p:nvSpPr>
        <p:spPr>
          <a:xfrm>
            <a:off x="0" y="6356350"/>
            <a:ext cx="12192000" cy="501650"/>
          </a:xfrm>
          <a:prstGeom prst="rect">
            <a:avLst/>
          </a:prstGeom>
          <a:solidFill>
            <a:srgbClr val="00409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 name="Заголовок 1">
            <a:extLst>
              <a:ext uri="{FF2B5EF4-FFF2-40B4-BE49-F238E27FC236}">
                <a16:creationId xmlns:a16="http://schemas.microsoft.com/office/drawing/2014/main" id="{39D7C405-A955-733E-DE0C-96F37B71A1C5}"/>
              </a:ext>
            </a:extLst>
          </p:cNvPr>
          <p:cNvSpPr>
            <a:spLocks noGrp="1"/>
          </p:cNvSpPr>
          <p:nvPr>
            <p:ph type="title"/>
          </p:nvPr>
        </p:nvSpPr>
        <p:spPr>
          <a:xfrm>
            <a:off x="838200" y="291270"/>
            <a:ext cx="10515600" cy="820078"/>
          </a:xfrm>
        </p:spPr>
        <p:txBody>
          <a:bodyPr>
            <a:noAutofit/>
          </a:bodyPr>
          <a:lstStyle/>
          <a:p>
            <a:pPr algn="ctr"/>
            <a:r>
              <a:rPr lang="ru-RU" sz="2800" b="1" dirty="0">
                <a:solidFill>
                  <a:srgbClr val="00409E"/>
                </a:solidFill>
                <a:latin typeface="Arial" panose="020B0604020202020204" pitchFamily="34" charset="0"/>
                <a:cs typeface="Arial" panose="020B0604020202020204" pitchFamily="34" charset="0"/>
              </a:rPr>
              <a:t>Технико-экономическая оценка возможности реализации проекта</a:t>
            </a:r>
            <a:br>
              <a:rPr lang="ru-RU" sz="2800" b="1" dirty="0">
                <a:solidFill>
                  <a:srgbClr val="00409E"/>
                </a:solidFill>
                <a:latin typeface="Arial" panose="020B0604020202020204" pitchFamily="34" charset="0"/>
                <a:ea typeface="Tahoma" panose="020B0604030504040204" pitchFamily="34" charset="0"/>
                <a:cs typeface="Arial" panose="020B0604020202020204" pitchFamily="34" charset="0"/>
              </a:rPr>
            </a:br>
            <a:endParaRPr lang="ru-RU" sz="2800" b="1" dirty="0">
              <a:solidFill>
                <a:srgbClr val="00409E"/>
              </a:solidFill>
              <a:latin typeface="Arial" panose="020B0604020202020204" pitchFamily="34" charset="0"/>
              <a:cs typeface="Arial" panose="020B0604020202020204" pitchFamily="34" charset="0"/>
            </a:endParaRPr>
          </a:p>
        </p:txBody>
      </p:sp>
      <p:sp>
        <p:nvSpPr>
          <p:cNvPr id="4" name="Номер слайда 3">
            <a:extLst>
              <a:ext uri="{FF2B5EF4-FFF2-40B4-BE49-F238E27FC236}">
                <a16:creationId xmlns:a16="http://schemas.microsoft.com/office/drawing/2014/main" id="{0837A655-DBD3-D164-68BE-FABF84D820EC}"/>
              </a:ext>
            </a:extLst>
          </p:cNvPr>
          <p:cNvSpPr>
            <a:spLocks noGrp="1"/>
          </p:cNvSpPr>
          <p:nvPr>
            <p:ph type="sldNum" sz="quarter" idx="12"/>
          </p:nvPr>
        </p:nvSpPr>
        <p:spPr>
          <a:xfrm>
            <a:off x="9257714" y="6424612"/>
            <a:ext cx="2743200" cy="365125"/>
          </a:xfrm>
        </p:spPr>
        <p:txBody>
          <a:bodyPr/>
          <a:lstStyle/>
          <a:p>
            <a:fld id="{785F7200-2560-4959-BD8A-9B1DF958DF8F}" type="slidenum">
              <a:rPr lang="ru-RU" sz="1600" b="1" smtClean="0">
                <a:solidFill>
                  <a:schemeClr val="bg1"/>
                </a:solidFill>
                <a:latin typeface="Arial" panose="020B0604020202020204" pitchFamily="34" charset="0"/>
                <a:cs typeface="Arial" panose="020B0604020202020204" pitchFamily="34" charset="0"/>
              </a:rPr>
              <a:t>6</a:t>
            </a:fld>
            <a:endParaRPr lang="ru-RU" sz="1600" b="1"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4EB3577-BBB9-0C7B-FB4B-5CFE371159D0}"/>
              </a:ext>
            </a:extLst>
          </p:cNvPr>
          <p:cNvSpPr txBox="1"/>
          <p:nvPr/>
        </p:nvSpPr>
        <p:spPr>
          <a:xfrm>
            <a:off x="205154" y="825367"/>
            <a:ext cx="11302218" cy="954107"/>
          </a:xfrm>
          <a:prstGeom prst="rect">
            <a:avLst/>
          </a:prstGeom>
          <a:noFill/>
        </p:spPr>
        <p:txBody>
          <a:bodyPr wrap="square">
            <a:spAutoFit/>
          </a:bodyPr>
          <a:lstStyle/>
          <a:p>
            <a:pPr algn="just"/>
            <a:r>
              <a:rPr lang="ru-RU" b="1" dirty="0">
                <a:solidFill>
                  <a:srgbClr val="000099"/>
                </a:solidFill>
                <a:latin typeface="Arial" panose="020B0604020202020204" pitchFamily="34" charset="0"/>
                <a:cs typeface="Arial" panose="020B0604020202020204" pitchFamily="34" charset="0"/>
              </a:rPr>
              <a:t>Ключевая техническая задача </a:t>
            </a:r>
            <a:r>
              <a:rPr lang="ru-RU" sz="2000" dirty="0">
                <a:latin typeface="Arial" panose="020B0604020202020204" pitchFamily="34" charset="0"/>
                <a:cs typeface="Arial" panose="020B0604020202020204" pitchFamily="34" charset="0"/>
              </a:rPr>
              <a:t>-</a:t>
            </a:r>
            <a:r>
              <a:rPr lang="ru-RU" dirty="0">
                <a:latin typeface="Arial" panose="020B0604020202020204" pitchFamily="34" charset="0"/>
                <a:cs typeface="Arial" panose="020B0604020202020204" pitchFamily="34" charset="0"/>
              </a:rPr>
              <a:t> разработка аденоассоциированных вирусов, </a:t>
            </a:r>
            <a:r>
              <a:rPr lang="ru-RU" dirty="0" err="1">
                <a:latin typeface="Arial" panose="020B0604020202020204" pitchFamily="34" charset="0"/>
                <a:cs typeface="Arial" panose="020B0604020202020204" pitchFamily="34" charset="0"/>
              </a:rPr>
              <a:t>тропных</a:t>
            </a:r>
            <a:r>
              <a:rPr lang="ru-RU" dirty="0">
                <a:latin typeface="Arial" panose="020B0604020202020204" pitchFamily="34" charset="0"/>
                <a:cs typeface="Arial" panose="020B0604020202020204" pitchFamily="34" charset="0"/>
              </a:rPr>
              <a:t> к популяциям нейронов, для </a:t>
            </a:r>
            <a:r>
              <a:rPr lang="ru-RU" dirty="0" err="1">
                <a:latin typeface="Arial" panose="020B0604020202020204" pitchFamily="34" charset="0"/>
                <a:cs typeface="Arial" panose="020B0604020202020204" pitchFamily="34" charset="0"/>
              </a:rPr>
              <a:t>таргетной</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оптогенетической</a:t>
            </a:r>
            <a:r>
              <a:rPr lang="ru-RU" dirty="0">
                <a:latin typeface="Arial" panose="020B0604020202020204" pitchFamily="34" charset="0"/>
                <a:cs typeface="Arial" panose="020B0604020202020204" pitchFamily="34" charset="0"/>
              </a:rPr>
              <a:t> стимуляции </a:t>
            </a:r>
            <a:r>
              <a:rPr lang="ru-RU" dirty="0" err="1">
                <a:latin typeface="Arial" panose="020B0604020202020204" pitchFamily="34" charset="0"/>
                <a:cs typeface="Arial" panose="020B0604020202020204" pitchFamily="34" charset="0"/>
              </a:rPr>
              <a:t>нейропластичности</a:t>
            </a:r>
            <a:r>
              <a:rPr lang="ru-RU" dirty="0">
                <a:latin typeface="Arial" panose="020B0604020202020204" pitchFamily="34" charset="0"/>
                <a:cs typeface="Arial" panose="020B0604020202020204" pitchFamily="34" charset="0"/>
              </a:rPr>
              <a:t>. </a:t>
            </a:r>
          </a:p>
          <a:p>
            <a:pPr algn="just"/>
            <a:r>
              <a:rPr lang="ru-RU" dirty="0">
                <a:latin typeface="Arial" panose="020B0604020202020204" pitchFamily="34" charset="0"/>
                <a:cs typeface="Arial" panose="020B0604020202020204" pitchFamily="34" charset="0"/>
              </a:rPr>
              <a:t> </a:t>
            </a:r>
          </a:p>
        </p:txBody>
      </p:sp>
      <p:sp>
        <p:nvSpPr>
          <p:cNvPr id="6" name="TextBox 5">
            <a:extLst>
              <a:ext uri="{FF2B5EF4-FFF2-40B4-BE49-F238E27FC236}">
                <a16:creationId xmlns:a16="http://schemas.microsoft.com/office/drawing/2014/main" id="{32288ADC-7F17-57CD-905B-8E4593832C41}"/>
              </a:ext>
            </a:extLst>
          </p:cNvPr>
          <p:cNvSpPr txBox="1"/>
          <p:nvPr/>
        </p:nvSpPr>
        <p:spPr>
          <a:xfrm>
            <a:off x="330912" y="4109113"/>
            <a:ext cx="3688606" cy="2308324"/>
          </a:xfrm>
          <a:prstGeom prst="rect">
            <a:avLst/>
          </a:prstGeom>
          <a:noFill/>
        </p:spPr>
        <p:txBody>
          <a:bodyPr wrap="square">
            <a:spAutoFit/>
          </a:bodyPr>
          <a:lstStyle/>
          <a:p>
            <a:pPr algn="just"/>
            <a:r>
              <a:rPr lang="ru-RU" b="1" dirty="0">
                <a:latin typeface="Arial" panose="020B0604020202020204" pitchFamily="34" charset="0"/>
                <a:cs typeface="Arial" panose="020B0604020202020204" pitchFamily="34" charset="0"/>
              </a:rPr>
              <a:t>Шигапова Резеда </a:t>
            </a:r>
            <a:r>
              <a:rPr lang="ru-RU" b="1" dirty="0" err="1">
                <a:latin typeface="Arial" panose="020B0604020202020204" pitchFamily="34" charset="0"/>
                <a:cs typeface="Arial" panose="020B0604020202020204" pitchFamily="34" charset="0"/>
              </a:rPr>
              <a:t>Рамиловна</a:t>
            </a:r>
            <a:endParaRPr lang="ru-RU" b="1" dirty="0">
              <a:latin typeface="Arial" panose="020B0604020202020204" pitchFamily="34" charset="0"/>
              <a:cs typeface="Arial" panose="020B0604020202020204" pitchFamily="34" charset="0"/>
            </a:endParaRPr>
          </a:p>
          <a:p>
            <a:pPr algn="ctr"/>
            <a:r>
              <a:rPr lang="ru-RU" spc="-100" dirty="0">
                <a:latin typeface="Arial" panose="020B0604020202020204" pitchFamily="34" charset="0"/>
                <a:cs typeface="Arial" panose="020B0604020202020204" pitchFamily="34" charset="0"/>
              </a:rPr>
              <a:t>Инженер-проектировщик НИЛ Генные и клеточные технологии, магистрант 1 курса К(П)ФУ. Навыки проведения молекулярного, гистологического, клеточного анализов.</a:t>
            </a:r>
          </a:p>
          <a:p>
            <a:pPr algn="ctr"/>
            <a:r>
              <a:rPr lang="ru-RU" u="sng" spc="-100" dirty="0">
                <a:latin typeface="Arial" panose="020B0604020202020204" pitchFamily="34" charset="0"/>
                <a:cs typeface="Arial" panose="020B0604020202020204" pitchFamily="34" charset="0"/>
              </a:rPr>
              <a:t>Руководитель</a:t>
            </a:r>
          </a:p>
        </p:txBody>
      </p:sp>
      <p:sp>
        <p:nvSpPr>
          <p:cNvPr id="7" name="TextBox 6">
            <a:extLst>
              <a:ext uri="{FF2B5EF4-FFF2-40B4-BE49-F238E27FC236}">
                <a16:creationId xmlns:a16="http://schemas.microsoft.com/office/drawing/2014/main" id="{D65F18B1-4326-FDD0-CEF6-938C7D62903A}"/>
              </a:ext>
            </a:extLst>
          </p:cNvPr>
          <p:cNvSpPr txBox="1"/>
          <p:nvPr/>
        </p:nvSpPr>
        <p:spPr>
          <a:xfrm>
            <a:off x="4110958" y="4124969"/>
            <a:ext cx="3829403" cy="2308324"/>
          </a:xfrm>
          <a:prstGeom prst="rect">
            <a:avLst/>
          </a:prstGeom>
          <a:noFill/>
        </p:spPr>
        <p:txBody>
          <a:bodyPr wrap="square">
            <a:spAutoFit/>
          </a:bodyPr>
          <a:lstStyle/>
          <a:p>
            <a:pPr algn="ctr"/>
            <a:r>
              <a:rPr lang="ru-RU" b="1" dirty="0">
                <a:latin typeface="Arial" panose="020B0604020202020204" pitchFamily="34" charset="0"/>
                <a:cs typeface="Arial" panose="020B0604020202020204" pitchFamily="34" charset="0"/>
              </a:rPr>
              <a:t>Давлетшин Эльдар </a:t>
            </a:r>
            <a:r>
              <a:rPr lang="ru-RU" b="1" dirty="0" err="1">
                <a:latin typeface="Arial" panose="020B0604020202020204" pitchFamily="34" charset="0"/>
                <a:cs typeface="Arial" panose="020B0604020202020204" pitchFamily="34" charset="0"/>
              </a:rPr>
              <a:t>Фанилевич</a:t>
            </a:r>
            <a:r>
              <a:rPr lang="ru-RU" b="1" dirty="0">
                <a:latin typeface="Arial" panose="020B0604020202020204" pitchFamily="34" charset="0"/>
                <a:cs typeface="Arial" panose="020B0604020202020204" pitchFamily="34" charset="0"/>
              </a:rPr>
              <a:t> </a:t>
            </a:r>
          </a:p>
          <a:p>
            <a:pPr algn="ctr"/>
            <a:r>
              <a:rPr lang="ru-RU" spc="-100" dirty="0">
                <a:latin typeface="Arial" panose="020B0604020202020204" pitchFamily="34" charset="0"/>
                <a:cs typeface="Arial" panose="020B0604020202020204" pitchFamily="34" charset="0"/>
              </a:rPr>
              <a:t>Лаборант-исследователь НИЛ Генные и клеточные технологии, бакалавр 4 курса К(П)ФУ. Владение методами биохимического анализа. Работа с вирусными векторами и клеточными культурами.</a:t>
            </a:r>
          </a:p>
          <a:p>
            <a:pPr algn="ctr"/>
            <a:r>
              <a:rPr lang="ru-RU" u="sng" spc="-100" dirty="0">
                <a:latin typeface="Arial" panose="020B0604020202020204" pitchFamily="34" charset="0"/>
                <a:cs typeface="Arial" panose="020B0604020202020204" pitchFamily="34" charset="0"/>
              </a:rPr>
              <a:t>Исполнитель</a:t>
            </a:r>
          </a:p>
        </p:txBody>
      </p:sp>
      <p:sp>
        <p:nvSpPr>
          <p:cNvPr id="8" name="TextBox 7">
            <a:extLst>
              <a:ext uri="{FF2B5EF4-FFF2-40B4-BE49-F238E27FC236}">
                <a16:creationId xmlns:a16="http://schemas.microsoft.com/office/drawing/2014/main" id="{AA106E5E-4B2B-3D7C-0FC5-71F10D3A3C9E}"/>
              </a:ext>
            </a:extLst>
          </p:cNvPr>
          <p:cNvSpPr txBox="1"/>
          <p:nvPr/>
        </p:nvSpPr>
        <p:spPr>
          <a:xfrm>
            <a:off x="8007130" y="4103584"/>
            <a:ext cx="3688606" cy="2308324"/>
          </a:xfrm>
          <a:prstGeom prst="rect">
            <a:avLst/>
          </a:prstGeom>
          <a:noFill/>
        </p:spPr>
        <p:txBody>
          <a:bodyPr wrap="square">
            <a:spAutoFit/>
          </a:bodyPr>
          <a:lstStyle/>
          <a:p>
            <a:pPr algn="ctr"/>
            <a:r>
              <a:rPr lang="ru-RU" b="1" dirty="0">
                <a:latin typeface="Arial" panose="020B0604020202020204" pitchFamily="34" charset="0"/>
                <a:cs typeface="Arial" panose="020B0604020202020204" pitchFamily="34" charset="0"/>
              </a:rPr>
              <a:t>Билалова </a:t>
            </a:r>
            <a:r>
              <a:rPr lang="ru-RU" b="1" dirty="0" err="1">
                <a:latin typeface="Arial" panose="020B0604020202020204" pitchFamily="34" charset="0"/>
                <a:cs typeface="Arial" panose="020B0604020202020204" pitchFamily="34" charset="0"/>
              </a:rPr>
              <a:t>Айзиля</a:t>
            </a:r>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Ренатовна</a:t>
            </a:r>
            <a:r>
              <a:rPr lang="ru-RU" b="1" dirty="0">
                <a:latin typeface="Arial" panose="020B0604020202020204" pitchFamily="34" charset="0"/>
                <a:cs typeface="Arial" panose="020B0604020202020204" pitchFamily="34" charset="0"/>
              </a:rPr>
              <a:t> </a:t>
            </a:r>
          </a:p>
          <a:p>
            <a:pPr algn="ctr"/>
            <a:r>
              <a:rPr lang="ru-RU" spc="-100" dirty="0">
                <a:latin typeface="Arial" panose="020B0604020202020204" pitchFamily="34" charset="0"/>
                <a:cs typeface="Arial" panose="020B0604020202020204" pitchFamily="34" charset="0"/>
              </a:rPr>
              <a:t>Лаборант – исследователь НИЛ Генные и клеточные технологии, бакалавр 3 курса К(П)ФУ. Работа с методами проведения молекулярного и </a:t>
            </a:r>
            <a:r>
              <a:rPr lang="ru-RU" spc="-100" dirty="0" err="1">
                <a:latin typeface="Arial" panose="020B0604020202020204" pitchFamily="34" charset="0"/>
                <a:cs typeface="Arial" panose="020B0604020202020204" pitchFamily="34" charset="0"/>
              </a:rPr>
              <a:t>биоинформатического</a:t>
            </a:r>
            <a:r>
              <a:rPr lang="ru-RU" spc="-100" dirty="0">
                <a:latin typeface="Arial" panose="020B0604020202020204" pitchFamily="34" charset="0"/>
                <a:cs typeface="Arial" panose="020B0604020202020204" pitchFamily="34" charset="0"/>
              </a:rPr>
              <a:t> анализов.</a:t>
            </a:r>
          </a:p>
          <a:p>
            <a:pPr algn="ctr"/>
            <a:r>
              <a:rPr lang="ru-RU" u="sng" spc="-100" dirty="0">
                <a:latin typeface="Arial" panose="020B0604020202020204" pitchFamily="34" charset="0"/>
                <a:cs typeface="Arial" panose="020B0604020202020204" pitchFamily="34" charset="0"/>
              </a:rPr>
              <a:t>Исполнитель</a:t>
            </a:r>
          </a:p>
        </p:txBody>
      </p:sp>
      <p:pic>
        <p:nvPicPr>
          <p:cNvPr id="9" name="Рисунок 8">
            <a:extLst>
              <a:ext uri="{FF2B5EF4-FFF2-40B4-BE49-F238E27FC236}">
                <a16:creationId xmlns:a16="http://schemas.microsoft.com/office/drawing/2014/main" id="{4D261E21-073F-77CE-3D09-31EDCAE5B218}"/>
              </a:ext>
            </a:extLst>
          </p:cNvPr>
          <p:cNvPicPr>
            <a:picLocks noChangeAspect="1"/>
          </p:cNvPicPr>
          <p:nvPr/>
        </p:nvPicPr>
        <p:blipFill rotWithShape="1">
          <a:blip r:embed="rId3"/>
          <a:srcRect l="19925" t="22217" r="39629" b="5402"/>
          <a:stretch/>
        </p:blipFill>
        <p:spPr>
          <a:xfrm>
            <a:off x="4823579" y="1458764"/>
            <a:ext cx="2123424" cy="2567947"/>
          </a:xfrm>
          <a:prstGeom prst="roundRect">
            <a:avLst>
              <a:gd name="adj" fmla="val 16667"/>
            </a:avLst>
          </a:prstGeom>
          <a:ln>
            <a:noFill/>
          </a:ln>
          <a:effectLst>
            <a:outerShdw blurRad="76200" dist="38100" dir="7800000" algn="tl" rotWithShape="0">
              <a:srgbClr val="000000">
                <a:alpha val="40000"/>
              </a:srgbClr>
            </a:outerShdw>
          </a:effectLst>
        </p:spPr>
      </p:pic>
      <p:pic>
        <p:nvPicPr>
          <p:cNvPr id="11" name="Рисунок 10">
            <a:extLst>
              <a:ext uri="{FF2B5EF4-FFF2-40B4-BE49-F238E27FC236}">
                <a16:creationId xmlns:a16="http://schemas.microsoft.com/office/drawing/2014/main" id="{03EF4FD4-5BE2-44EC-9EC5-BA3118412EEB}"/>
              </a:ext>
            </a:extLst>
          </p:cNvPr>
          <p:cNvPicPr>
            <a:picLocks noChangeAspect="1"/>
          </p:cNvPicPr>
          <p:nvPr/>
        </p:nvPicPr>
        <p:blipFill rotWithShape="1">
          <a:blip r:embed="rId4">
            <a:extLst>
              <a:ext uri="{28A0092B-C50C-407E-A947-70E740481C1C}">
                <a14:useLocalDpi xmlns:a14="http://schemas.microsoft.com/office/drawing/2010/main" val="0"/>
              </a:ext>
            </a:extLst>
          </a:blip>
          <a:srcRect l="23708" t="7385" r="25551"/>
          <a:stretch/>
        </p:blipFill>
        <p:spPr>
          <a:xfrm>
            <a:off x="8665910" y="1458764"/>
            <a:ext cx="2123424" cy="2582897"/>
          </a:xfrm>
          <a:prstGeom prst="roundRect">
            <a:avLst>
              <a:gd name="adj" fmla="val 16667"/>
            </a:avLst>
          </a:prstGeom>
          <a:ln>
            <a:noFill/>
          </a:ln>
          <a:effectLst>
            <a:outerShdw blurRad="76200" dist="38100" dir="7800000" algn="tl" rotWithShape="0">
              <a:srgbClr val="000000">
                <a:alpha val="40000"/>
              </a:srgbClr>
            </a:outerShdw>
          </a:effectLst>
        </p:spPr>
      </p:pic>
      <p:pic>
        <p:nvPicPr>
          <p:cNvPr id="12" name="Рисунок 11">
            <a:extLst>
              <a:ext uri="{FF2B5EF4-FFF2-40B4-BE49-F238E27FC236}">
                <a16:creationId xmlns:a16="http://schemas.microsoft.com/office/drawing/2014/main" id="{362B9807-3D5A-81C1-301E-8474E14D9FA5}"/>
              </a:ext>
            </a:extLst>
          </p:cNvPr>
          <p:cNvPicPr>
            <a:picLocks noChangeAspect="1"/>
          </p:cNvPicPr>
          <p:nvPr/>
        </p:nvPicPr>
        <p:blipFill rotWithShape="1">
          <a:blip r:embed="rId5"/>
          <a:srcRect l="16815" t="11692" r="11471" b="20517"/>
          <a:stretch/>
        </p:blipFill>
        <p:spPr>
          <a:xfrm>
            <a:off x="1092591" y="1524313"/>
            <a:ext cx="2050807" cy="2584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241525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6F1C7526-90BA-2EE2-F290-38ACF7EF4048}"/>
              </a:ext>
            </a:extLst>
          </p:cNvPr>
          <p:cNvPicPr>
            <a:picLocks noChangeAspect="1"/>
          </p:cNvPicPr>
          <p:nvPr/>
        </p:nvPicPr>
        <p:blipFill rotWithShape="1">
          <a:blip r:embed="rId3"/>
          <a:srcRect l="29348" t="20448" r="-539" b="7266"/>
          <a:stretch/>
        </p:blipFill>
        <p:spPr>
          <a:xfrm>
            <a:off x="4191324" y="1791664"/>
            <a:ext cx="2434914" cy="18000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Рисунок 6">
            <a:extLst>
              <a:ext uri="{FF2B5EF4-FFF2-40B4-BE49-F238E27FC236}">
                <a16:creationId xmlns:a16="http://schemas.microsoft.com/office/drawing/2014/main" id="{BCF58490-E681-F2F9-E14D-3602FDD668F5}"/>
              </a:ext>
            </a:extLst>
          </p:cNvPr>
          <p:cNvPicPr>
            <a:picLocks noChangeAspect="1"/>
          </p:cNvPicPr>
          <p:nvPr/>
        </p:nvPicPr>
        <p:blipFill>
          <a:blip r:embed="rId4"/>
          <a:stretch>
            <a:fillRect/>
          </a:stretch>
        </p:blipFill>
        <p:spPr>
          <a:xfrm>
            <a:off x="5676727" y="2867514"/>
            <a:ext cx="2290229" cy="18000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Рисунок 7">
            <a:extLst>
              <a:ext uri="{FF2B5EF4-FFF2-40B4-BE49-F238E27FC236}">
                <a16:creationId xmlns:a16="http://schemas.microsoft.com/office/drawing/2014/main" id="{D718F8BC-9702-B2D7-270B-9FD72FCA375A}"/>
              </a:ext>
            </a:extLst>
          </p:cNvPr>
          <p:cNvPicPr>
            <a:picLocks noChangeAspect="1"/>
          </p:cNvPicPr>
          <p:nvPr/>
        </p:nvPicPr>
        <p:blipFill>
          <a:blip r:embed="rId5"/>
          <a:stretch>
            <a:fillRect/>
          </a:stretch>
        </p:blipFill>
        <p:spPr>
          <a:xfrm>
            <a:off x="4623552" y="4250738"/>
            <a:ext cx="2434914" cy="18000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Прямоугольник 2">
            <a:extLst>
              <a:ext uri="{FF2B5EF4-FFF2-40B4-BE49-F238E27FC236}">
                <a16:creationId xmlns:a16="http://schemas.microsoft.com/office/drawing/2014/main" id="{6E17E400-AA7B-A9FC-DE28-92768B38BBA6}"/>
              </a:ext>
            </a:extLst>
          </p:cNvPr>
          <p:cNvSpPr/>
          <p:nvPr/>
        </p:nvSpPr>
        <p:spPr>
          <a:xfrm>
            <a:off x="0" y="6356350"/>
            <a:ext cx="12192000" cy="501650"/>
          </a:xfrm>
          <a:prstGeom prst="rect">
            <a:avLst/>
          </a:prstGeom>
          <a:solidFill>
            <a:srgbClr val="00409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2" name="Заголовок 1">
            <a:extLst>
              <a:ext uri="{FF2B5EF4-FFF2-40B4-BE49-F238E27FC236}">
                <a16:creationId xmlns:a16="http://schemas.microsoft.com/office/drawing/2014/main" id="{61B6BD6B-799E-F8DE-3A52-EDE07FFFB9BF}"/>
              </a:ext>
            </a:extLst>
          </p:cNvPr>
          <p:cNvSpPr>
            <a:spLocks noGrp="1"/>
          </p:cNvSpPr>
          <p:nvPr>
            <p:ph type="title"/>
          </p:nvPr>
        </p:nvSpPr>
        <p:spPr>
          <a:xfrm>
            <a:off x="838200" y="110704"/>
            <a:ext cx="10515600" cy="957238"/>
          </a:xfrm>
        </p:spPr>
        <p:txBody>
          <a:bodyPr>
            <a:normAutofit/>
          </a:bodyPr>
          <a:lstStyle/>
          <a:p>
            <a:pPr algn="ctr"/>
            <a:r>
              <a:rPr lang="ru-RU" sz="2800" b="1" dirty="0">
                <a:solidFill>
                  <a:srgbClr val="00409E"/>
                </a:solidFill>
                <a:latin typeface="Arial" panose="020B0604020202020204" pitchFamily="34" charset="0"/>
                <a:cs typeface="Arial" panose="020B0604020202020204" pitchFamily="34" charset="0"/>
              </a:rPr>
              <a:t>Технико-экономическая оценка возможности реализации проекта</a:t>
            </a:r>
            <a:endParaRPr lang="ru-RU" sz="2800" b="1" dirty="0">
              <a:solidFill>
                <a:srgbClr val="00409E"/>
              </a:solidFill>
              <a:latin typeface="Arial" panose="020B0604020202020204" pitchFamily="34" charset="0"/>
              <a:ea typeface="Tahoma" panose="020B0604030504040204" pitchFamily="34" charset="0"/>
              <a:cs typeface="Arial" panose="020B0604020202020204" pitchFamily="34" charset="0"/>
            </a:endParaRPr>
          </a:p>
        </p:txBody>
      </p:sp>
      <p:sp>
        <p:nvSpPr>
          <p:cNvPr id="4" name="Номер слайда 3">
            <a:extLst>
              <a:ext uri="{FF2B5EF4-FFF2-40B4-BE49-F238E27FC236}">
                <a16:creationId xmlns:a16="http://schemas.microsoft.com/office/drawing/2014/main" id="{21FD544B-B194-0A5F-992D-97BF39190508}"/>
              </a:ext>
            </a:extLst>
          </p:cNvPr>
          <p:cNvSpPr>
            <a:spLocks noGrp="1"/>
          </p:cNvSpPr>
          <p:nvPr>
            <p:ph type="sldNum" sz="quarter" idx="12"/>
          </p:nvPr>
        </p:nvSpPr>
        <p:spPr>
          <a:xfrm>
            <a:off x="9291711" y="6444940"/>
            <a:ext cx="2743200" cy="365125"/>
          </a:xfrm>
        </p:spPr>
        <p:txBody>
          <a:bodyPr/>
          <a:lstStyle/>
          <a:p>
            <a:fld id="{785F7200-2560-4959-BD8A-9B1DF958DF8F}" type="slidenum">
              <a:rPr lang="ru-RU" sz="1600" b="1" smtClean="0">
                <a:solidFill>
                  <a:schemeClr val="bg1"/>
                </a:solidFill>
                <a:latin typeface="Arial" panose="020B0604020202020204" pitchFamily="34" charset="0"/>
                <a:cs typeface="Arial" panose="020B0604020202020204" pitchFamily="34" charset="0"/>
              </a:rPr>
              <a:t>7</a:t>
            </a:fld>
            <a:endParaRPr lang="ru-RU" sz="1600" b="1" dirty="0">
              <a:solidFill>
                <a:schemeClr val="bg1"/>
              </a:solidFill>
              <a:latin typeface="Arial" panose="020B0604020202020204" pitchFamily="34" charset="0"/>
              <a:cs typeface="Arial" panose="020B0604020202020204" pitchFamily="34" charset="0"/>
            </a:endParaRPr>
          </a:p>
        </p:txBody>
      </p:sp>
      <p:graphicFrame>
        <p:nvGraphicFramePr>
          <p:cNvPr id="17" name="Схема 16">
            <a:extLst>
              <a:ext uri="{FF2B5EF4-FFF2-40B4-BE49-F238E27FC236}">
                <a16:creationId xmlns:a16="http://schemas.microsoft.com/office/drawing/2014/main" id="{D6D6C8C6-516F-BF38-8464-81C84FD967FD}"/>
              </a:ext>
            </a:extLst>
          </p:cNvPr>
          <p:cNvGraphicFramePr/>
          <p:nvPr>
            <p:extLst>
              <p:ext uri="{D42A27DB-BD31-4B8C-83A1-F6EECF244321}">
                <p14:modId xmlns:p14="http://schemas.microsoft.com/office/powerpoint/2010/main" val="3050501611"/>
              </p:ext>
            </p:extLst>
          </p:nvPr>
        </p:nvGraphicFramePr>
        <p:xfrm>
          <a:off x="-773646" y="2034390"/>
          <a:ext cx="6614655" cy="404670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TextBox 5">
            <a:extLst>
              <a:ext uri="{FF2B5EF4-FFF2-40B4-BE49-F238E27FC236}">
                <a16:creationId xmlns:a16="http://schemas.microsoft.com/office/drawing/2014/main" id="{E0A8208C-1433-83BA-24B7-98EEBDEA6DE7}"/>
              </a:ext>
            </a:extLst>
          </p:cNvPr>
          <p:cNvSpPr txBox="1"/>
          <p:nvPr/>
        </p:nvSpPr>
        <p:spPr>
          <a:xfrm>
            <a:off x="220981" y="591373"/>
            <a:ext cx="11813930" cy="2708434"/>
          </a:xfrm>
          <a:prstGeom prst="rect">
            <a:avLst/>
          </a:prstGeom>
          <a:noFill/>
        </p:spPr>
        <p:txBody>
          <a:bodyPr wrap="square">
            <a:spAutoFit/>
          </a:bodyPr>
          <a:lstStyle/>
          <a:p>
            <a:pPr algn="just"/>
            <a:r>
              <a:rPr lang="tr-TR" sz="2000" b="1" dirty="0">
                <a:solidFill>
                  <a:srgbClr val="6A4EBA"/>
                </a:solidFill>
                <a:latin typeface="Arial" panose="020B0604020202020204" pitchFamily="34" charset="0"/>
                <a:cs typeface="Arial" panose="020B0604020202020204" pitchFamily="34" charset="0"/>
              </a:rPr>
              <a:t>MVP:</a:t>
            </a:r>
            <a:r>
              <a:rPr lang="ru-RU" sz="2000" b="1" dirty="0">
                <a:solidFill>
                  <a:srgbClr val="6A4EBA"/>
                </a:solidFill>
                <a:latin typeface="Arial" panose="020B0604020202020204" pitchFamily="34" charset="0"/>
                <a:cs typeface="Arial" panose="020B0604020202020204" pitchFamily="34" charset="0"/>
              </a:rPr>
              <a:t> </a:t>
            </a:r>
          </a:p>
          <a:p>
            <a:pPr algn="just"/>
            <a:r>
              <a:rPr lang="ru-RU" dirty="0">
                <a:latin typeface="Arial" panose="020B0604020202020204" pitchFamily="34" charset="0"/>
                <a:cs typeface="Arial" panose="020B0604020202020204" pitchFamily="34" charset="0"/>
              </a:rPr>
              <a:t>Прототип генного препарата на основе аденоассоциированного вируса, содержащий специфичный промотор </a:t>
            </a:r>
            <a:r>
              <a:rPr lang="tr-TR" dirty="0">
                <a:latin typeface="Arial" panose="020B0604020202020204" pitchFamily="34" charset="0"/>
                <a:cs typeface="Arial" panose="020B0604020202020204" pitchFamily="34" charset="0"/>
              </a:rPr>
              <a:t>Hb9</a:t>
            </a:r>
            <a:r>
              <a:rPr lang="ru-RU" dirty="0">
                <a:latin typeface="Arial" panose="020B0604020202020204" pitchFamily="34" charset="0"/>
                <a:cs typeface="Arial" panose="020B0604020202020204" pitchFamily="34" charset="0"/>
              </a:rPr>
              <a:t>, используемый для контроля экспрессии гена только в </a:t>
            </a:r>
            <a:r>
              <a:rPr lang="ru-RU" dirty="0" err="1">
                <a:latin typeface="Arial" panose="020B0604020202020204" pitchFamily="34" charset="0"/>
                <a:cs typeface="Arial" panose="020B0604020202020204" pitchFamily="34" charset="0"/>
              </a:rPr>
              <a:t>субпопуляции</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мотонейронов</a:t>
            </a:r>
            <a:r>
              <a:rPr lang="ru-RU" dirty="0">
                <a:latin typeface="Arial" panose="020B0604020202020204" pitchFamily="34" charset="0"/>
                <a:cs typeface="Arial" panose="020B0604020202020204" pitchFamily="34" charset="0"/>
              </a:rPr>
              <a:t> IX пластинки.</a:t>
            </a:r>
          </a:p>
          <a:p>
            <a:pPr algn="just"/>
            <a:r>
              <a:rPr lang="en-US" b="1" dirty="0">
                <a:solidFill>
                  <a:srgbClr val="6A4EBA"/>
                </a:solidFill>
                <a:latin typeface="Arial" panose="020B0604020202020204" pitchFamily="34" charset="0"/>
                <a:cs typeface="Arial" panose="020B0604020202020204" pitchFamily="34" charset="0"/>
              </a:rPr>
              <a:t>TRL</a:t>
            </a:r>
            <a:r>
              <a:rPr lang="ru-RU" b="1" dirty="0">
                <a:solidFill>
                  <a:srgbClr val="6A4EBA"/>
                </a:solidFill>
                <a:latin typeface="Arial" panose="020B0604020202020204" pitchFamily="34" charset="0"/>
                <a:cs typeface="Arial" panose="020B0604020202020204" pitchFamily="34" charset="0"/>
              </a:rPr>
              <a:t>:</a:t>
            </a:r>
            <a:r>
              <a:rPr lang="ru-RU" dirty="0">
                <a:latin typeface="Arial" panose="020B0604020202020204" pitchFamily="34" charset="0"/>
                <a:cs typeface="Arial" panose="020B0604020202020204" pitchFamily="34" charset="0"/>
              </a:rPr>
              <a:t>3</a:t>
            </a:r>
            <a:r>
              <a:rPr lang="ru-RU" sz="1800" dirty="0">
                <a:latin typeface="Arial" panose="020B0604020202020204" pitchFamily="34" charset="0"/>
                <a:cs typeface="Arial" panose="020B0604020202020204" pitchFamily="34" charset="0"/>
              </a:rPr>
              <a:t> </a:t>
            </a:r>
          </a:p>
          <a:p>
            <a:pPr algn="just"/>
            <a:endParaRPr lang="ru-RU" dirty="0">
              <a:latin typeface="Arial" panose="020B0604020202020204" pitchFamily="34" charset="0"/>
              <a:cs typeface="Arial" panose="020B0604020202020204" pitchFamily="34" charset="0"/>
            </a:endParaRPr>
          </a:p>
          <a:p>
            <a:pPr algn="just"/>
            <a:endParaRPr lang="ru-RU" sz="2000" dirty="0">
              <a:latin typeface="Arial" panose="020B0604020202020204" pitchFamily="34" charset="0"/>
              <a:cs typeface="Arial" panose="020B0604020202020204" pitchFamily="34" charset="0"/>
            </a:endParaRPr>
          </a:p>
          <a:p>
            <a:pPr algn="just"/>
            <a:endParaRPr lang="ru-RU" sz="2000" dirty="0">
              <a:latin typeface="Arial" panose="020B0604020202020204" pitchFamily="34" charset="0"/>
              <a:cs typeface="Arial" panose="020B0604020202020204" pitchFamily="34" charset="0"/>
            </a:endParaRPr>
          </a:p>
          <a:p>
            <a:pPr algn="just"/>
            <a:endParaRPr lang="tr-TR" sz="2000" b="1" dirty="0">
              <a:latin typeface="Arial" panose="020B0604020202020204" pitchFamily="34" charset="0"/>
              <a:cs typeface="Arial" panose="020B0604020202020204" pitchFamily="34" charset="0"/>
            </a:endParaRPr>
          </a:p>
        </p:txBody>
      </p:sp>
      <p:graphicFrame>
        <p:nvGraphicFramePr>
          <p:cNvPr id="16" name="Схема 15">
            <a:extLst>
              <a:ext uri="{FF2B5EF4-FFF2-40B4-BE49-F238E27FC236}">
                <a16:creationId xmlns:a16="http://schemas.microsoft.com/office/drawing/2014/main" id="{03AB37E1-228C-B7E7-C78F-EE932BE6978A}"/>
              </a:ext>
            </a:extLst>
          </p:cNvPr>
          <p:cNvGraphicFramePr/>
          <p:nvPr>
            <p:extLst>
              <p:ext uri="{D42A27DB-BD31-4B8C-83A1-F6EECF244321}">
                <p14:modId xmlns:p14="http://schemas.microsoft.com/office/powerpoint/2010/main" val="2571029279"/>
              </p:ext>
            </p:extLst>
          </p:nvPr>
        </p:nvGraphicFramePr>
        <p:xfrm>
          <a:off x="7326412" y="1726212"/>
          <a:ext cx="5618072" cy="4718728"/>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2496797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66D2B4A5-CA0A-B140-01E3-1C5F23101758}"/>
              </a:ext>
            </a:extLst>
          </p:cNvPr>
          <p:cNvSpPr/>
          <p:nvPr/>
        </p:nvSpPr>
        <p:spPr>
          <a:xfrm>
            <a:off x="0" y="6356350"/>
            <a:ext cx="12192000" cy="501650"/>
          </a:xfrm>
          <a:prstGeom prst="rect">
            <a:avLst/>
          </a:prstGeom>
          <a:solidFill>
            <a:srgbClr val="00409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2" name="Заголовок 1">
            <a:extLst>
              <a:ext uri="{FF2B5EF4-FFF2-40B4-BE49-F238E27FC236}">
                <a16:creationId xmlns:a16="http://schemas.microsoft.com/office/drawing/2014/main" id="{AAB7F73A-BB08-760C-5A3D-02A74415AF2A}"/>
              </a:ext>
            </a:extLst>
          </p:cNvPr>
          <p:cNvSpPr>
            <a:spLocks noGrp="1"/>
          </p:cNvSpPr>
          <p:nvPr>
            <p:ph type="title"/>
          </p:nvPr>
        </p:nvSpPr>
        <p:spPr>
          <a:xfrm>
            <a:off x="838200" y="265722"/>
            <a:ext cx="10515600" cy="830629"/>
          </a:xfrm>
        </p:spPr>
        <p:txBody>
          <a:bodyPr>
            <a:noAutofit/>
          </a:bodyPr>
          <a:lstStyle/>
          <a:p>
            <a:pPr algn="ctr"/>
            <a:r>
              <a:rPr lang="ru-RU" sz="2800" b="1" dirty="0">
                <a:solidFill>
                  <a:srgbClr val="00409E"/>
                </a:solidFill>
                <a:latin typeface="Arial" panose="020B0604020202020204" pitchFamily="34" charset="0"/>
                <a:cs typeface="Arial" panose="020B0604020202020204" pitchFamily="34" charset="0"/>
              </a:rPr>
              <a:t>Задел</a:t>
            </a:r>
            <a:br>
              <a:rPr lang="ru-RU" sz="2800" b="1" dirty="0">
                <a:solidFill>
                  <a:srgbClr val="00409E"/>
                </a:solidFill>
                <a:latin typeface="Arial" panose="020B0604020202020204" pitchFamily="34" charset="0"/>
                <a:cs typeface="Arial" panose="020B0604020202020204" pitchFamily="34" charset="0"/>
              </a:rPr>
            </a:br>
            <a:endParaRPr lang="ru-RU" sz="2800" b="1" dirty="0">
              <a:solidFill>
                <a:srgbClr val="00409E"/>
              </a:solidFill>
              <a:latin typeface="Arial" panose="020B0604020202020204" pitchFamily="34" charset="0"/>
              <a:cs typeface="Arial" panose="020B0604020202020204" pitchFamily="34" charset="0"/>
            </a:endParaRPr>
          </a:p>
        </p:txBody>
      </p:sp>
      <p:sp>
        <p:nvSpPr>
          <p:cNvPr id="4" name="Номер слайда 3">
            <a:extLst>
              <a:ext uri="{FF2B5EF4-FFF2-40B4-BE49-F238E27FC236}">
                <a16:creationId xmlns:a16="http://schemas.microsoft.com/office/drawing/2014/main" id="{B5576D19-7A44-EAE9-017B-2AACD7266CE1}"/>
              </a:ext>
            </a:extLst>
          </p:cNvPr>
          <p:cNvSpPr>
            <a:spLocks noGrp="1"/>
          </p:cNvSpPr>
          <p:nvPr>
            <p:ph type="sldNum" sz="quarter" idx="12"/>
          </p:nvPr>
        </p:nvSpPr>
        <p:spPr>
          <a:xfrm>
            <a:off x="9299917" y="6424612"/>
            <a:ext cx="2743200" cy="365125"/>
          </a:xfrm>
        </p:spPr>
        <p:txBody>
          <a:bodyPr/>
          <a:lstStyle/>
          <a:p>
            <a:fld id="{785F7200-2560-4959-BD8A-9B1DF958DF8F}" type="slidenum">
              <a:rPr lang="ru-RU" sz="1600" smtClean="0">
                <a:solidFill>
                  <a:schemeClr val="bg1"/>
                </a:solidFill>
                <a:latin typeface="Arial" panose="020B0604020202020204" pitchFamily="34" charset="0"/>
                <a:cs typeface="Arial" panose="020B0604020202020204" pitchFamily="34" charset="0"/>
              </a:rPr>
              <a:t>8</a:t>
            </a:fld>
            <a:endParaRPr lang="ru-RU" sz="1600"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BC94D0D1-C7A9-CF98-E273-FAD31A2D27FE}"/>
              </a:ext>
            </a:extLst>
          </p:cNvPr>
          <p:cNvSpPr txBox="1"/>
          <p:nvPr/>
        </p:nvSpPr>
        <p:spPr>
          <a:xfrm>
            <a:off x="379827" y="1494287"/>
            <a:ext cx="4487594" cy="3170099"/>
          </a:xfrm>
          <a:prstGeom prst="rect">
            <a:avLst/>
          </a:prstGeom>
          <a:noFill/>
        </p:spPr>
        <p:txBody>
          <a:bodyPr wrap="square">
            <a:spAutoFit/>
          </a:bodyPr>
          <a:lstStyle/>
          <a:p>
            <a:pPr marL="342900" indent="-342900" algn="just">
              <a:buFont typeface="+mj-lt"/>
              <a:buAutoNum type="arabicPeriod"/>
            </a:pPr>
            <a:r>
              <a:rPr lang="ru-RU" sz="2000" dirty="0">
                <a:latin typeface="Arial" panose="020B0604020202020204" pitchFamily="34" charset="0"/>
                <a:cs typeface="Arial" panose="020B0604020202020204" pitchFamily="34" charset="0"/>
              </a:rPr>
              <a:t>Показана </a:t>
            </a:r>
            <a:r>
              <a:rPr lang="ru-RU" sz="2000" dirty="0" err="1">
                <a:latin typeface="Arial" panose="020B0604020202020204" pitchFamily="34" charset="0"/>
                <a:cs typeface="Arial" panose="020B0604020202020204" pitchFamily="34" charset="0"/>
              </a:rPr>
              <a:t>тропность</a:t>
            </a:r>
            <a:r>
              <a:rPr lang="ru-RU" sz="2000" dirty="0">
                <a:latin typeface="Arial" panose="020B0604020202020204" pitchFamily="34" charset="0"/>
                <a:cs typeface="Arial" panose="020B0604020202020204" pitchFamily="34" charset="0"/>
              </a:rPr>
              <a:t> предлагаемых </a:t>
            </a:r>
            <a:r>
              <a:rPr lang="en-US" sz="2000" dirty="0">
                <a:latin typeface="Arial" panose="020B0604020202020204" pitchFamily="34" charset="0"/>
                <a:cs typeface="Arial" panose="020B0604020202020204" pitchFamily="34" charset="0"/>
              </a:rPr>
              <a:t>AAV-</a:t>
            </a:r>
            <a:r>
              <a:rPr lang="ru-RU" sz="2000" dirty="0">
                <a:latin typeface="Arial" panose="020B0604020202020204" pitchFamily="34" charset="0"/>
                <a:cs typeface="Arial" panose="020B0604020202020204" pitchFamily="34" charset="0"/>
              </a:rPr>
              <a:t>9 к нейронам </a:t>
            </a:r>
            <a:r>
              <a:rPr lang="ru-RU" sz="2000" dirty="0" err="1">
                <a:latin typeface="Arial" panose="020B0604020202020204" pitchFamily="34" charset="0"/>
                <a:cs typeface="Arial" panose="020B0604020202020204" pitchFamily="34" charset="0"/>
              </a:rPr>
              <a:t>Пуркинье</a:t>
            </a:r>
            <a:r>
              <a:rPr lang="ru-RU" sz="2000" dirty="0">
                <a:latin typeface="Arial" panose="020B0604020202020204" pitchFamily="34" charset="0"/>
                <a:cs typeface="Arial" panose="020B0604020202020204" pitchFamily="34" charset="0"/>
              </a:rPr>
              <a:t> и спинного мозга</a:t>
            </a:r>
            <a:r>
              <a:rPr lang="en-US" sz="2000" dirty="0">
                <a:latin typeface="Arial" panose="020B0604020202020204" pitchFamily="34" charset="0"/>
                <a:cs typeface="Arial" panose="020B0604020202020204" pitchFamily="34" charset="0"/>
              </a:rPr>
              <a:t>. </a:t>
            </a:r>
            <a:endParaRPr lang="ru-RU" sz="2000" dirty="0">
              <a:latin typeface="Arial" panose="020B0604020202020204" pitchFamily="34" charset="0"/>
              <a:cs typeface="Arial" panose="020B0604020202020204" pitchFamily="34" charset="0"/>
            </a:endParaRPr>
          </a:p>
          <a:p>
            <a:pPr marL="342900" indent="-342900" algn="just">
              <a:buFont typeface="+mj-lt"/>
              <a:buAutoNum type="arabicPeriod"/>
            </a:pPr>
            <a:r>
              <a:rPr lang="ru-RU" sz="2000" dirty="0">
                <a:latin typeface="Arial" panose="020B0604020202020204" pitchFamily="34" charset="0"/>
                <a:cs typeface="Arial" panose="020B0604020202020204" pitchFamily="34" charset="0"/>
              </a:rPr>
              <a:t>Показана возможность усиленной экспрессии ими кодируемых факторов.</a:t>
            </a:r>
          </a:p>
          <a:p>
            <a:pPr marL="342900" indent="-342900" algn="just">
              <a:buFont typeface="+mj-lt"/>
              <a:buAutoNum type="arabicPeriod"/>
            </a:pPr>
            <a:r>
              <a:rPr lang="ru-RU" sz="2000" dirty="0">
                <a:latin typeface="Arial" panose="020B0604020202020204" pitchFamily="34" charset="0"/>
                <a:cs typeface="Arial" panose="020B0604020202020204" pitchFamily="34" charset="0"/>
              </a:rPr>
              <a:t>Проведен поиск промотора для контроля экспрессии гена в </a:t>
            </a:r>
            <a:r>
              <a:rPr lang="ru-RU" sz="2000" dirty="0" err="1">
                <a:latin typeface="Arial" panose="020B0604020202020204" pitchFamily="34" charset="0"/>
                <a:cs typeface="Arial" panose="020B0604020202020204" pitchFamily="34" charset="0"/>
              </a:rPr>
              <a:t>субпопуляции</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мотонейронов</a:t>
            </a:r>
            <a:r>
              <a:rPr lang="ru-RU" sz="2000" dirty="0">
                <a:latin typeface="Arial" panose="020B0604020202020204" pitchFamily="34" charset="0"/>
                <a:cs typeface="Arial" panose="020B0604020202020204" pitchFamily="34" charset="0"/>
              </a:rPr>
              <a:t> IX пластинки.</a:t>
            </a:r>
          </a:p>
        </p:txBody>
      </p:sp>
      <p:pic>
        <p:nvPicPr>
          <p:cNvPr id="8" name="Рисунок 7">
            <a:extLst>
              <a:ext uri="{FF2B5EF4-FFF2-40B4-BE49-F238E27FC236}">
                <a16:creationId xmlns:a16="http://schemas.microsoft.com/office/drawing/2014/main" id="{0EF152E4-E467-ABB0-D20F-D28753C8B935}"/>
              </a:ext>
            </a:extLst>
          </p:cNvPr>
          <p:cNvPicPr>
            <a:picLocks noChangeAspect="1"/>
          </p:cNvPicPr>
          <p:nvPr/>
        </p:nvPicPr>
        <p:blipFill>
          <a:blip r:embed="rId3"/>
          <a:stretch>
            <a:fillRect/>
          </a:stretch>
        </p:blipFill>
        <p:spPr>
          <a:xfrm>
            <a:off x="5302347" y="899586"/>
            <a:ext cx="6326945" cy="5058828"/>
          </a:xfrm>
          <a:prstGeom prst="rect">
            <a:avLst/>
          </a:prstGeom>
          <a:ln>
            <a:noFill/>
          </a:ln>
          <a:effectLst>
            <a:softEdge rad="112500"/>
          </a:effectLst>
        </p:spPr>
      </p:pic>
    </p:spTree>
    <p:extLst>
      <p:ext uri="{BB962C8B-B14F-4D97-AF65-F5344CB8AC3E}">
        <p14:creationId xmlns:p14="http://schemas.microsoft.com/office/powerpoint/2010/main" val="3990456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E27D607-AACD-F933-B408-DCD2DF0AC320}"/>
              </a:ext>
            </a:extLst>
          </p:cNvPr>
          <p:cNvSpPr/>
          <p:nvPr/>
        </p:nvSpPr>
        <p:spPr>
          <a:xfrm>
            <a:off x="0" y="6356350"/>
            <a:ext cx="12192000" cy="501650"/>
          </a:xfrm>
          <a:prstGeom prst="rect">
            <a:avLst/>
          </a:prstGeom>
          <a:solidFill>
            <a:srgbClr val="00409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 name="Заголовок 1">
            <a:extLst>
              <a:ext uri="{FF2B5EF4-FFF2-40B4-BE49-F238E27FC236}">
                <a16:creationId xmlns:a16="http://schemas.microsoft.com/office/drawing/2014/main" id="{762A2728-B76B-244C-B690-8887C45F6A47}"/>
              </a:ext>
            </a:extLst>
          </p:cNvPr>
          <p:cNvSpPr>
            <a:spLocks noGrp="1"/>
          </p:cNvSpPr>
          <p:nvPr>
            <p:ph type="title"/>
          </p:nvPr>
        </p:nvSpPr>
        <p:spPr>
          <a:xfrm>
            <a:off x="3075549" y="2766218"/>
            <a:ext cx="6040902" cy="1325563"/>
          </a:xfrm>
        </p:spPr>
        <p:txBody>
          <a:bodyPr>
            <a:normAutofit fontScale="90000"/>
          </a:bodyPr>
          <a:lstStyle/>
          <a:p>
            <a:pPr algn="ctr"/>
            <a:r>
              <a:rPr lang="ru-RU" b="1" dirty="0">
                <a:solidFill>
                  <a:srgbClr val="00409E"/>
                </a:solidFill>
                <a:latin typeface="Arial" panose="020B0604020202020204" pitchFamily="34" charset="0"/>
                <a:cs typeface="Arial" panose="020B0604020202020204" pitchFamily="34" charset="0"/>
              </a:rPr>
              <a:t>Спасибо за внимание!</a:t>
            </a:r>
            <a:br>
              <a:rPr lang="ru-RU" b="1" dirty="0">
                <a:solidFill>
                  <a:srgbClr val="00409E"/>
                </a:solidFill>
                <a:latin typeface="Arial" panose="020B0604020202020204" pitchFamily="34" charset="0"/>
                <a:cs typeface="Arial" panose="020B0604020202020204" pitchFamily="34" charset="0"/>
              </a:rPr>
            </a:br>
            <a:endParaRPr lang="ru-RU" b="1" dirty="0">
              <a:solidFill>
                <a:srgbClr val="00409E"/>
              </a:solidFill>
              <a:latin typeface="Arial" panose="020B0604020202020204" pitchFamily="34" charset="0"/>
              <a:cs typeface="Arial" panose="020B0604020202020204" pitchFamily="34" charset="0"/>
            </a:endParaRPr>
          </a:p>
        </p:txBody>
      </p:sp>
      <p:sp>
        <p:nvSpPr>
          <p:cNvPr id="4" name="Номер слайда 3">
            <a:extLst>
              <a:ext uri="{FF2B5EF4-FFF2-40B4-BE49-F238E27FC236}">
                <a16:creationId xmlns:a16="http://schemas.microsoft.com/office/drawing/2014/main" id="{8C1F171D-AB4B-3A3E-4782-E79ED8D4C703}"/>
              </a:ext>
            </a:extLst>
          </p:cNvPr>
          <p:cNvSpPr>
            <a:spLocks noGrp="1"/>
          </p:cNvSpPr>
          <p:nvPr>
            <p:ph type="sldNum" sz="quarter" idx="12"/>
          </p:nvPr>
        </p:nvSpPr>
        <p:spPr>
          <a:xfrm>
            <a:off x="9299917" y="6424612"/>
            <a:ext cx="2743200" cy="365125"/>
          </a:xfrm>
        </p:spPr>
        <p:txBody>
          <a:bodyPr/>
          <a:lstStyle/>
          <a:p>
            <a:fld id="{785F7200-2560-4959-BD8A-9B1DF958DF8F}" type="slidenum">
              <a:rPr lang="ru-RU" sz="1600" b="1" smtClean="0">
                <a:solidFill>
                  <a:schemeClr val="bg1"/>
                </a:solidFill>
                <a:latin typeface="Arial" panose="020B0604020202020204" pitchFamily="34" charset="0"/>
                <a:cs typeface="Arial" panose="020B0604020202020204" pitchFamily="34" charset="0"/>
              </a:rPr>
              <a:t>9</a:t>
            </a:fld>
            <a:endParaRPr lang="ru-RU" sz="1600" b="1"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303E01F5-7036-A00B-9097-047DA0F25A71}"/>
              </a:ext>
            </a:extLst>
          </p:cNvPr>
          <p:cNvSpPr txBox="1"/>
          <p:nvPr/>
        </p:nvSpPr>
        <p:spPr>
          <a:xfrm>
            <a:off x="1137081" y="5845003"/>
            <a:ext cx="10705514" cy="430887"/>
          </a:xfrm>
          <a:prstGeom prst="rect">
            <a:avLst/>
          </a:prstGeom>
          <a:noFill/>
        </p:spPr>
        <p:txBody>
          <a:bodyPr wrap="square">
            <a:spAutoFit/>
          </a:bodyPr>
          <a:lstStyle/>
          <a:p>
            <a:pPr algn="just"/>
            <a:r>
              <a:rPr lang="ru-RU" sz="2200" dirty="0">
                <a:latin typeface="Arial" panose="020B0604020202020204" pitchFamily="34" charset="0"/>
                <a:cs typeface="Arial" panose="020B0604020202020204" pitchFamily="34" charset="0"/>
              </a:rPr>
              <a:t>Шигапова Резеда </a:t>
            </a:r>
            <a:r>
              <a:rPr lang="ru-RU" sz="2200" dirty="0" err="1">
                <a:latin typeface="Arial" panose="020B0604020202020204" pitchFamily="34" charset="0"/>
                <a:cs typeface="Arial" panose="020B0604020202020204" pitchFamily="34" charset="0"/>
              </a:rPr>
              <a:t>Рамиловна</a:t>
            </a:r>
            <a:r>
              <a:rPr lang="ru-RU" sz="2200" dirty="0">
                <a:latin typeface="Arial" panose="020B0604020202020204" pitchFamily="34" charset="0"/>
                <a:cs typeface="Arial" panose="020B0604020202020204" pitchFamily="34" charset="0"/>
              </a:rPr>
              <a:t>, 8 (982)-820-26-65, shigapova.r.r.7@gmail.com</a:t>
            </a:r>
          </a:p>
        </p:txBody>
      </p:sp>
    </p:spTree>
    <p:extLst>
      <p:ext uri="{BB962C8B-B14F-4D97-AF65-F5344CB8AC3E}">
        <p14:creationId xmlns:p14="http://schemas.microsoft.com/office/powerpoint/2010/main" val="3176189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id="{137977EB-C061-D316-354F-4C1077DEAD5F}"/>
              </a:ext>
            </a:extLst>
          </p:cNvPr>
          <p:cNvSpPr>
            <a:spLocks noGrp="1"/>
          </p:cNvSpPr>
          <p:nvPr>
            <p:ph type="sldNum" sz="quarter" idx="12"/>
          </p:nvPr>
        </p:nvSpPr>
        <p:spPr/>
        <p:txBody>
          <a:bodyPr/>
          <a:lstStyle/>
          <a:p>
            <a:fld id="{785F7200-2560-4959-BD8A-9B1DF958DF8F}" type="slidenum">
              <a:rPr lang="ru-RU" smtClean="0"/>
              <a:t>10</a:t>
            </a:fld>
            <a:endParaRPr lang="ru-RU"/>
          </a:p>
        </p:txBody>
      </p:sp>
      <p:sp>
        <p:nvSpPr>
          <p:cNvPr id="6" name="Прямоугольник 5">
            <a:extLst>
              <a:ext uri="{FF2B5EF4-FFF2-40B4-BE49-F238E27FC236}">
                <a16:creationId xmlns:a16="http://schemas.microsoft.com/office/drawing/2014/main" id="{5D4DA381-D266-96D1-D047-8C55A70AA466}"/>
              </a:ext>
            </a:extLst>
          </p:cNvPr>
          <p:cNvSpPr/>
          <p:nvPr/>
        </p:nvSpPr>
        <p:spPr>
          <a:xfrm>
            <a:off x="0" y="6356350"/>
            <a:ext cx="12192000" cy="501650"/>
          </a:xfrm>
          <a:prstGeom prst="rect">
            <a:avLst/>
          </a:prstGeom>
          <a:solidFill>
            <a:srgbClr val="00409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7" name="Номер слайда 3">
            <a:extLst>
              <a:ext uri="{FF2B5EF4-FFF2-40B4-BE49-F238E27FC236}">
                <a16:creationId xmlns:a16="http://schemas.microsoft.com/office/drawing/2014/main" id="{494BEAF8-DCD8-EEAF-3DE4-FEF83C006DA5}"/>
              </a:ext>
            </a:extLst>
          </p:cNvPr>
          <p:cNvSpPr txBox="1">
            <a:spLocks/>
          </p:cNvSpPr>
          <p:nvPr/>
        </p:nvSpPr>
        <p:spPr>
          <a:xfrm>
            <a:off x="9313984" y="6424612"/>
            <a:ext cx="27432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5F7200-2560-4959-BD8A-9B1DF958DF8F}" type="slidenum">
              <a:rPr lang="ru-RU" sz="1600" b="1" smtClean="0">
                <a:solidFill>
                  <a:schemeClr val="bg1"/>
                </a:solidFill>
                <a:latin typeface="Times New Roman" panose="02020603050405020304" pitchFamily="18" charset="0"/>
                <a:cs typeface="Times New Roman" panose="02020603050405020304" pitchFamily="18" charset="0"/>
              </a:rPr>
              <a:pPr/>
              <a:t>10</a:t>
            </a:fld>
            <a:endParaRPr lang="ru-RU" sz="1600" b="1" dirty="0">
              <a:solidFill>
                <a:schemeClr val="bg1"/>
              </a:solidFill>
              <a:latin typeface="Times New Roman" panose="02020603050405020304" pitchFamily="18" charset="0"/>
              <a:cs typeface="Times New Roman" panose="02020603050405020304" pitchFamily="18" charset="0"/>
            </a:endParaRPr>
          </a:p>
        </p:txBody>
      </p:sp>
      <p:sp>
        <p:nvSpPr>
          <p:cNvPr id="8" name="Заголовок 1">
            <a:extLst>
              <a:ext uri="{FF2B5EF4-FFF2-40B4-BE49-F238E27FC236}">
                <a16:creationId xmlns:a16="http://schemas.microsoft.com/office/drawing/2014/main" id="{43588B8B-8132-AC06-4E63-6B84FEE7E55D}"/>
              </a:ext>
            </a:extLst>
          </p:cNvPr>
          <p:cNvSpPr>
            <a:spLocks noGrp="1"/>
          </p:cNvSpPr>
          <p:nvPr>
            <p:ph type="title"/>
          </p:nvPr>
        </p:nvSpPr>
        <p:spPr>
          <a:xfrm>
            <a:off x="838200" y="136525"/>
            <a:ext cx="10515600" cy="872832"/>
          </a:xfrm>
        </p:spPr>
        <p:txBody>
          <a:bodyPr>
            <a:normAutofit/>
          </a:bodyPr>
          <a:lstStyle/>
          <a:p>
            <a:pPr algn="ctr"/>
            <a:r>
              <a:rPr lang="ru-RU" sz="2800" b="1" dirty="0">
                <a:solidFill>
                  <a:srgbClr val="00409E"/>
                </a:solidFill>
                <a:latin typeface="Times New Roman" panose="02020603050405020304" pitchFamily="18" charset="0"/>
                <a:cs typeface="Times New Roman" panose="02020603050405020304" pitchFamily="18" charset="0"/>
              </a:rPr>
              <a:t>Дорожная карта</a:t>
            </a:r>
          </a:p>
        </p:txBody>
      </p:sp>
      <p:pic>
        <p:nvPicPr>
          <p:cNvPr id="12" name="Рисунок 11">
            <a:extLst>
              <a:ext uri="{FF2B5EF4-FFF2-40B4-BE49-F238E27FC236}">
                <a16:creationId xmlns:a16="http://schemas.microsoft.com/office/drawing/2014/main" id="{973765A3-39D5-2F7A-5C0C-B9BA38E195C8}"/>
              </a:ext>
            </a:extLst>
          </p:cNvPr>
          <p:cNvPicPr>
            <a:picLocks noChangeAspect="1"/>
          </p:cNvPicPr>
          <p:nvPr/>
        </p:nvPicPr>
        <p:blipFill rotWithShape="1">
          <a:blip r:embed="rId3">
            <a:extLst>
              <a:ext uri="{28A0092B-C50C-407E-A947-70E740481C1C}">
                <a14:useLocalDpi xmlns:a14="http://schemas.microsoft.com/office/drawing/2010/main" val="0"/>
              </a:ext>
            </a:extLst>
          </a:blip>
          <a:srcRect l="1613" t="8000" r="2866" b="14257"/>
          <a:stretch/>
        </p:blipFill>
        <p:spPr>
          <a:xfrm>
            <a:off x="2522806" y="763172"/>
            <a:ext cx="7268308" cy="5331655"/>
          </a:xfrm>
          <a:prstGeom prst="rect">
            <a:avLst/>
          </a:prstGeom>
        </p:spPr>
      </p:pic>
    </p:spTree>
    <p:extLst>
      <p:ext uri="{BB962C8B-B14F-4D97-AF65-F5344CB8AC3E}">
        <p14:creationId xmlns:p14="http://schemas.microsoft.com/office/powerpoint/2010/main" val="1315256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C01756BD-AAF1-CB2B-335D-1042AC28E2A6}"/>
              </a:ext>
            </a:extLst>
          </p:cNvPr>
          <p:cNvSpPr/>
          <p:nvPr/>
        </p:nvSpPr>
        <p:spPr>
          <a:xfrm>
            <a:off x="0" y="6356350"/>
            <a:ext cx="12192000" cy="501650"/>
          </a:xfrm>
          <a:prstGeom prst="rect">
            <a:avLst/>
          </a:prstGeom>
          <a:solidFill>
            <a:srgbClr val="00409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 name="Заголовок 1">
            <a:extLst>
              <a:ext uri="{FF2B5EF4-FFF2-40B4-BE49-F238E27FC236}">
                <a16:creationId xmlns:a16="http://schemas.microsoft.com/office/drawing/2014/main" id="{B2203534-BAB4-508A-0024-1824A9BFC8F8}"/>
              </a:ext>
            </a:extLst>
          </p:cNvPr>
          <p:cNvSpPr>
            <a:spLocks noGrp="1"/>
          </p:cNvSpPr>
          <p:nvPr>
            <p:ph type="title"/>
          </p:nvPr>
        </p:nvSpPr>
        <p:spPr>
          <a:xfrm>
            <a:off x="838200" y="407329"/>
            <a:ext cx="10515600" cy="872832"/>
          </a:xfrm>
        </p:spPr>
        <p:txBody>
          <a:bodyPr>
            <a:normAutofit/>
          </a:bodyPr>
          <a:lstStyle/>
          <a:p>
            <a:pPr algn="ctr"/>
            <a:r>
              <a:rPr lang="ru-RU" sz="2800" b="1" dirty="0">
                <a:solidFill>
                  <a:srgbClr val="00409E"/>
                </a:solidFill>
                <a:latin typeface="Arial" panose="020B0604020202020204" pitchFamily="34" charset="0"/>
                <a:cs typeface="Arial" panose="020B0604020202020204" pitchFamily="34" charset="0"/>
              </a:rPr>
              <a:t>Дорожная карта</a:t>
            </a:r>
          </a:p>
        </p:txBody>
      </p:sp>
      <p:sp>
        <p:nvSpPr>
          <p:cNvPr id="4" name="Номер слайда 3">
            <a:extLst>
              <a:ext uri="{FF2B5EF4-FFF2-40B4-BE49-F238E27FC236}">
                <a16:creationId xmlns:a16="http://schemas.microsoft.com/office/drawing/2014/main" id="{AEE5265E-F963-5D37-3C91-C515CE8E3307}"/>
              </a:ext>
            </a:extLst>
          </p:cNvPr>
          <p:cNvSpPr>
            <a:spLocks noGrp="1"/>
          </p:cNvSpPr>
          <p:nvPr>
            <p:ph type="sldNum" sz="quarter" idx="12"/>
          </p:nvPr>
        </p:nvSpPr>
        <p:spPr>
          <a:xfrm>
            <a:off x="9313984" y="6424612"/>
            <a:ext cx="2743200" cy="365125"/>
          </a:xfrm>
        </p:spPr>
        <p:txBody>
          <a:bodyPr/>
          <a:lstStyle/>
          <a:p>
            <a:fld id="{785F7200-2560-4959-BD8A-9B1DF958DF8F}" type="slidenum">
              <a:rPr lang="ru-RU" sz="1600" b="1" smtClean="0">
                <a:solidFill>
                  <a:schemeClr val="bg1"/>
                </a:solidFill>
                <a:latin typeface="Arial" panose="020B0604020202020204" pitchFamily="34" charset="0"/>
                <a:cs typeface="Arial" panose="020B0604020202020204" pitchFamily="34" charset="0"/>
              </a:rPr>
              <a:t>11</a:t>
            </a:fld>
            <a:endParaRPr lang="ru-RU" sz="1600" b="1" dirty="0">
              <a:solidFill>
                <a:schemeClr val="bg1"/>
              </a:solidFill>
              <a:latin typeface="Arial" panose="020B0604020202020204" pitchFamily="34" charset="0"/>
              <a:cs typeface="Arial" panose="020B0604020202020204" pitchFamily="34" charset="0"/>
            </a:endParaRPr>
          </a:p>
        </p:txBody>
      </p:sp>
      <p:graphicFrame>
        <p:nvGraphicFramePr>
          <p:cNvPr id="8" name="Схема 7">
            <a:extLst>
              <a:ext uri="{FF2B5EF4-FFF2-40B4-BE49-F238E27FC236}">
                <a16:creationId xmlns:a16="http://schemas.microsoft.com/office/drawing/2014/main" id="{FEA60565-C485-6853-4F58-459C1BDB0FFC}"/>
              </a:ext>
            </a:extLst>
          </p:cNvPr>
          <p:cNvGraphicFramePr/>
          <p:nvPr>
            <p:extLst>
              <p:ext uri="{D42A27DB-BD31-4B8C-83A1-F6EECF244321}">
                <p14:modId xmlns:p14="http://schemas.microsoft.com/office/powerpoint/2010/main" val="2643013270"/>
              </p:ext>
            </p:extLst>
          </p:nvPr>
        </p:nvGraphicFramePr>
        <p:xfrm>
          <a:off x="412651" y="1603717"/>
          <a:ext cx="11502683" cy="39952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D7B0FBED-02B3-71C5-1319-AEF127567D97}"/>
              </a:ext>
            </a:extLst>
          </p:cNvPr>
          <p:cNvSpPr txBox="1"/>
          <p:nvPr/>
        </p:nvSpPr>
        <p:spPr>
          <a:xfrm>
            <a:off x="838200" y="3599542"/>
            <a:ext cx="882678" cy="369332"/>
          </a:xfrm>
          <a:prstGeom prst="rect">
            <a:avLst/>
          </a:prstGeom>
          <a:noFill/>
        </p:spPr>
        <p:txBody>
          <a:bodyPr wrap="none" rtlCol="0">
            <a:spAutoFit/>
          </a:bodyPr>
          <a:lstStyle/>
          <a:p>
            <a:r>
              <a:rPr lang="ru-RU" dirty="0">
                <a:latin typeface="Arial" panose="020B0604020202020204" pitchFamily="34" charset="0"/>
                <a:cs typeface="Arial" panose="020B0604020202020204" pitchFamily="34" charset="0"/>
              </a:rPr>
              <a:t>2023 г.</a:t>
            </a:r>
          </a:p>
        </p:txBody>
      </p:sp>
      <p:sp>
        <p:nvSpPr>
          <p:cNvPr id="11" name="TextBox 10">
            <a:extLst>
              <a:ext uri="{FF2B5EF4-FFF2-40B4-BE49-F238E27FC236}">
                <a16:creationId xmlns:a16="http://schemas.microsoft.com/office/drawing/2014/main" id="{1D581BF6-757F-1D69-D236-3FC2021DB7A8}"/>
              </a:ext>
            </a:extLst>
          </p:cNvPr>
          <p:cNvSpPr txBox="1"/>
          <p:nvPr/>
        </p:nvSpPr>
        <p:spPr>
          <a:xfrm>
            <a:off x="2250229" y="3215782"/>
            <a:ext cx="1770070" cy="369332"/>
          </a:xfrm>
          <a:prstGeom prst="rect">
            <a:avLst/>
          </a:prstGeom>
          <a:noFill/>
        </p:spPr>
        <p:txBody>
          <a:bodyPr wrap="square">
            <a:spAutoFit/>
          </a:bodyPr>
          <a:lstStyle/>
          <a:p>
            <a:r>
              <a:rPr lang="ru-RU" dirty="0">
                <a:latin typeface="Arial" panose="020B0604020202020204" pitchFamily="34" charset="0"/>
                <a:cs typeface="Arial" panose="020B0604020202020204" pitchFamily="34" charset="0"/>
              </a:rPr>
              <a:t>2023 - 2024 г.</a:t>
            </a:r>
          </a:p>
        </p:txBody>
      </p:sp>
      <p:sp>
        <p:nvSpPr>
          <p:cNvPr id="13" name="TextBox 12">
            <a:extLst>
              <a:ext uri="{FF2B5EF4-FFF2-40B4-BE49-F238E27FC236}">
                <a16:creationId xmlns:a16="http://schemas.microsoft.com/office/drawing/2014/main" id="{907B6A0C-D0DA-7018-67B7-4E813FFE3417}"/>
              </a:ext>
            </a:extLst>
          </p:cNvPr>
          <p:cNvSpPr txBox="1"/>
          <p:nvPr/>
        </p:nvSpPr>
        <p:spPr>
          <a:xfrm>
            <a:off x="4214529" y="2690336"/>
            <a:ext cx="1770070" cy="369332"/>
          </a:xfrm>
          <a:prstGeom prst="rect">
            <a:avLst/>
          </a:prstGeom>
          <a:noFill/>
        </p:spPr>
        <p:txBody>
          <a:bodyPr wrap="square">
            <a:spAutoFit/>
          </a:bodyPr>
          <a:lstStyle/>
          <a:p>
            <a:r>
              <a:rPr lang="ru-RU" dirty="0">
                <a:latin typeface="Arial" panose="020B0604020202020204" pitchFamily="34" charset="0"/>
                <a:cs typeface="Arial" panose="020B0604020202020204" pitchFamily="34" charset="0"/>
              </a:rPr>
              <a:t>2024 - 2028 г.</a:t>
            </a:r>
          </a:p>
        </p:txBody>
      </p:sp>
      <p:sp>
        <p:nvSpPr>
          <p:cNvPr id="15" name="TextBox 14">
            <a:extLst>
              <a:ext uri="{FF2B5EF4-FFF2-40B4-BE49-F238E27FC236}">
                <a16:creationId xmlns:a16="http://schemas.microsoft.com/office/drawing/2014/main" id="{8BF11499-F2D8-B690-AA8E-9334585D2200}"/>
              </a:ext>
            </a:extLst>
          </p:cNvPr>
          <p:cNvSpPr txBox="1"/>
          <p:nvPr/>
        </p:nvSpPr>
        <p:spPr>
          <a:xfrm>
            <a:off x="6118411" y="2178706"/>
            <a:ext cx="1862434" cy="369332"/>
          </a:xfrm>
          <a:prstGeom prst="rect">
            <a:avLst/>
          </a:prstGeom>
          <a:noFill/>
        </p:spPr>
        <p:txBody>
          <a:bodyPr wrap="square">
            <a:spAutoFit/>
          </a:bodyPr>
          <a:lstStyle/>
          <a:p>
            <a:r>
              <a:rPr lang="ru-RU" dirty="0">
                <a:latin typeface="Arial" panose="020B0604020202020204" pitchFamily="34" charset="0"/>
                <a:cs typeface="Arial" panose="020B0604020202020204" pitchFamily="34" charset="0"/>
              </a:rPr>
              <a:t>2024 - 2026 г.</a:t>
            </a:r>
          </a:p>
        </p:txBody>
      </p:sp>
      <p:sp>
        <p:nvSpPr>
          <p:cNvPr id="17" name="TextBox 16">
            <a:extLst>
              <a:ext uri="{FF2B5EF4-FFF2-40B4-BE49-F238E27FC236}">
                <a16:creationId xmlns:a16="http://schemas.microsoft.com/office/drawing/2014/main" id="{441E3EFD-1E27-B874-38C9-20E330624739}"/>
              </a:ext>
            </a:extLst>
          </p:cNvPr>
          <p:cNvSpPr txBox="1"/>
          <p:nvPr/>
        </p:nvSpPr>
        <p:spPr>
          <a:xfrm>
            <a:off x="8070053" y="1668239"/>
            <a:ext cx="1653812" cy="369332"/>
          </a:xfrm>
          <a:prstGeom prst="rect">
            <a:avLst/>
          </a:prstGeom>
          <a:noFill/>
        </p:spPr>
        <p:txBody>
          <a:bodyPr wrap="square">
            <a:spAutoFit/>
          </a:bodyPr>
          <a:lstStyle/>
          <a:p>
            <a:r>
              <a:rPr lang="ru-RU" dirty="0">
                <a:latin typeface="Arial" panose="020B0604020202020204" pitchFamily="34" charset="0"/>
                <a:cs typeface="Arial" panose="020B0604020202020204" pitchFamily="34" charset="0"/>
              </a:rPr>
              <a:t>2027 - 2029 г.</a:t>
            </a:r>
          </a:p>
        </p:txBody>
      </p:sp>
      <p:sp>
        <p:nvSpPr>
          <p:cNvPr id="19" name="TextBox 18">
            <a:extLst>
              <a:ext uri="{FF2B5EF4-FFF2-40B4-BE49-F238E27FC236}">
                <a16:creationId xmlns:a16="http://schemas.microsoft.com/office/drawing/2014/main" id="{D41CB659-D2A0-D470-E485-5B1E8D15A342}"/>
              </a:ext>
            </a:extLst>
          </p:cNvPr>
          <p:cNvSpPr txBox="1"/>
          <p:nvPr/>
        </p:nvSpPr>
        <p:spPr>
          <a:xfrm>
            <a:off x="10185009" y="1234385"/>
            <a:ext cx="1495865" cy="369332"/>
          </a:xfrm>
          <a:prstGeom prst="rect">
            <a:avLst/>
          </a:prstGeom>
          <a:noFill/>
        </p:spPr>
        <p:txBody>
          <a:bodyPr wrap="square">
            <a:spAutoFit/>
          </a:bodyPr>
          <a:lstStyle/>
          <a:p>
            <a:pPr algn="ctr"/>
            <a:r>
              <a:rPr lang="ru-RU">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2030 г.</a:t>
            </a:r>
          </a:p>
        </p:txBody>
      </p:sp>
      <p:sp>
        <p:nvSpPr>
          <p:cNvPr id="20" name="Левая фигурная скобка 19">
            <a:extLst>
              <a:ext uri="{FF2B5EF4-FFF2-40B4-BE49-F238E27FC236}">
                <a16:creationId xmlns:a16="http://schemas.microsoft.com/office/drawing/2014/main" id="{53A3F478-E055-6EA1-8FAC-757EC5F1DAC1}"/>
              </a:ext>
            </a:extLst>
          </p:cNvPr>
          <p:cNvSpPr/>
          <p:nvPr/>
        </p:nvSpPr>
        <p:spPr>
          <a:xfrm rot="16200000">
            <a:off x="2163208" y="3702828"/>
            <a:ext cx="501650" cy="3868616"/>
          </a:xfrm>
          <a:prstGeom prst="leftBrace">
            <a:avLst/>
          </a:prstGeom>
          <a:ln w="3810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C686D0DC-EDB8-D78E-D4D9-44D817B32735}"/>
              </a:ext>
            </a:extLst>
          </p:cNvPr>
          <p:cNvSpPr txBox="1"/>
          <p:nvPr/>
        </p:nvSpPr>
        <p:spPr>
          <a:xfrm>
            <a:off x="-747221" y="5931264"/>
            <a:ext cx="6217920" cy="646331"/>
          </a:xfrm>
          <a:prstGeom prst="rect">
            <a:avLst/>
          </a:prstGeom>
          <a:noFill/>
        </p:spPr>
        <p:txBody>
          <a:bodyPr wrap="square">
            <a:spAutoFit/>
          </a:bodyPr>
          <a:lstStyle/>
          <a:p>
            <a:pPr algn="ctr"/>
            <a:r>
              <a:rPr lang="ru-RU" dirty="0">
                <a:latin typeface="Arial" panose="020B0604020202020204" pitchFamily="34" charset="0"/>
                <a:cs typeface="Arial" panose="020B0604020202020204" pitchFamily="34" charset="0"/>
              </a:rPr>
              <a:t>В рамках Студенческого стартапа</a:t>
            </a:r>
          </a:p>
          <a:p>
            <a:pPr algn="ct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0586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4006</TotalTime>
  <Words>1326</Words>
  <Application>Microsoft Office PowerPoint</Application>
  <PresentationFormat>Широкоэкранный</PresentationFormat>
  <Paragraphs>136</Paragraphs>
  <Slides>11</Slides>
  <Notes>11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Calibri</vt:lpstr>
      <vt:lpstr>Calibri Light</vt:lpstr>
      <vt:lpstr>Times New Roman</vt:lpstr>
      <vt:lpstr>Wingdings</vt:lpstr>
      <vt:lpstr>Тема Office</vt:lpstr>
      <vt:lpstr>Разработка аденоассоциированных вирусов, тропных к различным популяциям нейронов, для таргетной оптогенетической стимуляции нейропластичности. Номер заявки:СтС-321036</vt:lpstr>
      <vt:lpstr>Проблема</vt:lpstr>
      <vt:lpstr>Предлагаемое решение и его инновационность</vt:lpstr>
      <vt:lpstr>Целевая аудитория </vt:lpstr>
      <vt:lpstr>Аналоги и конкуренты</vt:lpstr>
      <vt:lpstr>Технико-экономическая оценка возможности реализации проекта </vt:lpstr>
      <vt:lpstr>Технико-экономическая оценка возможности реализации проекта</vt:lpstr>
      <vt:lpstr>Задел </vt:lpstr>
      <vt:lpstr>Спасибо за внимание! </vt:lpstr>
      <vt:lpstr>Дорожная карта</vt:lpstr>
      <vt:lpstr>Дорожная карта</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Разработка аденоассоциированных вирусов, тропных к различным популяциям нейронов, для таргетной оптогенетической стимуляции нейропластичности. Номер заявки:СтС-308328  </dc:title>
  <dc:creator>Резеда Шигапова</dc:creator>
  <cp:lastModifiedBy>Резеда Шигапова</cp:lastModifiedBy>
  <cp:revision>103</cp:revision>
  <dcterms:created xsi:type="dcterms:W3CDTF">2023-05-10T20:40:03Z</dcterms:created>
  <dcterms:modified xsi:type="dcterms:W3CDTF">2023-08-14T06:37:39Z</dcterms:modified>
</cp:coreProperties>
</file>