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5"/>
    <p:sldMasterId id="2147483682" r:id="rId6"/>
    <p:sldMasterId id="214748368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86161CA-5480-4C2D-ADD2-632C4E03CC7F}">
  <a:tblStyle styleId="{F86161CA-5480-4C2D-ADD2-632C4E03CC7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D2286A5-D7C4-4392-98C1-CE3A07F227FC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0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9df2066708_2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39df2066708_2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9df2066708_2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g39df2066708_2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9df2066708_2_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39df2066708_2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9df2066708_7_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39df2066708_7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9df2066708_2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39df2066708_2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9df2066708_2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39df2066708_2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9df2066708_7_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g39df2066708_7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9df2066708_2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g39df2066708_2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9df2066708_2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g39df2066708_2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9df2066708_2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g39df2066708_2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7" name="Google Shape;77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1" name="Google Shape;8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5" name="Google Shape;85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6" name="Google Shape;86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0" name="Google Shape;9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7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08" name="Google Shape;108;p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8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4" name="Google Shape;114;p2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9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0" name="Google Shape;120;p2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30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" name="Google Shape;126;p30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7" name="Google Shape;127;p3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3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3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1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31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33" name="Google Shape;133;p31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4" name="Google Shape;134;p31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35" name="Google Shape;135;p31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6" name="Google Shape;136;p3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3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3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3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3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33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47" name="Google Shape;147;p33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48" name="Google Shape;148;p3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3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34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p34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55" name="Google Shape;155;p3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6" name="Google Shape;156;p3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7" name="Google Shape;157;p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35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1" name="Google Shape;161;p3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" name="Google Shape;162;p3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3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6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6" name="Google Shape;166;p36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7" name="Google Shape;167;p3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3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3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7" name="Google Shape;97;p2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3.png"/><Relationship Id="rId5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7"/>
          <p:cNvSpPr txBox="1"/>
          <p:nvPr/>
        </p:nvSpPr>
        <p:spPr>
          <a:xfrm>
            <a:off x="377050" y="3076125"/>
            <a:ext cx="6153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ru" sz="4000">
                <a:solidFill>
                  <a:schemeClr val="lt1"/>
                </a:solidFill>
              </a:rPr>
              <a:t>Your Health AI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7"/>
          <p:cNvSpPr txBox="1"/>
          <p:nvPr/>
        </p:nvSpPr>
        <p:spPr>
          <a:xfrm>
            <a:off x="572650" y="354350"/>
            <a:ext cx="3044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" sz="1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управление проектами</a:t>
            </a:r>
            <a:endParaRPr b="0" i="0" sz="1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7"/>
          <p:cNvSpPr txBox="1"/>
          <p:nvPr/>
        </p:nvSpPr>
        <p:spPr>
          <a:xfrm>
            <a:off x="572650" y="541450"/>
            <a:ext cx="390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" sz="1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тюменский государственный университет</a:t>
            </a:r>
            <a:endParaRPr b="0" i="0" sz="1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7"/>
          <p:cNvSpPr txBox="1"/>
          <p:nvPr/>
        </p:nvSpPr>
        <p:spPr>
          <a:xfrm>
            <a:off x="377050" y="3645050"/>
            <a:ext cx="61536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" sz="2700">
                <a:solidFill>
                  <a:schemeClr val="lt1"/>
                </a:solidFill>
              </a:rPr>
              <a:t>платформа для персонализированных рекомендаций по здоровью</a:t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7"/>
          <p:cNvSpPr/>
          <p:nvPr/>
        </p:nvSpPr>
        <p:spPr>
          <a:xfrm>
            <a:off x="7151300" y="457350"/>
            <a:ext cx="1632900" cy="328800"/>
          </a:xfrm>
          <a:prstGeom prst="roundRect">
            <a:avLst>
              <a:gd fmla="val 36215" name="adj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ru" sz="1200">
                <a:solidFill>
                  <a:schemeClr val="lt1"/>
                </a:solidFill>
              </a:rPr>
              <a:t>Команда </a:t>
            </a:r>
            <a:r>
              <a:rPr b="1" i="0" lang="ru" sz="1200" u="none" cap="none" strike="noStrike">
                <a:solidFill>
                  <a:schemeClr val="lt1"/>
                </a:solidFill>
              </a:rPr>
              <a:t>№ </a:t>
            </a:r>
            <a:r>
              <a:rPr b="1" lang="ru" sz="1200">
                <a:solidFill>
                  <a:schemeClr val="lt1"/>
                </a:solidFill>
              </a:rPr>
              <a:t>1</a:t>
            </a:r>
            <a:endParaRPr b="1" i="0" sz="1200" u="none" cap="none" strike="noStrik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46"/>
          <p:cNvPicPr preferRelativeResize="0"/>
          <p:nvPr/>
        </p:nvPicPr>
        <p:blipFill rotWithShape="1">
          <a:blip r:embed="rId3">
            <a:alphaModFix/>
          </a:blip>
          <a:srcRect b="90696" l="0" r="0" t="0"/>
          <a:stretch/>
        </p:blipFill>
        <p:spPr>
          <a:xfrm>
            <a:off x="0" y="0"/>
            <a:ext cx="9143997" cy="47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16874" y="72750"/>
            <a:ext cx="340250" cy="33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6"/>
          <p:cNvSpPr txBox="1"/>
          <p:nvPr/>
        </p:nvSpPr>
        <p:spPr>
          <a:xfrm>
            <a:off x="175875" y="-83175"/>
            <a:ext cx="5787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ru" sz="2800" u="none" cap="none" strike="noStrike">
                <a:solidFill>
                  <a:schemeClr val="lt1"/>
                </a:solidFill>
              </a:rPr>
              <a:t>команда</a:t>
            </a:r>
            <a:endParaRPr b="1" sz="2800" u="none" cap="none" strike="noStrike">
              <a:solidFill>
                <a:schemeClr val="lt1"/>
              </a:solidFill>
            </a:endParaRPr>
          </a:p>
        </p:txBody>
      </p:sp>
      <p:sp>
        <p:nvSpPr>
          <p:cNvPr id="264" name="Google Shape;264;p46"/>
          <p:cNvSpPr txBox="1"/>
          <p:nvPr/>
        </p:nvSpPr>
        <p:spPr>
          <a:xfrm>
            <a:off x="277475" y="668025"/>
            <a:ext cx="75624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Яркая фраза про команду</a:t>
            </a:r>
            <a:r>
              <a:rPr b="1" lang="ru" sz="1200">
                <a:solidFill>
                  <a:schemeClr val="dk1"/>
                </a:solidFill>
              </a:rPr>
              <a:t>: Терпение и труд всё перетрут!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6"/>
          <p:cNvSpPr/>
          <p:nvPr/>
        </p:nvSpPr>
        <p:spPr>
          <a:xfrm>
            <a:off x="299825" y="1290975"/>
            <a:ext cx="1210200" cy="1167000"/>
          </a:xfrm>
          <a:prstGeom prst="rect">
            <a:avLst/>
          </a:prstGeom>
          <a:noFill/>
          <a:ln cap="flat" cmpd="sng" w="9525">
            <a:solidFill>
              <a:srgbClr val="EC66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0950" lIns="80950" spcFirstLastPara="1" rIns="80950" wrap="square" tIns="8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354"/>
              </a:spcAft>
              <a:buClr>
                <a:srgbClr val="000000"/>
              </a:buClr>
              <a:buSzPts val="885"/>
              <a:buFont typeface="Arial"/>
              <a:buNone/>
            </a:pPr>
            <a:r>
              <a:rPr b="0" i="0" lang="ru" sz="88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фото</a:t>
            </a:r>
            <a:endParaRPr b="0" i="0" sz="88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6"/>
          <p:cNvSpPr txBox="1"/>
          <p:nvPr/>
        </p:nvSpPr>
        <p:spPr>
          <a:xfrm>
            <a:off x="277475" y="2431798"/>
            <a:ext cx="1278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ru" sz="1000">
                <a:solidFill>
                  <a:schemeClr val="dk1"/>
                </a:solidFill>
              </a:rPr>
              <a:t>Арсеньев Леонид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6"/>
          <p:cNvSpPr/>
          <p:nvPr/>
        </p:nvSpPr>
        <p:spPr>
          <a:xfrm>
            <a:off x="299825" y="3138225"/>
            <a:ext cx="1210200" cy="1167000"/>
          </a:xfrm>
          <a:prstGeom prst="rect">
            <a:avLst/>
          </a:prstGeom>
          <a:noFill/>
          <a:ln cap="flat" cmpd="sng" w="9525">
            <a:solidFill>
              <a:srgbClr val="EC66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0950" lIns="80950" spcFirstLastPara="1" rIns="80950" wrap="square" tIns="8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354"/>
              </a:spcAft>
              <a:buClr>
                <a:srgbClr val="000000"/>
              </a:buClr>
              <a:buSzPts val="885"/>
              <a:buFont typeface="Arial"/>
              <a:buNone/>
            </a:pPr>
            <a:r>
              <a:rPr b="0" i="0" lang="ru" sz="88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фото</a:t>
            </a:r>
            <a:endParaRPr b="0" i="0" sz="88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6"/>
          <p:cNvSpPr txBox="1"/>
          <p:nvPr/>
        </p:nvSpPr>
        <p:spPr>
          <a:xfrm>
            <a:off x="277475" y="4305225"/>
            <a:ext cx="12789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ru" sz="1000">
                <a:solidFill>
                  <a:schemeClr val="dk1"/>
                </a:solidFill>
              </a:rPr>
              <a:t>Кравченко </a:t>
            </a:r>
            <a:endParaRPr b="1" sz="10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ru" sz="1000">
                <a:solidFill>
                  <a:schemeClr val="dk1"/>
                </a:solidFill>
              </a:rPr>
              <a:t>Полина</a:t>
            </a:r>
            <a:endParaRPr b="1" sz="1000">
              <a:solidFill>
                <a:schemeClr val="dk1"/>
              </a:solidFill>
            </a:endParaRPr>
          </a:p>
        </p:txBody>
      </p:sp>
      <p:sp>
        <p:nvSpPr>
          <p:cNvPr id="269" name="Google Shape;269;p46"/>
          <p:cNvSpPr/>
          <p:nvPr/>
        </p:nvSpPr>
        <p:spPr>
          <a:xfrm>
            <a:off x="2089375" y="1290975"/>
            <a:ext cx="1210200" cy="1167000"/>
          </a:xfrm>
          <a:prstGeom prst="rect">
            <a:avLst/>
          </a:prstGeom>
          <a:noFill/>
          <a:ln cap="flat" cmpd="sng" w="9525">
            <a:solidFill>
              <a:srgbClr val="EC66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0950" lIns="80950" spcFirstLastPara="1" rIns="80950" wrap="square" tIns="8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354"/>
              </a:spcAft>
              <a:buClr>
                <a:srgbClr val="000000"/>
              </a:buClr>
              <a:buSzPts val="885"/>
              <a:buFont typeface="Arial"/>
              <a:buNone/>
            </a:pPr>
            <a:r>
              <a:rPr b="0" i="0" lang="ru" sz="88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фото</a:t>
            </a:r>
            <a:endParaRPr b="0" i="0" sz="88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46"/>
          <p:cNvSpPr/>
          <p:nvPr/>
        </p:nvSpPr>
        <p:spPr>
          <a:xfrm>
            <a:off x="2089375" y="3138225"/>
            <a:ext cx="1210200" cy="1167000"/>
          </a:xfrm>
          <a:prstGeom prst="rect">
            <a:avLst/>
          </a:prstGeom>
          <a:noFill/>
          <a:ln cap="flat" cmpd="sng" w="9525">
            <a:solidFill>
              <a:srgbClr val="EC66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0950" lIns="80950" spcFirstLastPara="1" rIns="80950" wrap="square" tIns="8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354"/>
              </a:spcAft>
              <a:buClr>
                <a:srgbClr val="000000"/>
              </a:buClr>
              <a:buSzPts val="885"/>
              <a:buFont typeface="Arial"/>
              <a:buNone/>
            </a:pPr>
            <a:r>
              <a:rPr b="0" i="0" lang="ru" sz="88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фото</a:t>
            </a:r>
            <a:endParaRPr b="0" i="0" sz="88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46"/>
          <p:cNvSpPr txBox="1"/>
          <p:nvPr/>
        </p:nvSpPr>
        <p:spPr>
          <a:xfrm>
            <a:off x="2067025" y="4279048"/>
            <a:ext cx="1278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ru" sz="1000">
                <a:solidFill>
                  <a:schemeClr val="dk1"/>
                </a:solidFill>
              </a:rPr>
              <a:t>Сафонова Ангелина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46"/>
          <p:cNvSpPr/>
          <p:nvPr/>
        </p:nvSpPr>
        <p:spPr>
          <a:xfrm>
            <a:off x="3878925" y="1290975"/>
            <a:ext cx="1210200" cy="1167000"/>
          </a:xfrm>
          <a:prstGeom prst="rect">
            <a:avLst/>
          </a:prstGeom>
          <a:noFill/>
          <a:ln cap="flat" cmpd="sng" w="9525">
            <a:solidFill>
              <a:srgbClr val="EC66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0950" lIns="80950" spcFirstLastPara="1" rIns="80950" wrap="square" tIns="8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354"/>
              </a:spcAft>
              <a:buClr>
                <a:srgbClr val="000000"/>
              </a:buClr>
              <a:buSzPts val="885"/>
              <a:buFont typeface="Arial"/>
              <a:buNone/>
            </a:pPr>
            <a:r>
              <a:rPr b="0" i="0" lang="ru" sz="88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фото</a:t>
            </a:r>
            <a:endParaRPr b="0" i="0" sz="88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46"/>
          <p:cNvSpPr txBox="1"/>
          <p:nvPr/>
        </p:nvSpPr>
        <p:spPr>
          <a:xfrm>
            <a:off x="3856575" y="2431801"/>
            <a:ext cx="1278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ru" sz="1000">
                <a:solidFill>
                  <a:schemeClr val="dk1"/>
                </a:solidFill>
              </a:rPr>
              <a:t>Эргешова Зарина</a:t>
            </a:r>
            <a:endParaRPr b="1"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sz="1000">
              <a:solidFill>
                <a:schemeClr val="dk1"/>
              </a:solidFill>
            </a:endParaRPr>
          </a:p>
        </p:txBody>
      </p:sp>
      <p:sp>
        <p:nvSpPr>
          <p:cNvPr id="274" name="Google Shape;274;p46"/>
          <p:cNvSpPr/>
          <p:nvPr/>
        </p:nvSpPr>
        <p:spPr>
          <a:xfrm>
            <a:off x="5668475" y="930000"/>
            <a:ext cx="3210900" cy="3533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300"/>
              <a:t>Для полноценной реализации проекта  в команду нужны следующие специалисты. </a:t>
            </a:r>
            <a:endParaRPr b="1" i="1"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1. Backend‑разработчик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2. Frontend‑разработчик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3. Data Scientist / ML‑инженер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4. DevOps‑инженер / системный администратор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5. Медицинский консультант (частичная занятость)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5" name="Google Shape;275;p46"/>
          <p:cNvPicPr preferRelativeResize="0"/>
          <p:nvPr/>
        </p:nvPicPr>
        <p:blipFill rotWithShape="1">
          <a:blip r:embed="rId5">
            <a:alphaModFix/>
          </a:blip>
          <a:srcRect b="31497" l="0" r="0" t="0"/>
          <a:stretch/>
        </p:blipFill>
        <p:spPr>
          <a:xfrm>
            <a:off x="3856575" y="1251825"/>
            <a:ext cx="1278900" cy="1206148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6"/>
          <p:cNvSpPr txBox="1"/>
          <p:nvPr/>
        </p:nvSpPr>
        <p:spPr>
          <a:xfrm>
            <a:off x="2284300" y="2410988"/>
            <a:ext cx="866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chemeClr val="dk1"/>
                </a:solidFill>
              </a:rPr>
              <a:t>Захаров Артём, Механика</a:t>
            </a:r>
            <a:endParaRPr b="1"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8"/>
          <p:cNvPicPr preferRelativeResize="0"/>
          <p:nvPr/>
        </p:nvPicPr>
        <p:blipFill rotWithShape="1">
          <a:blip r:embed="rId3">
            <a:alphaModFix/>
          </a:blip>
          <a:srcRect b="90696" l="0" r="0" t="0"/>
          <a:stretch/>
        </p:blipFill>
        <p:spPr>
          <a:xfrm>
            <a:off x="0" y="0"/>
            <a:ext cx="9143997" cy="47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16874" y="72750"/>
            <a:ext cx="340250" cy="33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8"/>
          <p:cNvSpPr txBox="1"/>
          <p:nvPr/>
        </p:nvSpPr>
        <p:spPr>
          <a:xfrm>
            <a:off x="175875" y="-83175"/>
            <a:ext cx="5787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проблема аудитории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8"/>
          <p:cNvSpPr txBox="1"/>
          <p:nvPr/>
        </p:nvSpPr>
        <p:spPr>
          <a:xfrm>
            <a:off x="166800" y="2313775"/>
            <a:ext cx="8810400" cy="28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Целевая аудитория</a:t>
            </a:r>
            <a:endParaRPr b="1"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• </a:t>
            </a:r>
            <a:r>
              <a:rPr b="1" lang="ru">
                <a:solidFill>
                  <a:schemeClr val="dk1"/>
                </a:solidFill>
              </a:rPr>
              <a:t> </a:t>
            </a:r>
            <a:r>
              <a:rPr b="1" lang="ru"/>
              <a:t>Возраст:</a:t>
            </a:r>
            <a:r>
              <a:rPr lang="ru"/>
              <a:t> 25-45 лет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•  </a:t>
            </a:r>
            <a:r>
              <a:rPr b="1" lang="ru"/>
              <a:t>Доход:</a:t>
            </a:r>
            <a:r>
              <a:rPr lang="ru"/>
              <a:t> Средний и выше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/>
              <a:t>•  </a:t>
            </a:r>
            <a:r>
              <a:rPr b="1" lang="ru"/>
              <a:t>Состояние здоровья:</a:t>
            </a:r>
            <a:r>
              <a:rPr lang="ru"/>
              <a:t> Имеют диагностированные хронические заболевания (например, диабет, гипертония, астма).                                               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•  </a:t>
            </a:r>
            <a:r>
              <a:rPr b="1" lang="ru"/>
              <a:t>Потребности:</a:t>
            </a:r>
            <a:r>
              <a:rPr lang="ru"/>
              <a:t> Стремятся к максимальной точности данных, нуждаются в персонализированных рекомендациях, учитывающих их состояние.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87" name="Google Shape;187;p38"/>
          <p:cNvSpPr txBox="1"/>
          <p:nvPr/>
        </p:nvSpPr>
        <p:spPr>
          <a:xfrm>
            <a:off x="122125" y="715950"/>
            <a:ext cx="65121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Проблема</a:t>
            </a:r>
            <a:r>
              <a:rPr b="1" lang="ru" sz="1900">
                <a:solidFill>
                  <a:schemeClr val="dk1"/>
                </a:solidFill>
              </a:rPr>
              <a:t> : </a:t>
            </a:r>
            <a:endParaRPr b="1" sz="1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500">
                <a:solidFill>
                  <a:schemeClr val="dk1"/>
                </a:solidFill>
              </a:rPr>
              <a:t>Разрозненность источников данных с устройств для мониторинга здоровья создает информационные барьеры, препятствующие эффективному управлению хроническими заболеваниями на уровне пациента и врача.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9"/>
          <p:cNvPicPr preferRelativeResize="0"/>
          <p:nvPr/>
        </p:nvPicPr>
        <p:blipFill rotWithShape="1">
          <a:blip r:embed="rId3">
            <a:alphaModFix/>
          </a:blip>
          <a:srcRect b="90696" l="0" r="0" t="0"/>
          <a:stretch/>
        </p:blipFill>
        <p:spPr>
          <a:xfrm>
            <a:off x="1" y="1"/>
            <a:ext cx="9143997" cy="47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16874" y="72751"/>
            <a:ext cx="340250" cy="33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9"/>
          <p:cNvSpPr txBox="1"/>
          <p:nvPr/>
        </p:nvSpPr>
        <p:spPr>
          <a:xfrm>
            <a:off x="175875" y="-83175"/>
            <a:ext cx="5787600" cy="6154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проверка гипотезы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9"/>
          <p:cNvSpPr/>
          <p:nvPr/>
        </p:nvSpPr>
        <p:spPr>
          <a:xfrm>
            <a:off x="80550" y="741375"/>
            <a:ext cx="4006200" cy="1362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88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Гипотеза: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8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Люди с хроническими заболеваниями, отслеживающие состояние здоровья с помощью отдельных приложений и устройств, сталкиваются с трудностями в понимании значения этих данных в контексте их общего состояния.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9"/>
          <p:cNvSpPr txBox="1"/>
          <p:nvPr/>
        </p:nvSpPr>
        <p:spPr>
          <a:xfrm>
            <a:off x="4216450" y="2868400"/>
            <a:ext cx="4131900" cy="28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Около 70% людей мониторят состояние здоровья.  </a:t>
            </a: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(По данным опроса 2020 года, некоммерческого научно-исследовательского центр</a:t>
            </a:r>
            <a:r>
              <a:rPr lang="ru" sz="1100"/>
              <a:t>а PewResearch, США, совместно с Калифорнийским фондом здравоохранения (CHCF), США)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33% пользователей отказались от использования технологий для здоровья, которые они приобрели по причине «цифровая усталость» </a:t>
            </a: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" sz="1200">
                <a:solidFill>
                  <a:schemeClr val="dk1"/>
                </a:solidFill>
              </a:rPr>
              <a:t>Согласно опросу Международной консалтинговой компании Accenture</a:t>
            </a: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2019)</a:t>
            </a: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9"/>
          <p:cNvSpPr txBox="1"/>
          <p:nvPr/>
        </p:nvSpPr>
        <p:spPr>
          <a:xfrm>
            <a:off x="143550" y="2515275"/>
            <a:ext cx="3943200" cy="15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Ключевые выводы : </a:t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Массовый мониторинг здоровья (70%) наталкивается на проблему «цифровой усталости»: 33% пользователей отказываются от технологий, потому что разрозненные данные не складываются в понятную картину общего состояния.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8" name="Google Shape;198;p39"/>
          <p:cNvGraphicFramePr/>
          <p:nvPr/>
        </p:nvGraphicFramePr>
        <p:xfrm>
          <a:off x="4261024" y="9207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{F86161CA-5480-4C2D-ADD2-632C4E03CC7F}</a:tableStyleId>
              </a:tblPr>
              <a:tblGrid>
                <a:gridCol w="3080675"/>
                <a:gridCol w="911350"/>
              </a:tblGrid>
              <a:tr h="213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u="none" cap="none" strike="noStrike"/>
                        <a:t>Все взрослые (n=3,014)</a:t>
                      </a:r>
                      <a:endParaRPr sz="1200"/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%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3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Следят за весом, диетой, физ. упражнениями</a:t>
                      </a:r>
                      <a:endParaRPr sz="1200"/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60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Отслеживают другие показатели здоровья, такие как давление, режим сна, головные боли и др.</a:t>
                      </a:r>
                      <a:endParaRPr sz="1200"/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33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3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Отслеживают показатели здоровья близких</a:t>
                      </a:r>
                      <a:endParaRPr sz="1200"/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12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3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Всего тех, кто отслеживает какие либо показатели здоровья</a:t>
                      </a:r>
                      <a:endParaRPr sz="1200"/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69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9" name="Google Shape;199;p39"/>
          <p:cNvSpPr txBox="1"/>
          <p:nvPr/>
        </p:nvSpPr>
        <p:spPr>
          <a:xfrm>
            <a:off x="4261023" y="431467"/>
            <a:ext cx="4572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Отслеживание показателей здоровья</a:t>
            </a:r>
            <a:br>
              <a:rPr b="1"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взрослых, которые отслеживают следующее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9"/>
          <p:cNvSpPr txBox="1"/>
          <p:nvPr/>
        </p:nvSpPr>
        <p:spPr>
          <a:xfrm>
            <a:off x="4261025" y="2597175"/>
            <a:ext cx="3992100" cy="377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Источник: Pew Internet/CHCF Health Survey, 2020. 3014 взрослых в возрасте 18 лет и старше. 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40"/>
          <p:cNvPicPr preferRelativeResize="0"/>
          <p:nvPr/>
        </p:nvPicPr>
        <p:blipFill rotWithShape="1">
          <a:blip r:embed="rId3">
            <a:alphaModFix/>
          </a:blip>
          <a:srcRect b="90696" l="0" r="0" t="0"/>
          <a:stretch/>
        </p:blipFill>
        <p:spPr>
          <a:xfrm>
            <a:off x="0" y="0"/>
            <a:ext cx="9143997" cy="47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16874" y="72750"/>
            <a:ext cx="340250" cy="33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0"/>
          <p:cNvSpPr txBox="1"/>
          <p:nvPr/>
        </p:nvSpPr>
        <p:spPr>
          <a:xfrm>
            <a:off x="175875" y="-83175"/>
            <a:ext cx="5787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описание продукта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0"/>
          <p:cNvSpPr/>
          <p:nvPr/>
        </p:nvSpPr>
        <p:spPr>
          <a:xfrm>
            <a:off x="326100" y="2907875"/>
            <a:ext cx="3737700" cy="1633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8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Технология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Yahei"/>
              <a:buAutoNum type="arabicPeriod"/>
            </a:pPr>
            <a:r>
              <a:rPr lang="ru" sz="1200">
                <a:solidFill>
                  <a:schemeClr val="dk1"/>
                </a:solidFill>
                <a:highlight>
                  <a:srgbClr val="F3F3F3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Универсальная интеграция данных</a:t>
            </a:r>
            <a:endParaRPr sz="1200">
              <a:solidFill>
                <a:schemeClr val="dk1"/>
              </a:solidFill>
              <a:highlight>
                <a:srgbClr val="F3F3F3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Yahei"/>
              <a:buAutoNum type="arabicPeriod"/>
            </a:pPr>
            <a:r>
              <a:rPr lang="ru" sz="1200">
                <a:solidFill>
                  <a:schemeClr val="dk1"/>
                </a:solidFill>
                <a:highlight>
                  <a:srgbClr val="F3F3F3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AI-анализ и машинное обучение</a:t>
            </a:r>
            <a:endParaRPr sz="1200">
              <a:solidFill>
                <a:schemeClr val="dk1"/>
              </a:solidFill>
              <a:highlight>
                <a:srgbClr val="F3F3F3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Yahei"/>
              <a:buAutoNum type="arabicPeriod"/>
            </a:pPr>
            <a:r>
              <a:rPr lang="ru" sz="1200">
                <a:solidFill>
                  <a:schemeClr val="dk1"/>
                </a:solidFill>
                <a:highlight>
                  <a:srgbClr val="F3F3F3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Персонализированная генерация рекомендаций</a:t>
            </a:r>
            <a:endParaRPr sz="1200">
              <a:solidFill>
                <a:schemeClr val="dk1"/>
              </a:solidFill>
              <a:highlight>
                <a:srgbClr val="F3F3F3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09" name="Google Shape;209;p40"/>
          <p:cNvSpPr txBox="1"/>
          <p:nvPr/>
        </p:nvSpPr>
        <p:spPr>
          <a:xfrm>
            <a:off x="326100" y="1432100"/>
            <a:ext cx="37377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Продукт: </a:t>
            </a:r>
            <a:br>
              <a:rPr b="1" i="0" lang="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>
                <a:solidFill>
                  <a:schemeClr val="dk1"/>
                </a:solidFill>
              </a:rPr>
              <a:t>С</a:t>
            </a:r>
            <a:r>
              <a:rPr lang="ru" sz="1200"/>
              <a:t>айт, анализирующий данные с умных часов с помощью ИИ для предоставления персонализированных и точных рекомендаций по управлению хроническими заболеваниями.</a:t>
            </a:r>
            <a:endParaRPr sz="1200" u="none" cap="none" strike="noStrike">
              <a:solidFill>
                <a:schemeClr val="dk1"/>
              </a:solidFill>
            </a:endParaRPr>
          </a:p>
        </p:txBody>
      </p:sp>
      <p:pic>
        <p:nvPicPr>
          <p:cNvPr id="210" name="Google Shape;210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0525" y="1432100"/>
            <a:ext cx="4596601" cy="2848550"/>
          </a:xfrm>
          <a:prstGeom prst="rect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6874" y="72750"/>
            <a:ext cx="340250" cy="33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2"/>
            <a:ext cx="8355077" cy="477487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41"/>
          <p:cNvSpPr txBox="1"/>
          <p:nvPr/>
        </p:nvSpPr>
        <p:spPr>
          <a:xfrm>
            <a:off x="5156825" y="3315275"/>
            <a:ext cx="3700500" cy="10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сценарий использования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42"/>
          <p:cNvPicPr preferRelativeResize="0"/>
          <p:nvPr/>
        </p:nvPicPr>
        <p:blipFill rotWithShape="1">
          <a:blip r:embed="rId3">
            <a:alphaModFix/>
          </a:blip>
          <a:srcRect b="90696" l="0" r="0" t="0"/>
          <a:stretch/>
        </p:blipFill>
        <p:spPr>
          <a:xfrm>
            <a:off x="1" y="1"/>
            <a:ext cx="9143997" cy="47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16874" y="72751"/>
            <a:ext cx="340250" cy="33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2"/>
          <p:cNvSpPr txBox="1"/>
          <p:nvPr/>
        </p:nvSpPr>
        <p:spPr>
          <a:xfrm>
            <a:off x="175875" y="-83175"/>
            <a:ext cx="5787600" cy="6154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конкурентный анализ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2"/>
          <p:cNvSpPr txBox="1"/>
          <p:nvPr/>
        </p:nvSpPr>
        <p:spPr>
          <a:xfrm>
            <a:off x="462601" y="405375"/>
            <a:ext cx="8218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Наше ключевое преимущество: Импорт данных с любых носимых устройств и персональные рекомендации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6" name="Google Shape;226;p42"/>
          <p:cNvGraphicFramePr/>
          <p:nvPr/>
        </p:nvGraphicFramePr>
        <p:xfrm>
          <a:off x="283475" y="758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{F86161CA-5480-4C2D-ADD2-632C4E03CC7F}</a:tableStyleId>
              </a:tblPr>
              <a:tblGrid>
                <a:gridCol w="1122825"/>
                <a:gridCol w="1601275"/>
                <a:gridCol w="1362050"/>
                <a:gridCol w="1821475"/>
                <a:gridCol w="2325775"/>
              </a:tblGrid>
              <a:tr h="766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" sz="900">
                          <a:solidFill>
                            <a:srgbClr val="FFFFFF"/>
                          </a:solidFill>
                        </a:rPr>
                        <a:t>Критерий</a:t>
                      </a:r>
                      <a:endParaRPr sz="9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E965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Calibri"/>
                        <a:buNone/>
                      </a:pPr>
                      <a:r>
                        <a:rPr b="1" lang="ru" sz="900" u="none" cap="none" strike="noStrike">
                          <a:solidFill>
                            <a:srgbClr val="FFFFFF"/>
                          </a:solidFill>
                        </a:rPr>
                        <a:t>Наш проект</a:t>
                      </a:r>
                      <a:endParaRPr b="1" sz="900" u="none" cap="none" strike="noStrike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Calibri"/>
                        <a:buNone/>
                      </a:pPr>
                      <a:r>
                        <a:rPr b="1" lang="ru" sz="900" u="none" cap="none" strike="noStrike">
                          <a:solidFill>
                            <a:srgbClr val="FFFFFF"/>
                          </a:solidFill>
                        </a:rPr>
                        <a:t>YourHealthAI</a:t>
                      </a:r>
                      <a:endParaRPr b="1" sz="9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65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Calibri"/>
                        <a:buNone/>
                      </a:pPr>
                      <a:r>
                        <a:rPr b="1" lang="ru" sz="900" u="none" cap="none" strike="noStrike">
                          <a:solidFill>
                            <a:srgbClr val="FFFFFF"/>
                          </a:solidFill>
                        </a:rPr>
                        <a:t>Конкурент 1</a:t>
                      </a:r>
                      <a:endParaRPr b="1" sz="900" u="none" cap="none" strike="noStrike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ru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Whoop</a:t>
                      </a:r>
                      <a:endParaRPr b="1" sz="9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65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ru" sz="900" u="none" cap="none" strike="noStrike">
                          <a:solidFill>
                            <a:srgbClr val="FFFFFF"/>
                          </a:solidFill>
                        </a:rPr>
                        <a:t>Конкурент 2</a:t>
                      </a:r>
                      <a:endParaRPr b="1" sz="900" u="none" cap="none" strike="noStrike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ru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Apple Ecosystem</a:t>
                      </a:r>
                      <a:endParaRPr b="1" sz="9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65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900">
                          <a:solidFill>
                            <a:srgbClr val="FFFFFF"/>
                          </a:solidFill>
                        </a:rPr>
                        <a:t>Косвенный конкурент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>
                          <a:solidFill>
                            <a:schemeClr val="dk1"/>
                          </a:solidFill>
                        </a:rPr>
                        <a:t>Google Fit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6547"/>
                    </a:solidFill>
                  </a:tcPr>
                </a:tc>
              </a:tr>
              <a:tr h="914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ru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Ключевое ценностное предложение</a:t>
                      </a:r>
                      <a:endParaRPr b="1" sz="900" u="none" cap="none" strike="noStrike"/>
                    </a:p>
                  </a:txBody>
                  <a:tcPr marT="91425" marB="91425" marR="91425" marL="91425"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ru" sz="800" u="none" cap="none" strike="noStrike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Кроссплатформенная AI-платформа</a:t>
                      </a:r>
                      <a:r>
                        <a:rPr b="0" i="0" lang="ru" sz="800" u="none" cap="none" strike="noStrike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 с персонализированными рекомендациями и действиями</a:t>
                      </a:r>
                      <a:endParaRPr sz="800" u="none" cap="none" strike="noStrike">
                        <a:highlight>
                          <a:srgbClr val="00FF00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ru" sz="800" u="none" cap="none" strike="noStrike">
                          <a:solidFill>
                            <a:srgbClr val="000000"/>
                          </a:solidFill>
                          <a:highlight>
                            <a:srgbClr val="E06666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Глубокая аналитика восстановления и сна</a:t>
                      </a:r>
                      <a:r>
                        <a:rPr b="0" i="0" lang="ru" sz="800" u="none" cap="none" strike="noStrike">
                          <a:solidFill>
                            <a:srgbClr val="000000"/>
                          </a:solidFill>
                          <a:highlight>
                            <a:srgbClr val="E06666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 для спортсменов и ЗОЖ-энтузиастов.</a:t>
                      </a:r>
                      <a:endParaRPr sz="800" u="none" cap="none" strike="noStrike">
                        <a:highlight>
                          <a:srgbClr val="E06666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ru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Универсальность и интеграция в экосистему.</a:t>
                      </a:r>
                      <a:r>
                        <a:rPr b="0" i="0" lang="ru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Трекер активности, уведомлений и здоровья "все-в-одном" для массового пользователя.</a:t>
                      </a:r>
                      <a:endParaRPr sz="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Универсальный хаб для сбора и визуализации данных о здоровье с разных устройств в экосистеме Android. Формирование общей картины wellness без медицинской диагностики.</a:t>
                      </a:r>
                      <a:endParaRPr i="0" sz="8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" sz="1000"/>
                        <a:t>Глубина аналитики ИИ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" sz="800">
                          <a:highlight>
                            <a:srgbClr val="00FF00"/>
                          </a:highlight>
                        </a:rPr>
                        <a:t>Активные AI-рекомендации: Генерирует персонализированные текстовые советы и конкретные действия на основе анализа паттернов.</a:t>
                      </a:r>
                      <a:endParaRPr sz="800" u="none" cap="none" strike="noStrike">
                        <a:highlight>
                          <a:srgbClr val="00FF00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" sz="800">
                          <a:highlight>
                            <a:srgbClr val="00FF00"/>
                          </a:highlight>
                        </a:rPr>
                        <a:t>Сильный ИИ для анализа готовности к нагрузке. Слабость: рекомендации в основном цифровые (баллы, графики), без проактивных текстовых советов.</a:t>
                      </a:r>
                      <a:endParaRPr sz="800" u="none" cap="none" strike="noStrike">
                        <a:highlight>
                          <a:srgbClr val="00FF00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ru" sz="800" u="none" cap="none" strike="noStrike">
                          <a:solidFill>
                            <a:srgbClr val="000000"/>
                          </a:solidFill>
                          <a:highlight>
                            <a:srgbClr val="E06666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Визуализация трендов, напоминания, общие цели. Глубокие выводы и рекомендации — за пользователем или сторонними приложениями.</a:t>
                      </a:r>
                      <a:endParaRPr sz="800" u="none" cap="none" strike="noStrike">
                        <a:highlight>
                          <a:srgbClr val="E06666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Собирает данные с разных источников и дает общие рекомендации. Не хватает медицинской глубины и персонализации.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ru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Источники данных</a:t>
                      </a:r>
                      <a:endParaRPr sz="700" u="none" cap="none" strike="noStrike"/>
                    </a:p>
                  </a:txBody>
                  <a:tcPr marT="91425" marB="91425" marR="91425" marL="91425"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ru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Агрегация данных с любых носимых устройств, а также ручной ввод.</a:t>
                      </a:r>
                      <a:endParaRPr sz="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ru" sz="800" u="none" cap="none" strike="noStrike">
                          <a:solidFill>
                            <a:schemeClr val="dk1"/>
                          </a:solidFill>
                          <a:highlight>
                            <a:srgbClr val="E06666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Только данные с браслета Whoop.</a:t>
                      </a:r>
                      <a:endParaRPr sz="800" u="none" cap="none" strike="noStrike">
                        <a:solidFill>
                          <a:schemeClr val="dk1"/>
                        </a:solidFill>
                        <a:highlight>
                          <a:srgbClr val="E06666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ru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 основном данные Apple Watch и iPhone. Есть импорт из некоторых сторонних приложений.</a:t>
                      </a:r>
                      <a:endParaRPr sz="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highlight>
                            <a:srgbClr val="00FF00"/>
                          </a:highlight>
                        </a:rPr>
                        <a:t>Широкая доступность: Работает на Android и iOS. Сильная сторона: Агрегирует данные со многих Android-устройств и приложений через Google Fit.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highlight>
                          <a:srgbClr val="00FF0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4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b="1" sz="10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b="1" sz="10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ru" sz="1000" u="none" cap="none" strike="noStrike"/>
                        <a:t>Точность данных</a:t>
                      </a:r>
                      <a:endParaRPr b="1" sz="1000" u="none" cap="none" strike="noStrike"/>
                    </a:p>
                  </a:txBody>
                  <a:tcPr marT="91425" marB="91425" marR="91425" marL="91425"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ru" sz="800" u="none" cap="none" strike="noStrike">
                          <a:solidFill>
                            <a:srgbClr val="000000"/>
                          </a:solidFill>
                          <a:highlight>
                            <a:srgbClr val="EA9999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Т</a:t>
                      </a:r>
                      <a:r>
                        <a:rPr lang="ru" sz="800">
                          <a:highlight>
                            <a:srgbClr val="EA9999"/>
                          </a:highlight>
                        </a:rPr>
                        <a:t>о</a:t>
                      </a:r>
                      <a:r>
                        <a:rPr b="0" i="0" lang="ru" sz="800" u="none" cap="none" strike="noStrike">
                          <a:solidFill>
                            <a:srgbClr val="000000"/>
                          </a:solidFill>
                          <a:highlight>
                            <a:srgbClr val="EA9999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чность данных полностью зависит от сторонних устройств.</a:t>
                      </a:r>
                      <a:endParaRPr sz="800" u="none" cap="none" strike="noStrike">
                        <a:highlight>
                          <a:srgbClr val="EA9999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ru" sz="800" u="none" cap="none" strike="noStrike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Аппаратное и программное обеспечение разработаны как единое целое.</a:t>
                      </a:r>
                      <a:endParaRPr sz="800" u="none" cap="none" strike="noStrike">
                        <a:highlight>
                          <a:srgbClr val="00FF00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" sz="800">
                          <a:highlight>
                            <a:srgbClr val="00FF00"/>
                          </a:highlight>
                        </a:rPr>
                        <a:t>Высочайшая точность: Полный контроль над цепочкой (чипы, сенсоры, ПО). Эталонная точность для массового сегмента.</a:t>
                      </a:r>
                      <a:endParaRPr sz="800" u="none" cap="none" strike="noStrike">
                        <a:highlight>
                          <a:srgbClr val="00FF00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Переменная точность: Точность зависит от используемого устройства (например, Fitbit, Pixel Watch или сторонние бренды).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43"/>
          <p:cNvPicPr preferRelativeResize="0"/>
          <p:nvPr/>
        </p:nvPicPr>
        <p:blipFill rotWithShape="1">
          <a:blip r:embed="rId3">
            <a:alphaModFix/>
          </a:blip>
          <a:srcRect b="90696" l="0" r="0" t="0"/>
          <a:stretch/>
        </p:blipFill>
        <p:spPr>
          <a:xfrm>
            <a:off x="0" y="0"/>
            <a:ext cx="9143997" cy="47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16874" y="72750"/>
            <a:ext cx="340250" cy="33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3"/>
          <p:cNvSpPr txBox="1"/>
          <p:nvPr/>
        </p:nvSpPr>
        <p:spPr>
          <a:xfrm>
            <a:off x="175875" y="-83175"/>
            <a:ext cx="5787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бизнес-модель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3"/>
          <p:cNvSpPr txBox="1"/>
          <p:nvPr/>
        </p:nvSpPr>
        <p:spPr>
          <a:xfrm>
            <a:off x="277475" y="668025"/>
            <a:ext cx="85797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Ценность нашего продукта для аудитории: </a:t>
            </a:r>
            <a:r>
              <a:rPr lang="ru" sz="1200">
                <a:solidFill>
                  <a:schemeClr val="dk1"/>
                </a:solidFill>
              </a:rPr>
              <a:t>Доступная и быстрая помощь в управлении здоровьем. </a:t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35" name="Google Shape;235;p43"/>
          <p:cNvSpPr/>
          <p:nvPr/>
        </p:nvSpPr>
        <p:spPr>
          <a:xfrm>
            <a:off x="277475" y="1227225"/>
            <a:ext cx="2626500" cy="3657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8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 продаём</a:t>
            </a:r>
            <a:r>
              <a:rPr b="1" lang="ru" sz="1200">
                <a:solidFill>
                  <a:schemeClr val="dk1"/>
                </a:solidFill>
              </a:rPr>
              <a:t>?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8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chemeClr val="dk1"/>
                </a:solidFill>
              </a:rPr>
              <a:t>Подписка на премиум-функционал с расширенными отчетами. (Стоимость 299 руб/месяц)  </a:t>
            </a:r>
            <a:endParaRPr sz="1000">
              <a:solidFill>
                <a:schemeClr val="dk1"/>
              </a:solidFill>
            </a:endParaRPr>
          </a:p>
          <a:p>
            <a:pPr indent="0" lvl="0" marL="88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000">
                <a:solidFill>
                  <a:schemeClr val="dk1"/>
                </a:solidFill>
              </a:rPr>
              <a:t>Функции подписки:         </a:t>
            </a:r>
            <a:r>
              <a:rPr lang="ru" sz="1000">
                <a:solidFill>
                  <a:schemeClr val="dk1"/>
                </a:solidFill>
              </a:rPr>
              <a:t> Расширенный анализ данных с умных часов (анализ вариабельности сердечного ритма, фаз сна и т.д.) </a:t>
            </a:r>
            <a:endParaRPr sz="1000">
              <a:solidFill>
                <a:schemeClr val="dk1"/>
              </a:solidFill>
            </a:endParaRPr>
          </a:p>
          <a:p>
            <a:pPr indent="0" lvl="0" marL="88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chemeClr val="dk1"/>
                </a:solidFill>
              </a:rPr>
              <a:t>Более детализированные отчеты с графиками и трендами. </a:t>
            </a:r>
            <a:endParaRPr sz="1000">
              <a:solidFill>
                <a:schemeClr val="dk1"/>
              </a:solidFill>
            </a:endParaRPr>
          </a:p>
          <a:p>
            <a:pPr indent="0" lvl="0" marL="88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chemeClr val="dk1"/>
                </a:solidFill>
              </a:rPr>
              <a:t>Персонализированные рекомендации по питанию и физической активности на основе ИИ.                                        </a:t>
            </a:r>
            <a:endParaRPr sz="1000">
              <a:solidFill>
                <a:schemeClr val="dk1"/>
              </a:solidFill>
            </a:endParaRPr>
          </a:p>
          <a:p>
            <a:pPr indent="0" lvl="0" marL="88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chemeClr val="dk1"/>
                </a:solidFill>
              </a:rPr>
              <a:t>Доступ к эксклюзивным вебинарам и мастер-классам по здоровью.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chemeClr val="dk1"/>
                </a:solidFill>
              </a:rPr>
              <a:t> Отсутствие рекламы.</a:t>
            </a:r>
            <a:endParaRPr sz="1000">
              <a:solidFill>
                <a:schemeClr val="dk1"/>
              </a:solidFill>
            </a:endParaRPr>
          </a:p>
          <a:p>
            <a:pPr indent="0" lvl="0" marL="89999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236" name="Google Shape;236;p43"/>
          <p:cNvSpPr/>
          <p:nvPr/>
        </p:nvSpPr>
        <p:spPr>
          <a:xfrm>
            <a:off x="3254050" y="1227225"/>
            <a:ext cx="2626500" cy="3657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8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 продвигаем?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8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000">
                <a:solidFill>
                  <a:schemeClr val="dk1"/>
                </a:solidFill>
              </a:rPr>
              <a:t>Реклама в социальных сетях.  </a:t>
            </a:r>
            <a:r>
              <a:rPr lang="ru" sz="1100">
                <a:solidFill>
                  <a:schemeClr val="dk1"/>
                </a:solidFill>
              </a:rPr>
              <a:t>телеграм каналы о  здоровье:                               1) Домашний доктор</a:t>
            </a:r>
            <a:endParaRPr sz="1100">
              <a:solidFill>
                <a:schemeClr val="dk1"/>
              </a:solidFill>
            </a:endParaRPr>
          </a:p>
          <a:p>
            <a:pPr indent="0" lvl="0" marL="88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2)Твое здоровье </a:t>
            </a:r>
            <a:endParaRPr sz="1100">
              <a:solidFill>
                <a:schemeClr val="dk1"/>
              </a:solidFill>
            </a:endParaRPr>
          </a:p>
          <a:p>
            <a:pPr indent="0" lvl="0" marL="88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3) Полезный доктор | Здоровье</a:t>
            </a:r>
            <a:endParaRPr sz="1100">
              <a:solidFill>
                <a:schemeClr val="dk1"/>
              </a:solidFill>
            </a:endParaRPr>
          </a:p>
          <a:p>
            <a:pPr indent="0" lvl="0" marL="88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Ведение блога в телеграмме с полезными статьями о здоровье, рецептами для людей с хроническими заболеваниями и т.д., посты о новинках и обновлениях</a:t>
            </a:r>
            <a:endParaRPr sz="1200">
              <a:solidFill>
                <a:schemeClr val="dk1"/>
              </a:solidFill>
            </a:endParaRPr>
          </a:p>
          <a:p>
            <a:pPr indent="0" lvl="0" marL="89999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37" name="Google Shape;237;p43"/>
          <p:cNvSpPr/>
          <p:nvPr/>
        </p:nvSpPr>
        <p:spPr>
          <a:xfrm>
            <a:off x="6230625" y="1227225"/>
            <a:ext cx="2626500" cy="3657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8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Кто поможет?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8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000">
                <a:solidFill>
                  <a:schemeClr val="dk1"/>
                </a:solidFill>
              </a:rPr>
              <a:t>Ключевые партнёры: </a:t>
            </a:r>
            <a:endParaRPr sz="1000">
              <a:solidFill>
                <a:schemeClr val="dk1"/>
              </a:solidFill>
            </a:endParaRPr>
          </a:p>
          <a:p>
            <a:pPr indent="0" lvl="0" marL="88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Производители умных часов (например, Apple, Samsung, Garmin) для интеграции данных.  </a:t>
            </a:r>
            <a:endParaRPr sz="1200">
              <a:solidFill>
                <a:schemeClr val="dk1"/>
              </a:solidFill>
            </a:endParaRPr>
          </a:p>
          <a:p>
            <a:pPr indent="0" lvl="0" marL="88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Медицинские</a:t>
            </a:r>
            <a:r>
              <a:rPr lang="ru" sz="1200">
                <a:solidFill>
                  <a:schemeClr val="dk1"/>
                </a:solidFill>
              </a:rPr>
              <a:t> учреждения и врачи-специалисты для консультаций и верификации рекомендаций.   </a:t>
            </a:r>
            <a:endParaRPr sz="1200">
              <a:solidFill>
                <a:schemeClr val="dk1"/>
              </a:solidFill>
            </a:endParaRPr>
          </a:p>
          <a:p>
            <a:pPr indent="0" lvl="0" marL="88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Фитнес-тренеры и диетологи для разработки персонализированных планов.</a:t>
            </a:r>
            <a:endParaRPr sz="1200">
              <a:solidFill>
                <a:schemeClr val="dk1"/>
              </a:solidFill>
            </a:endParaRPr>
          </a:p>
          <a:p>
            <a:pPr indent="0" lvl="0" marL="89999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44"/>
          <p:cNvPicPr preferRelativeResize="0"/>
          <p:nvPr/>
        </p:nvPicPr>
        <p:blipFill rotWithShape="1">
          <a:blip r:embed="rId3">
            <a:alphaModFix/>
          </a:blip>
          <a:srcRect b="90696" l="0" r="0" t="0"/>
          <a:stretch/>
        </p:blipFill>
        <p:spPr>
          <a:xfrm>
            <a:off x="0" y="0"/>
            <a:ext cx="9143997" cy="47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16874" y="72750"/>
            <a:ext cx="340250" cy="33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4"/>
          <p:cNvSpPr txBox="1"/>
          <p:nvPr/>
        </p:nvSpPr>
        <p:spPr>
          <a:xfrm>
            <a:off x="175875" y="-83175"/>
            <a:ext cx="5787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план реализации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44"/>
          <p:cNvSpPr/>
          <p:nvPr/>
        </p:nvSpPr>
        <p:spPr>
          <a:xfrm>
            <a:off x="6975450" y="617700"/>
            <a:ext cx="2063700" cy="4147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Ключевые результаты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800">
                <a:solidFill>
                  <a:schemeClr val="dk1"/>
                </a:solidFill>
              </a:rPr>
              <a:t>Рабочий MVP:</a:t>
            </a:r>
            <a:r>
              <a:rPr lang="ru" sz="800">
                <a:solidFill>
                  <a:schemeClr val="dk1"/>
                </a:solidFill>
              </a:rPr>
              <a:t> Запуск минимально жизнеспособного продукта с базовым функционалом.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800">
                <a:solidFill>
                  <a:schemeClr val="dk1"/>
                </a:solidFill>
              </a:rPr>
              <a:t>Функциональный веб-интерфейс:</a:t>
            </a:r>
            <a:r>
              <a:rPr lang="ru" sz="800">
                <a:solidFill>
                  <a:schemeClr val="dk1"/>
                </a:solidFill>
              </a:rPr>
              <a:t> Полностью свёрстанный и интегрированный с бэкендом интерфейс.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800">
                <a:solidFill>
                  <a:schemeClr val="dk1"/>
                </a:solidFill>
              </a:rPr>
              <a:t>Рабочий бэкенд:</a:t>
            </a:r>
            <a:r>
              <a:rPr lang="ru" sz="800">
                <a:solidFill>
                  <a:schemeClr val="dk1"/>
                </a:solidFill>
              </a:rPr>
              <a:t> Настроенная серверная инфраструктура, разработанные API и база данных.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800">
                <a:solidFill>
                  <a:schemeClr val="dk1"/>
                </a:solidFill>
              </a:rPr>
              <a:t>Готовые ИИ-модели:</a:t>
            </a:r>
            <a:r>
              <a:rPr lang="ru" sz="800">
                <a:solidFill>
                  <a:schemeClr val="dk1"/>
                </a:solidFill>
              </a:rPr>
              <a:t> Разработанный и интегрированный модуль ИИ для классификации состояний и прогнозирования рисков, выдающий тестовые прогнозы.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800">
                <a:solidFill>
                  <a:schemeClr val="dk1"/>
                </a:solidFill>
              </a:rPr>
              <a:t>Положительная обратная связь:</a:t>
            </a:r>
            <a:r>
              <a:rPr lang="ru" sz="800">
                <a:solidFill>
                  <a:schemeClr val="dk1"/>
                </a:solidFill>
              </a:rPr>
              <a:t> Сбор и анализ отзывов от тестовых пользователей для дальнейших улучшений.</a:t>
            </a:r>
            <a:endParaRPr sz="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ru" sz="800">
                <a:solidFill>
                  <a:schemeClr val="dk1"/>
                </a:solidFill>
              </a:rPr>
              <a:t>Обновлённая версия MVP и план развития:</a:t>
            </a:r>
            <a:r>
              <a:rPr lang="ru" sz="800">
                <a:solidFill>
                  <a:schemeClr val="dk1"/>
                </a:solidFill>
              </a:rPr>
              <a:t> Продукт, улучшенный по итогам пилотного тестирования, с чётким видением дальнейшего масштабирования и внедрения новых функций.</a:t>
            </a:r>
            <a:endParaRPr sz="700">
              <a:solidFill>
                <a:schemeClr val="dk1"/>
              </a:solidFill>
            </a:endParaRPr>
          </a:p>
        </p:txBody>
      </p:sp>
      <p:pic>
        <p:nvPicPr>
          <p:cNvPr id="246" name="Google Shape;246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100" y="740175"/>
            <a:ext cx="6888199" cy="388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5"/>
          <p:cNvPicPr preferRelativeResize="0"/>
          <p:nvPr/>
        </p:nvPicPr>
        <p:blipFill rotWithShape="1">
          <a:blip r:embed="rId3">
            <a:alphaModFix/>
          </a:blip>
          <a:srcRect b="90696" l="0" r="0" t="0"/>
          <a:stretch/>
        </p:blipFill>
        <p:spPr>
          <a:xfrm>
            <a:off x="0" y="0"/>
            <a:ext cx="9143997" cy="47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16874" y="72750"/>
            <a:ext cx="340250" cy="3326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3" name="Google Shape;253;p45"/>
          <p:cNvGraphicFramePr/>
          <p:nvPr/>
        </p:nvGraphicFramePr>
        <p:xfrm>
          <a:off x="241625" y="1762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{BD2286A5-D7C4-4392-98C1-CE3A07F227FC}</a:tableStyleId>
              </a:tblPr>
              <a:tblGrid>
                <a:gridCol w="2400525"/>
                <a:gridCol w="1579075"/>
              </a:tblGrid>
              <a:tr h="31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" sz="1000" u="none" cap="none" strike="noStrike">
                          <a:solidFill>
                            <a:srgbClr val="FFFFFF"/>
                          </a:solidFill>
                        </a:rPr>
                        <a:t>Статья расходов</a:t>
                      </a:r>
                      <a:endParaRPr b="1"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3F98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" sz="1000" u="none" cap="none" strike="noStrike">
                          <a:solidFill>
                            <a:srgbClr val="FFFFFF"/>
                          </a:solidFill>
                        </a:rPr>
                        <a:t>Общая стоимость, руб</a:t>
                      </a:r>
                      <a:endParaRPr b="1"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3F98FF"/>
                    </a:solidFill>
                  </a:tcPr>
                </a:tc>
              </a:tr>
              <a:tr h="404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" sz="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Утверждённое ТЗ, список требований, дорожная карта</a:t>
                      </a:r>
                      <a:endParaRPr sz="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</a:rPr>
                        <a:t>15000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04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" sz="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Утверждённый дизайн‑макет, интерактивный прототип </a:t>
                      </a:r>
                      <a:endParaRPr sz="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</a:rPr>
                        <a:t>40000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1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" sz="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Стабильная версия, отчёт о тестировании </a:t>
                      </a:r>
                      <a:endParaRPr sz="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</a:rPr>
                        <a:t>50000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22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Развёртывание на хостинге.Подготовка документации для пользователей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</a:rPr>
                        <a:t>15000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04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" sz="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Привлечение 50–100 тестовых пользователей. Сбор обратной связи</a:t>
                      </a:r>
                      <a:endParaRPr sz="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</a:rPr>
                        <a:t>15000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1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" sz="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Разработка бэкенда</a:t>
                      </a:r>
                      <a:endParaRPr sz="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</a:rPr>
                        <a:t>200000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293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" sz="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Разработка фронтенда</a:t>
                      </a:r>
                      <a:endParaRPr sz="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</a:rPr>
                        <a:t>150000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66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Разработка ИИ‑модуля</a:t>
                      </a:r>
                      <a:endParaRPr sz="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</a:rPr>
                        <a:t>250000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18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Доработка и масштабирование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</a:rPr>
                        <a:t>30000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18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Консультация с медиками, обучение ИИ</a:t>
                      </a:r>
                      <a:endParaRPr sz="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</a:rPr>
                        <a:t>200000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20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" sz="800">
                          <a:solidFill>
                            <a:srgbClr val="FFFFFF"/>
                          </a:solidFill>
                        </a:rPr>
                        <a:t>И</a:t>
                      </a:r>
                      <a:r>
                        <a:rPr b="1" lang="ru" sz="800" u="none" cap="none" strike="noStrike">
                          <a:solidFill>
                            <a:srgbClr val="FFFFFF"/>
                          </a:solidFill>
                        </a:rPr>
                        <a:t>ТОГО</a:t>
                      </a:r>
                      <a:endParaRPr b="1" sz="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" sz="800">
                          <a:solidFill>
                            <a:srgbClr val="E8E8E8"/>
                          </a:solidFill>
                        </a:rPr>
                        <a:t>965000</a:t>
                      </a:r>
                      <a:endParaRPr sz="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254" name="Google Shape;254;p45"/>
          <p:cNvSpPr/>
          <p:nvPr/>
        </p:nvSpPr>
        <p:spPr>
          <a:xfrm>
            <a:off x="4792250" y="546875"/>
            <a:ext cx="4020000" cy="3284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Итого по этапам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/>
              <a:t>Общая длительность: </a:t>
            </a:r>
            <a:r>
              <a:rPr lang="ru" sz="1300"/>
              <a:t>24 недели (≈6 месяцев).</a:t>
            </a:r>
            <a:r>
              <a:rPr lang="ru" sz="1300"/>
              <a:t> 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 </a:t>
            </a:r>
            <a:endParaRPr b="1"/>
          </a:p>
        </p:txBody>
      </p:sp>
      <p:sp>
        <p:nvSpPr>
          <p:cNvPr id="255" name="Google Shape;255;p45"/>
          <p:cNvSpPr txBox="1"/>
          <p:nvPr/>
        </p:nvSpPr>
        <p:spPr>
          <a:xfrm>
            <a:off x="4837250" y="1217375"/>
            <a:ext cx="39300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chemeClr val="dk1"/>
                </a:solidFill>
              </a:rPr>
              <a:t>Оптимизация затрат: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</a:rPr>
              <a:t>- Использование open‑source библиотек для ИИ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</a:rPr>
              <a:t> -Хостинг на тарифах типа «Universal» (от 99 руб./мес.).</a:t>
            </a:r>
            <a:r>
              <a:rPr lang="ru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56" name="Google Shape;256;p45"/>
          <p:cNvSpPr txBox="1"/>
          <p:nvPr/>
        </p:nvSpPr>
        <p:spPr>
          <a:xfrm>
            <a:off x="4837250" y="2332850"/>
            <a:ext cx="40200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chemeClr val="dk1"/>
                </a:solidFill>
              </a:rPr>
              <a:t>Риски:   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</a:rPr>
              <a:t>- Задержки на этапе интеграции с устройствами (разные API у производителей часов).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</a:rPr>
              <a:t>- Недостаточная точность моделей без больших объёмов реальных данных.</a:t>
            </a:r>
            <a:endParaRPr sz="1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