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FFFFFF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69D4A7B0-DEA6-47CF-B8F4-83C980E82723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6A715C0-1F9A-41A2-80C5-0766CFB00FB3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Программисты 2 (100.000 рублей каждому)- создают игру;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Администраторы 8 (40.000 рублей каждому)- модерируют чат и следят за тем, чтобы игра нормально функционировала; 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Гейм-Дизайнер 1 (80.000 рублей)- разрабатывают дизайн; 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Маркетинг и пиар 2 (70.000 рублей каждому)- продвигают игру;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Специалист поддержки (гейм-мастер) 2 (40.000 рублей каждому)- поддерживают работу платформы, следят за тем, чтобы не было лагов и зависаний; 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Создание сайта 80.000 рублей (одноразовая услуга на аутсорсе).</a:t>
            </a:r>
            <a:endParaRPr lang="ru-RU" sz="2000" b="0" strike="noStrike" spc="-1">
              <a:latin typeface="Arial"/>
            </a:endParaRPr>
          </a:p>
          <a:p>
            <a:pPr marL="4572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latin typeface="Century Gothic"/>
              </a:rPr>
              <a:t> Креативщики 2 (40.000 рублей каждому) - придумывают сами задания.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3FADBFC-5ED2-441B-B4D1-8B3789D7CCD9}" type="slidenum">
              <a:rPr lang="ru-RU" sz="1200" b="0" strike="noStrike" spc="-1">
                <a:latin typeface="Times New Roman"/>
              </a:rPr>
              <a:t>13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DD245F-D960-4565-B412-3CEF35E8DA7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53C162E-95EA-41D7-A569-42835FDB74A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154AA3D-AD41-4D73-9972-0AC0CE3BF72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F05047-29F3-4729-9DBD-B380E8F386B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130C470-8C13-47CF-8027-1A3D61A1315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1F7D02-D98E-46CE-B23D-8F62C3E0BB7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1960" y="1709640"/>
            <a:ext cx="10515240" cy="132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58A1DA7-29A6-4D20-8E57-668662847FE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43F5F9-7697-403F-B581-FAA246CAB00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E2849D3-CE40-4AF5-BDE5-ACC88C844AA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0771B17-DC00-4DE9-94DF-1EC7A99A8E3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73D9F00-0570-4B12-BDAF-F3BDB2B8DA2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AE89993-B0F3-4965-936D-B382474931F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8732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304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196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8732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304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F85AD6D-E29E-4505-9E94-C5F7AD1A05E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E482758-22BB-4FF7-BD28-151B2DAB906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6A9AA4B-225C-4F50-9A37-E2B60CF40DB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B483692-1ABC-4ABE-9BC5-457352C26EF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B395146-CAB0-42F1-A501-B5E4807E864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99AB5C7-B60C-4BD3-BA8A-DE06029E472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1960" y="1709640"/>
            <a:ext cx="10515240" cy="132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A9EA831-B89C-4CA4-BC81-DB555400DE3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B323E0C-2C8A-4D6F-8151-07E1D1CC3D5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004A5DE-8D76-4EC3-B4F1-6D33C182010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31874F3-7C38-49B9-AADA-612897798DF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0E7828F-44F5-4406-BD8D-D02CF0D4218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83196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D85EB49-E396-4D0B-8560-5119513E72A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8732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7943040" y="458964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83196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8732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7943040" y="5373360"/>
            <a:ext cx="3385800" cy="71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6C59EC3-4808-4E41-BAF5-4923066D6764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rgbClr val="FFFFFF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FFFFFF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FFFFFF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48F7388-B79E-4F4D-BA4E-5A739ED4833A}" type="slidenum">
              <a:rPr lang="ru-RU" sz="1200" b="0" strike="noStrike" spc="-1">
                <a:solidFill>
                  <a:srgbClr val="FFFFFF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FFFFFF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FFFFFF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FFFFFF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FFFFFF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rgbClr val="FFFFFF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ru-RU" sz="1200" b="0" strike="noStrike" spc="-1">
                <a:solidFill>
                  <a:srgbClr val="FFFFFF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FFFFFF"/>
                </a:solidFill>
                <a:latin typeface="Calibri"/>
              </a:rPr>
              <a:t>&lt;дата/время&gt;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A021CB3-2673-4510-B6F3-ADD6436EACC2}" type="slidenum">
              <a:rPr lang="ru-RU" sz="1200" b="0" strike="noStrike" spc="-1">
                <a:solidFill>
                  <a:srgbClr val="FFFFFF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C:\Users\20pro\Downloads\translucent-image.png"/>
          <p:cNvPicPr/>
          <p:nvPr/>
        </p:nvPicPr>
        <p:blipFill>
          <a:blip r:embed="rId2"/>
          <a:srcRect l="30426" t="13131" r="32068" b="13425"/>
          <a:stretch/>
        </p:blipFill>
        <p:spPr>
          <a:xfrm>
            <a:off x="2588400" y="-347760"/>
            <a:ext cx="6541200" cy="720540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509840" y="168264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73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6000" b="1" strike="noStrike" spc="-1">
                <a:solidFill>
                  <a:srgbClr val="FF0000"/>
                </a:solidFill>
                <a:latin typeface="Century Gothic"/>
              </a:rPr>
              <a:t>Супермафия</a:t>
            </a:r>
            <a:br>
              <a:rPr sz="6000"/>
            </a:br>
            <a:r>
              <a:rPr lang="ru-RU" sz="6000" b="1" strike="noStrike" spc="-1">
                <a:solidFill>
                  <a:srgbClr val="FF0000"/>
                </a:solidFill>
                <a:latin typeface="Century Gothic"/>
              </a:rPr>
              <a:t>образовательная онлайн игра</a:t>
            </a:r>
            <a:br>
              <a:rPr sz="6000"/>
            </a:br>
            <a:endParaRPr lang="ru-RU" sz="60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2481840" y="5202360"/>
            <a:ext cx="7255800" cy="1655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Басова Елизавета, Еремина Наталия, Кузнецова Елена, Шабалина Полина, Щагина Юлия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77880" y="34416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Решение проблем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353520" y="1407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Школьникам интересно и полезно ИГРАТЬ обучаясь и соревнуясь</a:t>
            </a:r>
            <a:endParaRPr lang="ru-RU" sz="16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93" name="Рисунок 3" descr="00000_pixian_ai.png"/>
          <p:cNvPicPr/>
          <p:nvPr/>
        </p:nvPicPr>
        <p:blipFill>
          <a:blip r:embed="rId2"/>
          <a:stretch/>
        </p:blipFill>
        <p:spPr>
          <a:xfrm>
            <a:off x="7546680" y="3994920"/>
            <a:ext cx="2838240" cy="2638080"/>
          </a:xfrm>
          <a:prstGeom prst="rect">
            <a:avLst/>
          </a:prstGeom>
          <a:ln w="0">
            <a:noFill/>
          </a:ln>
        </p:spPr>
      </p:pic>
      <p:sp>
        <p:nvSpPr>
          <p:cNvPr id="94" name="Текст 2"/>
          <p:cNvSpPr/>
          <p:nvPr/>
        </p:nvSpPr>
        <p:spPr>
          <a:xfrm>
            <a:off x="6284880" y="1407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Педагогам удобно и увлекательно делиться знаниями и быть на «одной волне» с учениками через ИГРУ</a:t>
            </a:r>
            <a:br>
              <a:rPr sz="2400"/>
            </a:br>
            <a:endParaRPr lang="ru-RU" sz="1600" b="0" strike="noStrike" spc="-1">
              <a:latin typeface="Arial"/>
            </a:endParaRPr>
          </a:p>
        </p:txBody>
      </p:sp>
      <p:sp>
        <p:nvSpPr>
          <p:cNvPr id="95" name="Текст 2"/>
          <p:cNvSpPr/>
          <p:nvPr/>
        </p:nvSpPr>
        <p:spPr>
          <a:xfrm>
            <a:off x="382320" y="3882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Родителям комфортно, интересно  вместе проводить время и быть осведомленным об интересах детей через ИГРУ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77880" y="34416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Проблема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353520" y="1407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Потеря интереса </a:t>
            </a:r>
            <a:r>
              <a:rPr lang="ru-RU" sz="1600" b="1" strike="noStrike" cap="all" spc="-1">
                <a:solidFill>
                  <a:srgbClr val="FFFFFF"/>
                </a:solidFill>
                <a:latin typeface="Century Gothic"/>
              </a:rPr>
              <a:t>школьников</a:t>
            </a: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к скучным играм,</a:t>
            </a:r>
            <a:endParaRPr lang="ru-RU" sz="16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Потеря интереса к учебе и традиционным дисциплинам в школе,</a:t>
            </a:r>
            <a:endParaRPr lang="ru-RU" sz="16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Сложности коммуникации среди сверстников,</a:t>
            </a:r>
            <a:endParaRPr lang="ru-RU" sz="16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Неорганизаванное времяпрепроводение у ряда «трудных» подростков,</a:t>
            </a:r>
            <a:endParaRPr lang="ru-RU" sz="16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98" name="Рисунок 3" descr="00000_pixian_ai.png"/>
          <p:cNvPicPr/>
          <p:nvPr/>
        </p:nvPicPr>
        <p:blipFill>
          <a:blip r:embed="rId2"/>
          <a:stretch/>
        </p:blipFill>
        <p:spPr>
          <a:xfrm>
            <a:off x="7546680" y="3994920"/>
            <a:ext cx="2838240" cy="2638080"/>
          </a:xfrm>
          <a:prstGeom prst="rect">
            <a:avLst/>
          </a:prstGeom>
          <a:ln w="0">
            <a:noFill/>
          </a:ln>
        </p:spPr>
      </p:pic>
      <p:sp>
        <p:nvSpPr>
          <p:cNvPr id="99" name="Текст 2"/>
          <p:cNvSpPr/>
          <p:nvPr/>
        </p:nvSpPr>
        <p:spPr>
          <a:xfrm>
            <a:off x="6284880" y="1407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Трудности  </a:t>
            </a:r>
            <a:r>
              <a:rPr lang="ru-RU" sz="1600" b="1" strike="noStrike" cap="all" spc="-1">
                <a:solidFill>
                  <a:srgbClr val="FFFFFF"/>
                </a:solidFill>
                <a:latin typeface="Century Gothic"/>
              </a:rPr>
              <a:t>педагогов</a:t>
            </a: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в поиске мотивации у школьников к учебе,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Сложности коммуникации педагогов и учеников вне занятий,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Разрыв в освоении цифровых компетенциц</a:t>
            </a:r>
            <a:br>
              <a:rPr sz="2400"/>
            </a:br>
            <a:endParaRPr lang="ru-RU" sz="1600" b="0" strike="noStrike" spc="-1">
              <a:latin typeface="Arial"/>
            </a:endParaRPr>
          </a:p>
        </p:txBody>
      </p:sp>
      <p:sp>
        <p:nvSpPr>
          <p:cNvPr id="100" name="Текст 2"/>
          <p:cNvSpPr/>
          <p:nvPr/>
        </p:nvSpPr>
        <p:spPr>
          <a:xfrm>
            <a:off x="382320" y="3882960"/>
            <a:ext cx="5553000" cy="202068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Конфликт между детьми и </a:t>
            </a:r>
            <a:r>
              <a:rPr lang="ru-RU" sz="1600" b="1" strike="noStrike" cap="all" spc="-1">
                <a:solidFill>
                  <a:srgbClr val="FFFFFF"/>
                </a:solidFill>
                <a:latin typeface="Century Gothic"/>
              </a:rPr>
              <a:t>родителями</a:t>
            </a: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 по поводу интернетзависимости детей,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Сложности ккоммуникации поколений,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Неорганизаванное времяпрепровождение у ряда «трудных» подростков,</a:t>
            </a:r>
            <a:br>
              <a:rPr sz="2400"/>
            </a:b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91920" y="83664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Решение проблемы с помощью онлайн игры "Мафия" для школьников может быть следующим: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81008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Предоставление доступа к игре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Разнообразие игровых режимов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Организация турниров и соревнований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Возможность общения и социализации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Игровая обратная связь и развитие навыков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    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3"/>
          <p:cNvSpPr/>
          <p:nvPr/>
        </p:nvSpPr>
        <p:spPr>
          <a:xfrm>
            <a:off x="476640" y="728280"/>
            <a:ext cx="1070964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0000"/>
                </a:solidFill>
                <a:latin typeface="Century Gothic"/>
              </a:rPr>
              <a:t>Предлагаемая ценность онлайн платформы «Мафия»:</a:t>
            </a:r>
            <a:r>
              <a:rPr lang="ru-RU" sz="2800" b="0" strike="noStrike" spc="-1">
                <a:solidFill>
                  <a:srgbClr val="FF0000"/>
                </a:solidFill>
                <a:latin typeface="Century Gothic"/>
              </a:rPr>
              <a:t> 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br>
              <a:rPr sz="2800"/>
            </a:br>
            <a:endParaRPr lang="ru-RU" sz="2800" b="0" strike="noStrike" spc="-1">
              <a:latin typeface="Arial"/>
            </a:endParaRPr>
          </a:p>
        </p:txBody>
      </p:sp>
      <p:sp>
        <p:nvSpPr>
          <p:cNvPr id="104" name="Rectangle 1"/>
          <p:cNvSpPr/>
          <p:nvPr/>
        </p:nvSpPr>
        <p:spPr>
          <a:xfrm>
            <a:off x="4842000" y="1420920"/>
            <a:ext cx="121917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Rectangle 1"/>
          <p:cNvSpPr/>
          <p:nvPr/>
        </p:nvSpPr>
        <p:spPr>
          <a:xfrm>
            <a:off x="350280" y="1596600"/>
            <a:ext cx="10962720" cy="374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ctr">
            <a:spAutoFit/>
          </a:bodyPr>
          <a:lstStyle/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возможность играть в популярную игру с другими игроками,</a:t>
            </a:r>
            <a:endParaRPr lang="ru-RU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удобный и интуитивно понятный интерфейс, </a:t>
            </a:r>
            <a:endParaRPr lang="ru-RU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совмещение игры и обучения,</a:t>
            </a:r>
            <a:endParaRPr lang="ru-RU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наличие различных режимов игры, </a:t>
            </a:r>
            <a:endParaRPr lang="ru-RU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регулярные обновления и возможность общения с другими игроками. </a:t>
            </a:r>
            <a:endParaRPr lang="ru-RU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соревновательный дух, ведение статистики и достижений, участие  в турнирах.  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br>
              <a:rPr sz="2400"/>
            </a:br>
            <a:endParaRPr lang="ru-RU" sz="2400" b="0" strike="noStrike" spc="-1">
              <a:latin typeface="Arial"/>
            </a:endParaRPr>
          </a:p>
        </p:txBody>
      </p:sp>
      <p:pic>
        <p:nvPicPr>
          <p:cNvPr id="106" name="Рисунок 6" descr="0.png"/>
          <p:cNvPicPr/>
          <p:nvPr/>
        </p:nvPicPr>
        <p:blipFill>
          <a:blip r:embed="rId2"/>
          <a:stretch/>
        </p:blipFill>
        <p:spPr>
          <a:xfrm>
            <a:off x="4683600" y="4248000"/>
            <a:ext cx="2476080" cy="260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"/>
          <p:cNvSpPr/>
          <p:nvPr/>
        </p:nvSpPr>
        <p:spPr>
          <a:xfrm>
            <a:off x="476640" y="728280"/>
            <a:ext cx="1070964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FF0000"/>
                </a:solidFill>
                <a:latin typeface="Century Gothic"/>
              </a:rPr>
              <a:t>Конкуренты, которых мы анализировали: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08" name="Rectangle 2"/>
          <p:cNvSpPr/>
          <p:nvPr/>
        </p:nvSpPr>
        <p:spPr>
          <a:xfrm>
            <a:off x="4842000" y="1420920"/>
            <a:ext cx="121917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Rectangle 3"/>
          <p:cNvSpPr/>
          <p:nvPr/>
        </p:nvSpPr>
        <p:spPr>
          <a:xfrm>
            <a:off x="350280" y="1596600"/>
            <a:ext cx="10962720" cy="374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TextBox 109"/>
          <p:cNvSpPr txBox="1"/>
          <p:nvPr/>
        </p:nvSpPr>
        <p:spPr>
          <a:xfrm>
            <a:off x="803160" y="1620000"/>
            <a:ext cx="5676840" cy="1935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2600" b="0" strike="noStrike" spc="-1">
                <a:latin typeface="Arial"/>
              </a:rPr>
              <a:t>1) Мафия онлайн</a:t>
            </a:r>
          </a:p>
          <a:p>
            <a:r>
              <a:rPr lang="ru-RU" sz="2600" b="0" strike="noStrike" spc="-1">
                <a:latin typeface="Arial"/>
              </a:rPr>
              <a:t>2) Мафия онлайн 2</a:t>
            </a:r>
          </a:p>
          <a:p>
            <a:r>
              <a:rPr lang="ru-RU" sz="2600" b="0" strike="noStrike" spc="-1">
                <a:latin typeface="Arial"/>
              </a:rPr>
              <a:t>3) Мафия онлайн 3</a:t>
            </a:r>
          </a:p>
          <a:p>
            <a:r>
              <a:rPr lang="ru-RU" sz="2600" b="0" strike="noStrike" spc="-1">
                <a:latin typeface="Arial"/>
              </a:rPr>
              <a:t>4) Face mafia</a:t>
            </a:r>
          </a:p>
          <a:p>
            <a:r>
              <a:rPr lang="ru-RU" sz="2600" b="0" strike="noStrike" spc="-1">
                <a:latin typeface="Arial"/>
              </a:rPr>
              <a:t>5) Мафия онлайн (с видеочатом)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838080" y="137160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многим пользователям неудобно и скучно переписываться в чате в процессе игры;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дизайн многих игр устарел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из-за лагов многие пользователи не могут играть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роли однообразны, нет новых ролей;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из-за долгого ожидания пользователи часто выходили из игры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многие пользователи отмечали оскорбления в свой адрес от других игроков</a:t>
            </a: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2" name="TextBox 3"/>
          <p:cNvSpPr/>
          <p:nvPr/>
        </p:nvSpPr>
        <p:spPr>
          <a:xfrm>
            <a:off x="687960" y="554400"/>
            <a:ext cx="7286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1" u="sng" strike="noStrike" spc="-1">
                <a:solidFill>
                  <a:srgbClr val="FF0000"/>
                </a:solidFill>
                <a:uFillTx/>
                <a:latin typeface="Century Gothic"/>
              </a:rPr>
              <a:t>Проанализировав конкурентов, мы поняли: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/>
          </p:nvPr>
        </p:nvSpPr>
        <p:spPr>
          <a:xfrm>
            <a:off x="838080" y="1138320"/>
            <a:ext cx="108518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Есть возможность играть с видео и микрофоном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Современный дизайн и хорошая графика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Отсутствие лагов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Еженедельное обновление логических заданий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Разнообразие ролей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Проведение турниров между школьниками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285840" indent="-285840">
              <a:lnSpc>
                <a:spcPct val="90000"/>
              </a:lnSpc>
              <a:spcBef>
                <a:spcPts val="1199"/>
              </a:spcBef>
              <a:spcAft>
                <a:spcPts val="1199"/>
              </a:spcAft>
              <a:buClr>
                <a:srgbClr val="FFFFFF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Тщательное администрирование пользователей</a:t>
            </a: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4" name="TextBox 3"/>
          <p:cNvSpPr/>
          <p:nvPr/>
        </p:nvSpPr>
        <p:spPr>
          <a:xfrm>
            <a:off x="826920" y="395640"/>
            <a:ext cx="7014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1" u="sng" strike="noStrike" spc="-1">
                <a:solidFill>
                  <a:srgbClr val="FF0000"/>
                </a:solidFill>
                <a:uFillTx/>
                <a:latin typeface="Century Gothic"/>
              </a:rPr>
              <a:t>Наше преимущество перед конкурентами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77880" y="34416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Для кого наша онлайн-платформа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838080" y="181008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Школьники средней и старшей школы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Учителя и педагоги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Родители и опекуны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Образовательные учреждения: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Физические лица, которые интересуются образовательными играми и готовы приобрести продукт для своих детей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Сектор рынка - B2C, так как продукт будет предназначен для использования конечными потребителями - детьми.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77880" y="69588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Для запуска проекта необходимы ресурсы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77880" y="2276640"/>
            <a:ext cx="7395480" cy="3287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Игровой контент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Технические ресурсы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Затраты на ЗП обучающего персонала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Рекламные и информационные материалы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Финансовые ресурсы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19" name="Рисунок 3" descr="0000_pixian_ai.png"/>
          <p:cNvPicPr/>
          <p:nvPr/>
        </p:nvPicPr>
        <p:blipFill>
          <a:blip r:embed="rId2"/>
          <a:stretch/>
        </p:blipFill>
        <p:spPr>
          <a:xfrm>
            <a:off x="8769240" y="2151000"/>
            <a:ext cx="2980800" cy="2781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91920" y="13104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Научно-техническое решение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05360" y="1362240"/>
            <a:ext cx="1108836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u="sng" strike="noStrike" spc="-1">
                <a:solidFill>
                  <a:srgbClr val="FFFFFF"/>
                </a:solidFill>
                <a:uFillTx/>
                <a:latin typeface="Century Gothic"/>
              </a:rPr>
              <a:t>1 этап 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.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Использование существующих шаблонов, таких как, например, HTML5 и CSS3 с различными скриптами и библиотеками для создания игрового функционала. Шаблонная версия позволит протестить есть ли интерес у аудитории.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u="sng" strike="noStrike" spc="-1">
                <a:solidFill>
                  <a:srgbClr val="FFFFFF"/>
                </a:solidFill>
                <a:uFillTx/>
                <a:latin typeface="Century Gothic"/>
              </a:rPr>
              <a:t>2 этап.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По мере развития продукта и концепции, проведения тестирования, возможен будет переход на более устойчивую платформу, созданную профессиональными программистами, так как создание сайта с онлайн игрой требует специфических навыков и знаний в разработке игр.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u="sng" strike="noStrike" spc="-1">
                <a:solidFill>
                  <a:srgbClr val="FFFFFF"/>
                </a:solidFill>
                <a:uFillTx/>
                <a:latin typeface="Century Gothic"/>
              </a:rPr>
              <a:t>3 этап. 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Создание разработки мобильного приложения с игрой.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77880" y="34416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Определение структуры расходов и доходов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677880" y="1810080"/>
            <a:ext cx="4849200" cy="3611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1. </a:t>
            </a:r>
            <a:r>
              <a:rPr lang="ru-RU" sz="3200" b="1" strike="noStrike" spc="-1">
                <a:solidFill>
                  <a:srgbClr val="FFFFFF"/>
                </a:solidFill>
                <a:latin typeface="Century Gothic"/>
              </a:rPr>
              <a:t>Расходы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на разработку и техническую реализацию</a:t>
            </a: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2. </a:t>
            </a:r>
            <a:r>
              <a:rPr lang="ru-RU" sz="3600" b="1" strike="noStrike" spc="-1">
                <a:solidFill>
                  <a:srgbClr val="FFFFFF"/>
                </a:solidFill>
                <a:latin typeface="Century Gothic"/>
              </a:rPr>
              <a:t>Расходы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на обучение и поддержку клиентов</a:t>
            </a: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3. </a:t>
            </a:r>
            <a:r>
              <a:rPr lang="ru-RU" sz="3600" b="1" strike="noStrike" spc="-1">
                <a:solidFill>
                  <a:srgbClr val="FFFFFF"/>
                </a:solidFill>
                <a:latin typeface="Century Gothic"/>
              </a:rPr>
              <a:t>Расходы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на маркетинг и продвижение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4" name="Текст 2"/>
          <p:cNvSpPr/>
          <p:nvPr/>
        </p:nvSpPr>
        <p:spPr>
          <a:xfrm>
            <a:off x="6405480" y="1861920"/>
            <a:ext cx="4833720" cy="361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1. </a:t>
            </a:r>
            <a:r>
              <a:rPr lang="ru-RU" sz="3200" b="1" strike="noStrike" spc="-1">
                <a:solidFill>
                  <a:srgbClr val="FFFFFF"/>
                </a:solidFill>
                <a:latin typeface="Century Gothic"/>
              </a:rPr>
              <a:t>Доходы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от подписки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2. </a:t>
            </a:r>
            <a:r>
              <a:rPr lang="ru-RU" sz="3200" b="1" strike="noStrike" spc="-1">
                <a:solidFill>
                  <a:srgbClr val="FFFFFF"/>
                </a:solidFill>
                <a:latin typeface="Century Gothic"/>
              </a:rPr>
              <a:t>Доходы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о предоставления дополнительных услуг</a:t>
            </a:r>
            <a:br>
              <a:rPr sz="2400"/>
            </a:b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3. </a:t>
            </a:r>
            <a:r>
              <a:rPr lang="ru-RU" sz="3600" b="1" strike="noStrike" spc="-1">
                <a:solidFill>
                  <a:srgbClr val="FFFFFF"/>
                </a:solidFill>
                <a:latin typeface="Century Gothic"/>
              </a:rPr>
              <a:t>Доходы</a:t>
            </a: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 от «спонсоров» и партнеров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63840" y="22500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Определение структуры расходов и доходов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126" name="Таблица 5"/>
          <p:cNvGraphicFramePr/>
          <p:nvPr/>
        </p:nvGraphicFramePr>
        <p:xfrm>
          <a:off x="586800" y="1384200"/>
          <a:ext cx="11018160" cy="2224800"/>
        </p:xfrm>
        <a:graphic>
          <a:graphicData uri="http://schemas.openxmlformats.org/drawingml/2006/table">
            <a:tbl>
              <a:tblPr/>
              <a:tblGrid>
                <a:gridCol w="309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Категория 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Количество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Объем, рублей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примечание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Программист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100 000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Создание игры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Администратор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8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40 000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Модерация чата контроль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Гейм дизайнер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80 000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Разработка и дизайн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Маркетолог и </a:t>
                      </a:r>
                      <a:r>
                        <a:rPr lang="en-US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PR </a:t>
                      </a: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специалист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70 000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Продвижение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Гейм мастер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40 000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Поддержка платфоры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6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Разработчик сайта</a:t>
                      </a:r>
                      <a:endParaRPr lang="ru-RU" sz="2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Специалист по креативу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  <a:endParaRPr lang="ru-RU" sz="2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80 000 (разовая услуга)</a:t>
                      </a:r>
                      <a:endParaRPr lang="ru-RU" sz="2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40 000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Разработка сайта</a:t>
                      </a:r>
                      <a:endParaRPr lang="ru-RU" sz="2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24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Разработка заданий</a:t>
                      </a:r>
                      <a:endParaRPr lang="ru-RU" sz="2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77880" y="24552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Определение источников дохода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35240" y="1297080"/>
            <a:ext cx="11147040" cy="2690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Основной способ - продажа игрокам </a:t>
            </a:r>
            <a:r>
              <a:rPr lang="ru-RU" sz="3200" b="0" u="sng" strike="noStrike" spc="-1">
                <a:solidFill>
                  <a:srgbClr val="FFFFFF"/>
                </a:solidFill>
                <a:uFillTx/>
                <a:latin typeface="Century Gothic"/>
              </a:rPr>
              <a:t>дополнительных возможностей и игровых материалов.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Дополнительный способ - </a:t>
            </a:r>
            <a:r>
              <a:rPr lang="ru-RU" sz="3200" b="0" u="sng" strike="noStrike" spc="-1">
                <a:solidFill>
                  <a:srgbClr val="FFFFFF"/>
                </a:solidFill>
                <a:uFillTx/>
                <a:latin typeface="Century Gothic"/>
              </a:rPr>
              <a:t>спонсорство и пожертвования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Прочие способы - </a:t>
            </a:r>
            <a:r>
              <a:rPr lang="ru-RU" sz="3200" b="0" u="sng" strike="noStrike" spc="-1">
                <a:solidFill>
                  <a:srgbClr val="FFFFFF"/>
                </a:solidFill>
                <a:uFillTx/>
                <a:latin typeface="Century Gothic"/>
              </a:rPr>
              <a:t>Реклама и партнерские програ</a:t>
            </a: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ммы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22720" y="20520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Инвестиционные потребности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520560" y="1367280"/>
            <a:ext cx="87170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Разработка  программного обеспечения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Маркетинг и реклама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Техническое обслуживание и поддержка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Оплата труда персонала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Расходы на серверы и хостинг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Разработка  мобильного приложения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Wingdings" charset="2"/>
              <a:buChar char=""/>
            </a:pPr>
            <a:r>
              <a:rPr lang="ru-RU" sz="3200" b="0" strike="noStrike" spc="-1">
                <a:solidFill>
                  <a:srgbClr val="FFFFFF"/>
                </a:solidFill>
                <a:latin typeface="Century Gothic"/>
              </a:rPr>
              <a:t>Обеспечение безопасности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31" name="Рисунок 3" descr="000.png"/>
          <p:cNvPicPr/>
          <p:nvPr/>
        </p:nvPicPr>
        <p:blipFill>
          <a:blip r:embed="rId2"/>
          <a:stretch/>
        </p:blipFill>
        <p:spPr>
          <a:xfrm>
            <a:off x="9034920" y="76680"/>
            <a:ext cx="2809440" cy="2580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63840" y="442800"/>
            <a:ext cx="10515240" cy="8186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200" b="1" strike="noStrike" spc="-1">
                <a:solidFill>
                  <a:srgbClr val="FF0000"/>
                </a:solidFill>
                <a:latin typeface="Century Gothic"/>
              </a:rPr>
              <a:t>Реализация: </a:t>
            </a:r>
            <a:endParaRPr lang="ru-RU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42880" y="18662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1. Техническая реализация</a:t>
            </a: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br>
              <a:rPr sz="2400"/>
            </a:br>
            <a:endParaRPr lang="ru-RU" sz="24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34" name="Рисунок 3" descr="00-transformed.png"/>
          <p:cNvPicPr/>
          <p:nvPr/>
        </p:nvPicPr>
        <p:blipFill>
          <a:blip r:embed="rId3"/>
          <a:stretch/>
        </p:blipFill>
        <p:spPr>
          <a:xfrm>
            <a:off x="4768920" y="1912680"/>
            <a:ext cx="2624040" cy="3047040"/>
          </a:xfrm>
          <a:prstGeom prst="rect">
            <a:avLst/>
          </a:prstGeom>
          <a:ln w="0">
            <a:noFill/>
          </a:ln>
        </p:spPr>
      </p:pic>
      <p:sp>
        <p:nvSpPr>
          <p:cNvPr id="135" name="TextBox 4"/>
          <p:cNvSpPr/>
          <p:nvPr/>
        </p:nvSpPr>
        <p:spPr>
          <a:xfrm>
            <a:off x="604800" y="5134680"/>
            <a:ext cx="5711040" cy="69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2. Тестирование и обратная связь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136" name="TextBox 5"/>
          <p:cNvSpPr/>
          <p:nvPr/>
        </p:nvSpPr>
        <p:spPr>
          <a:xfrm>
            <a:off x="6836760" y="5134680"/>
            <a:ext cx="5120280" cy="69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3. Доработка и оптимизация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137" name="TextBox 6"/>
          <p:cNvSpPr/>
          <p:nvPr/>
        </p:nvSpPr>
        <p:spPr>
          <a:xfrm>
            <a:off x="7849800" y="1899000"/>
            <a:ext cx="4046400" cy="69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2400" b="0" strike="noStrike" spc="-1">
                <a:solidFill>
                  <a:srgbClr val="FFFFFF"/>
                </a:solidFill>
                <a:latin typeface="Century Gothic"/>
              </a:rPr>
              <a:t>4. Запуск и внедрение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138" name="Стрелка вверх 8"/>
          <p:cNvSpPr/>
          <p:nvPr/>
        </p:nvSpPr>
        <p:spPr>
          <a:xfrm rot="10800000">
            <a:off x="1955880" y="2658960"/>
            <a:ext cx="266760" cy="198324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Стрелка вверх 9"/>
          <p:cNvSpPr/>
          <p:nvPr/>
        </p:nvSpPr>
        <p:spPr>
          <a:xfrm>
            <a:off x="9608400" y="2658960"/>
            <a:ext cx="252720" cy="198324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Выгнутая вниз стрелка 10"/>
          <p:cNvSpPr/>
          <p:nvPr/>
        </p:nvSpPr>
        <p:spPr>
          <a:xfrm>
            <a:off x="4797000" y="5824080"/>
            <a:ext cx="2869560" cy="79452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/>
          </p:nvPr>
        </p:nvSpPr>
        <p:spPr>
          <a:xfrm>
            <a:off x="804240" y="2262240"/>
            <a:ext cx="2779560" cy="2775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6000" b="0" strike="noStrike" spc="-1">
                <a:solidFill>
                  <a:srgbClr val="FFFFFF"/>
                </a:solidFill>
                <a:latin typeface="Calibri"/>
              </a:rPr>
              <a:t>Макет игры </a:t>
            </a:r>
          </a:p>
        </p:txBody>
      </p:sp>
      <p:pic>
        <p:nvPicPr>
          <p:cNvPr id="142" name="Рисунок 4"/>
          <p:cNvPicPr/>
          <p:nvPr/>
        </p:nvPicPr>
        <p:blipFill>
          <a:blip r:embed="rId2"/>
          <a:stretch/>
        </p:blipFill>
        <p:spPr>
          <a:xfrm>
            <a:off x="4219200" y="0"/>
            <a:ext cx="3740400" cy="685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63120" y="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6000" b="1" strike="noStrike" spc="-1">
                <a:solidFill>
                  <a:srgbClr val="FF0000"/>
                </a:solidFill>
                <a:latin typeface="Calibri Light"/>
              </a:rPr>
              <a:t>Спасибо за внимание!</a:t>
            </a:r>
            <a:endParaRPr lang="ru-RU" sz="60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44" name="Рисунок 6" descr="igralnye-karty.jpg"/>
          <p:cNvPicPr/>
          <p:nvPr/>
        </p:nvPicPr>
        <p:blipFill>
          <a:blip r:embed="rId2"/>
          <a:stretch/>
        </p:blipFill>
        <p:spPr>
          <a:xfrm>
            <a:off x="4509720" y="3081960"/>
            <a:ext cx="2523600" cy="2523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832</Words>
  <Application>Microsoft Office PowerPoint</Application>
  <PresentationFormat>Широкоэкранный</PresentationFormat>
  <Paragraphs>145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Office Theme</vt:lpstr>
      <vt:lpstr>Office Theme</vt:lpstr>
      <vt:lpstr>Супермафия образовательная онлайн игра </vt:lpstr>
      <vt:lpstr>Решение проблем</vt:lpstr>
      <vt:lpstr>Проблема</vt:lpstr>
      <vt:lpstr>Решение проблемы с помощью онлайн игры "Мафия" для школьников может быть следующим: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кого наша онлайн-платформа</vt:lpstr>
      <vt:lpstr>Для запуска проекта необходимы ресурсы</vt:lpstr>
      <vt:lpstr>Научно-техническое решение</vt:lpstr>
      <vt:lpstr>Определение структуры расходов и доходов</vt:lpstr>
      <vt:lpstr>Определение структуры расходов и доходов</vt:lpstr>
      <vt:lpstr>Определение источников дохода</vt:lpstr>
      <vt:lpstr>Инвестиционные потребности</vt:lpstr>
      <vt:lpstr>Реализация: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и анализ рынка</dc:title>
  <dc:subject/>
  <dc:creator>Кузнецова Елена Сергеевна</dc:creator>
  <dc:description/>
  <cp:lastModifiedBy>юля щагина</cp:lastModifiedBy>
  <cp:revision>26</cp:revision>
  <dcterms:created xsi:type="dcterms:W3CDTF">2023-10-26T18:27:21Z</dcterms:created>
  <dcterms:modified xsi:type="dcterms:W3CDTF">2023-11-27T14:31:49Z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17</vt:i4>
  </property>
</Properties>
</file>