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6" r:id="rId9"/>
    <p:sldId id="263" r:id="rId10"/>
    <p:sldId id="269" r:id="rId11"/>
    <p:sldId id="270" r:id="rId12"/>
    <p:sldId id="271" r:id="rId13"/>
    <p:sldId id="274" r:id="rId14"/>
    <p:sldId id="268" r:id="rId15"/>
    <p:sldId id="259" r:id="rId16"/>
    <p:sldId id="273" r:id="rId17"/>
    <p:sldId id="26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660"/>
  </p:normalViewPr>
  <p:slideViewPr>
    <p:cSldViewPr snapToGrid="0">
      <p:cViewPr varScale="1">
        <p:scale>
          <a:sx n="82" d="100"/>
          <a:sy n="82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6BFC6-0B43-4A31-B597-8341546BB578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8E92E-CAC4-4D6C-A380-197385217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264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Соло для слабослышащих </a:t>
            </a:r>
            <a:r>
              <a:rPr lang="en-US" dirty="0"/>
              <a:t>https://vitrocommerc.ru/katalog/inklyuzivnoe_obrazovanie/s_narusheniem_sluha/sluhorechevoj_trenazher_solo</a:t>
            </a:r>
            <a:endParaRPr lang="ru-RU" dirty="0"/>
          </a:p>
          <a:p>
            <a:r>
              <a:rPr lang="ru-RU" dirty="0"/>
              <a:t>Видимая речь </a:t>
            </a:r>
            <a:r>
              <a:rPr lang="en-US" dirty="0"/>
              <a:t>III https://www.specedu.ru/Products/SPV3/spv3.htm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8E92E-CAC4-4D6C-A380-1973852178C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87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A5CD62-B565-4242-832B-D1995F28A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FAB492-8ACC-4DB9-AF19-4D90BEC6D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FF0C61-3711-4F38-B9CC-32C15B9B8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81F94-C1B9-4041-853A-F7151948D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6EF663-9C63-42E2-BD74-9BB90D81A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301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015863-40C4-40E8-B3E0-ACCB42860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B1FCFA-B555-4BDF-9D9B-5CEEE6D61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D70F98-37FF-4ED0-9882-D5433CFA8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B71BA2-A87A-446D-AE97-C4EF2FB81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3FF7A2-1168-4ED1-8241-1FB3AE91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37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775038-326C-4A12-B0C9-2EC861D7E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093D8E-757C-4CF2-B18F-BB3B16D4F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0330CE-568A-4533-B14A-FDEF871D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A60E4D-FB49-4A28-BAC4-0DDC5808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1362DC-C534-4F40-A635-8C176EE0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87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F3A50F-2194-4D0F-9CF1-C9EE89573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D8220D-50DC-48B3-8037-DA79A5759A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577217-2495-4770-A2EF-1D27E52CA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DFF9C2-F846-4071-AD9F-9BD2CB954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1669F5-D054-45D5-A371-A43570AC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FAB8BD-7F80-4AA7-B781-A3C05D1AF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940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D7208D-BEA4-4F75-8A8E-1D5ADA195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6F292D-0F10-402B-83C3-26C38702B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CE1549-1535-4575-A1C4-319FA43FF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5134A7-6A89-4DE2-B3B4-A74963F1AE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E700EF7-B797-4357-BA3A-89F582C1C8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196A93A-FC5F-4E0A-8E62-16FCF319C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63AE11A-2C8F-4F49-A5E5-A6B78B1F8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02F0F18-3F90-457B-B538-18D4D96DF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94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7153A-117D-427B-9A9F-2C3B32C7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407CDA0-F6C6-4AA0-A859-01A38C6F5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F0B1BD-5740-4C84-A8CB-5CDF0727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247600F-D7A8-4AA5-9F2B-418D4930D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339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24E53FE-42EF-4315-92BF-B825143CF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FDCC64-435D-4D15-AB15-A4F491AF9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A4BE0D-0537-4FAC-A55D-2695B7AFC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08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E9111-F580-4921-81D9-1D391A195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42234F-9083-433A-876D-FABF7B963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93C919-A6B8-4A25-8C83-9D3D0A1A1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92F59B-97F7-4403-82B9-44C1A2543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545B7E-13F2-496C-A884-95B956351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1A5E2-FD09-4166-AF80-454886992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18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A24FCC-AD90-420D-AC7E-AA314A8AA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242CBD-A266-4F07-B16C-C09E44152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47FAF5-3B8C-4DE9-A798-B5371CCB44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A72997-5C9E-4C19-8151-D15849310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36CBC0-498A-4864-A0A6-4D447A653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039851-6441-4D3A-8FB8-0878E9906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420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9D7B8-EB8F-4BCC-9A45-E981EC6DD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3782BFE-0B03-42B1-8377-B752686C7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76AF56-A1CE-4EC9-A377-B291A4776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A1DF0D-9A03-47B0-B5A0-BDC25B8F2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6CAAC6-599E-4421-8877-E5AEF434D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116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AED96D6-0202-41A2-9BE4-CE9E1EEE33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E84E89E-D1A6-43BE-8C30-CDAB8971C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CA576D-6588-429A-ADF6-E261A3E92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2D5BB1-C22B-4161-9D73-A22FD63C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C152F0-D7C3-48A3-8770-B417B3A60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416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20575E-746F-4BAA-AFA7-37FEBEDEF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59A7B6-F4A8-414A-AD26-F93F2F4E4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1248F6-B343-4A59-AB25-76266D8E6A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93955-E0DA-492B-9CA4-22936DDC6AAB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8EDA2B-D067-4245-B37B-6888B6D0E4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497224-DD7C-42F1-BA0F-382B3BE23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74CF1-97E9-4A4E-8F1C-1C77F19A1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53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27E7A-215E-48B2-A866-F4EA7C81E3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Когнитивный тренажёр для слабослышащих</a:t>
            </a:r>
          </a:p>
        </p:txBody>
      </p:sp>
    </p:spTree>
    <p:extLst>
      <p:ext uri="{BB962C8B-B14F-4D97-AF65-F5344CB8AC3E}">
        <p14:creationId xmlns:p14="http://schemas.microsoft.com/office/powerpoint/2010/main" val="229475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8E12CFB-06C6-4799-ACD1-B65DBDD58B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Люди плохо говорят потому, что слышат с дефектами?</a:t>
            </a: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69E71311-5DA0-4A9F-818B-C7752EA279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Наше решение позволит улучшить слух и речь</a:t>
            </a:r>
          </a:p>
        </p:txBody>
      </p:sp>
    </p:spTree>
    <p:extLst>
      <p:ext uri="{BB962C8B-B14F-4D97-AF65-F5344CB8AC3E}">
        <p14:creationId xmlns:p14="http://schemas.microsoft.com/office/powerpoint/2010/main" val="3446291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5ED012-D940-4036-8CA3-8E8B531C4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 продукте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8A0927-001D-471B-8B79-6D2D4FBE3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Тренажёр, который позволяет развить слух и речь слабослышащих. Содержит несколько уровней заданий: от отдельных слов до длинных текстов. Кроме чтения текстов имеются задания на повторение услышанного (или на ввод его с клавиатуры). </a:t>
            </a:r>
          </a:p>
        </p:txBody>
      </p:sp>
    </p:spTree>
    <p:extLst>
      <p:ext uri="{BB962C8B-B14F-4D97-AF65-F5344CB8AC3E}">
        <p14:creationId xmlns:p14="http://schemas.microsoft.com/office/powerpoint/2010/main" val="2016797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609DC6-AB3C-4084-B2C7-32E197BA8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5164F4-E9EA-4AF7-929E-4FE3D3657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Разработка тренажёра для тренировки речи и слуха слабослышащих</a:t>
            </a:r>
          </a:p>
          <a:p>
            <a:r>
              <a:rPr lang="ru-RU" dirty="0"/>
              <a:t>Сокращение дефектов речи и слуха слабослышащих</a:t>
            </a:r>
          </a:p>
          <a:p>
            <a:r>
              <a:rPr lang="ru-RU" dirty="0"/>
              <a:t>Повышение качества усвоения устного материала слабослышащими</a:t>
            </a:r>
          </a:p>
          <a:p>
            <a:r>
              <a:rPr lang="ru-RU" dirty="0"/>
              <a:t>Повышение грамотности</a:t>
            </a:r>
          </a:p>
          <a:p>
            <a:r>
              <a:rPr lang="ru-RU" dirty="0"/>
              <a:t>Повышение успеваемости</a:t>
            </a:r>
          </a:p>
        </p:txBody>
      </p:sp>
    </p:spTree>
    <p:extLst>
      <p:ext uri="{BB962C8B-B14F-4D97-AF65-F5344CB8AC3E}">
        <p14:creationId xmlns:p14="http://schemas.microsoft.com/office/powerpoint/2010/main" val="3456264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750A5B-74C8-4605-9432-A21E00B33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867" y="0"/>
            <a:ext cx="963626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E89F8C-4389-40CF-8DC0-EF7CE40D8CC3}"/>
              </a:ext>
            </a:extLst>
          </p:cNvPr>
          <p:cNvSpPr txBox="1"/>
          <p:nvPr/>
        </p:nvSpPr>
        <p:spPr>
          <a:xfrm>
            <a:off x="1466335" y="411892"/>
            <a:ext cx="5222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Александр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223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A9C7AD-4D4B-4A2B-A552-66D36AC02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преимущества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5B4CF3-CF3C-415E-911B-8C1AF241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Простота использования</a:t>
            </a:r>
          </a:p>
          <a:p>
            <a:r>
              <a:rPr lang="ru-RU" dirty="0"/>
              <a:t>Контроль знаний пользователей</a:t>
            </a:r>
          </a:p>
          <a:p>
            <a:r>
              <a:rPr lang="ru-RU" dirty="0"/>
              <a:t>Распознавание речи при помощи искусственного интеллекта, что не требует обращения к сторонним серверам</a:t>
            </a:r>
          </a:p>
          <a:p>
            <a:r>
              <a:rPr lang="ru-RU" dirty="0"/>
              <a:t>Индивидуальное назначение заданий</a:t>
            </a:r>
          </a:p>
          <a:p>
            <a:r>
              <a:rPr lang="ru-RU" dirty="0"/>
              <a:t>Не требует приобретения отдельного оборудования (нужен только компьютер, ноутбук или планшет с динамиком (наушником) и микрофоном)</a:t>
            </a:r>
          </a:p>
        </p:txBody>
      </p:sp>
    </p:spTree>
    <p:extLst>
      <p:ext uri="{BB962C8B-B14F-4D97-AF65-F5344CB8AC3E}">
        <p14:creationId xmlns:p14="http://schemas.microsoft.com/office/powerpoint/2010/main" val="213053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03B8BF-6669-43AC-9C57-27AF03AAE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555" y="49324"/>
            <a:ext cx="10515600" cy="710107"/>
          </a:xfrm>
        </p:spPr>
        <p:txBody>
          <a:bodyPr/>
          <a:lstStyle/>
          <a:p>
            <a:r>
              <a:rPr lang="ru-RU" dirty="0"/>
              <a:t>Конкурентный анализ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FBF4FA7-71EB-4137-9D7F-55F0E92E80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9986135"/>
              </p:ext>
            </p:extLst>
          </p:nvPr>
        </p:nvGraphicFramePr>
        <p:xfrm>
          <a:off x="180391" y="703751"/>
          <a:ext cx="11566850" cy="5930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655">
                  <a:extLst>
                    <a:ext uri="{9D8B030D-6E8A-4147-A177-3AD203B41FA5}">
                      <a16:colId xmlns:a16="http://schemas.microsoft.com/office/drawing/2014/main" val="317841668"/>
                    </a:ext>
                  </a:extLst>
                </a:gridCol>
                <a:gridCol w="1336085">
                  <a:extLst>
                    <a:ext uri="{9D8B030D-6E8A-4147-A177-3AD203B41FA5}">
                      <a16:colId xmlns:a16="http://schemas.microsoft.com/office/drawing/2014/main" val="2453871394"/>
                    </a:ext>
                  </a:extLst>
                </a:gridCol>
                <a:gridCol w="2313370">
                  <a:extLst>
                    <a:ext uri="{9D8B030D-6E8A-4147-A177-3AD203B41FA5}">
                      <a16:colId xmlns:a16="http://schemas.microsoft.com/office/drawing/2014/main" val="241823680"/>
                    </a:ext>
                  </a:extLst>
                </a:gridCol>
                <a:gridCol w="2313370">
                  <a:extLst>
                    <a:ext uri="{9D8B030D-6E8A-4147-A177-3AD203B41FA5}">
                      <a16:colId xmlns:a16="http://schemas.microsoft.com/office/drawing/2014/main" val="91147351"/>
                    </a:ext>
                  </a:extLst>
                </a:gridCol>
                <a:gridCol w="2313370">
                  <a:extLst>
                    <a:ext uri="{9D8B030D-6E8A-4147-A177-3AD203B41FA5}">
                      <a16:colId xmlns:a16="http://schemas.microsoft.com/office/drawing/2014/main" val="1998784856"/>
                    </a:ext>
                  </a:extLst>
                </a:gridCol>
              </a:tblGrid>
              <a:tr h="1543140">
                <a:tc>
                  <a:txBody>
                    <a:bodyPr/>
                    <a:lstStyle/>
                    <a:p>
                      <a:r>
                        <a:rPr lang="ru-RU" dirty="0"/>
                        <a:t>Целевые 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Слуховой тренажёр Соло для слабослышащих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Видимая речь </a:t>
                      </a:r>
                      <a:r>
                        <a:rPr lang="en-US" dirty="0"/>
                        <a:t>III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RediApp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Система-тренажёр для обучения слабослышащих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400118"/>
                  </a:ext>
                </a:extLst>
              </a:tr>
              <a:tr h="1038340">
                <a:tc>
                  <a:txBody>
                    <a:bodyPr/>
                    <a:lstStyle/>
                    <a:p>
                      <a:r>
                        <a:rPr lang="ru-RU" dirty="0"/>
                        <a:t>Возможность дистанционных занятий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547049"/>
                  </a:ext>
                </a:extLst>
              </a:tr>
              <a:tr h="675124">
                <a:tc>
                  <a:txBody>
                    <a:bodyPr/>
                    <a:lstStyle/>
                    <a:p>
                      <a:r>
                        <a:rPr lang="ru-RU" dirty="0"/>
                        <a:t>Индивидуальное назначение заданий (заранее)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03543"/>
                  </a:ext>
                </a:extLst>
              </a:tr>
              <a:tr h="964462">
                <a:tc>
                  <a:txBody>
                    <a:bodyPr/>
                    <a:lstStyle/>
                    <a:p>
                      <a:r>
                        <a:rPr lang="ru-RU" dirty="0"/>
                        <a:t>Автоматический централизованный подсчёт успеваемости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163947"/>
                  </a:ext>
                </a:extLst>
              </a:tr>
              <a:tr h="675124">
                <a:tc>
                  <a:txBody>
                    <a:bodyPr/>
                    <a:lstStyle/>
                    <a:p>
                      <a:r>
                        <a:rPr lang="ru-RU" dirty="0"/>
                        <a:t>Не нужно специальное оборудование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404194"/>
                  </a:ext>
                </a:extLst>
              </a:tr>
              <a:tr h="517062">
                <a:tc>
                  <a:txBody>
                    <a:bodyPr/>
                    <a:lstStyle/>
                    <a:p>
                      <a:r>
                        <a:rPr lang="ru-RU" dirty="0"/>
                        <a:t>Развивает слух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791936"/>
                  </a:ext>
                </a:extLst>
              </a:tr>
              <a:tr h="517062">
                <a:tc>
                  <a:txBody>
                    <a:bodyPr/>
                    <a:lstStyle/>
                    <a:p>
                      <a:r>
                        <a:rPr lang="ru-RU" dirty="0"/>
                        <a:t>Развивает речь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509246"/>
                  </a:ext>
                </a:extLst>
              </a:tr>
            </a:tbl>
          </a:graphicData>
        </a:graphic>
      </p:graphicFrame>
      <p:pic>
        <p:nvPicPr>
          <p:cNvPr id="5" name="Picture 36">
            <a:extLst>
              <a:ext uri="{FF2B5EF4-FFF2-40B4-BE49-F238E27FC236}">
                <a16:creationId xmlns:a16="http://schemas.microsoft.com/office/drawing/2014/main" id="{1B5EC2F4-1710-4EC9-8739-1991BCE9BD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0790312" y="2465599"/>
            <a:ext cx="375165" cy="295718"/>
          </a:xfrm>
          <a:prstGeom prst="rect">
            <a:avLst/>
          </a:prstGeom>
        </p:spPr>
      </p:pic>
      <p:pic>
        <p:nvPicPr>
          <p:cNvPr id="6" name="Picture 36">
            <a:extLst>
              <a:ext uri="{FF2B5EF4-FFF2-40B4-BE49-F238E27FC236}">
                <a16:creationId xmlns:a16="http://schemas.microsoft.com/office/drawing/2014/main" id="{E30B3059-F682-4208-A714-DC6823C1E7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0790312" y="3371701"/>
            <a:ext cx="375165" cy="295718"/>
          </a:xfrm>
          <a:prstGeom prst="rect">
            <a:avLst/>
          </a:prstGeom>
        </p:spPr>
      </p:pic>
      <p:pic>
        <p:nvPicPr>
          <p:cNvPr id="7" name="Picture 36">
            <a:extLst>
              <a:ext uri="{FF2B5EF4-FFF2-40B4-BE49-F238E27FC236}">
                <a16:creationId xmlns:a16="http://schemas.microsoft.com/office/drawing/2014/main" id="{9296470C-CF1C-4563-A2B8-E002475A31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0862725" y="4173987"/>
            <a:ext cx="375165" cy="295718"/>
          </a:xfrm>
          <a:prstGeom prst="rect">
            <a:avLst/>
          </a:prstGeom>
        </p:spPr>
      </p:pic>
      <p:pic>
        <p:nvPicPr>
          <p:cNvPr id="8" name="Picture 36">
            <a:extLst>
              <a:ext uri="{FF2B5EF4-FFF2-40B4-BE49-F238E27FC236}">
                <a16:creationId xmlns:a16="http://schemas.microsoft.com/office/drawing/2014/main" id="{91A81406-3D44-48E0-BD58-0B9917F121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0946931" y="5108308"/>
            <a:ext cx="375165" cy="295718"/>
          </a:xfrm>
          <a:prstGeom prst="rect">
            <a:avLst/>
          </a:prstGeom>
        </p:spPr>
      </p:pic>
      <p:pic>
        <p:nvPicPr>
          <p:cNvPr id="9" name="Picture 36">
            <a:extLst>
              <a:ext uri="{FF2B5EF4-FFF2-40B4-BE49-F238E27FC236}">
                <a16:creationId xmlns:a16="http://schemas.microsoft.com/office/drawing/2014/main" id="{CB39A01A-93D2-40DF-AD77-D40605DCD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0903990" y="5702921"/>
            <a:ext cx="375165" cy="295718"/>
          </a:xfrm>
          <a:prstGeom prst="rect">
            <a:avLst/>
          </a:prstGeom>
        </p:spPr>
      </p:pic>
      <p:pic>
        <p:nvPicPr>
          <p:cNvPr id="10" name="Picture 36">
            <a:extLst>
              <a:ext uri="{FF2B5EF4-FFF2-40B4-BE49-F238E27FC236}">
                <a16:creationId xmlns:a16="http://schemas.microsoft.com/office/drawing/2014/main" id="{939AAB32-3F3D-4A92-A520-9F0F840B69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0903989" y="6302108"/>
            <a:ext cx="375165" cy="295718"/>
          </a:xfrm>
          <a:prstGeom prst="rect">
            <a:avLst/>
          </a:prstGeom>
        </p:spPr>
      </p:pic>
      <p:sp>
        <p:nvSpPr>
          <p:cNvPr id="11" name="Знак ''минус'' 10">
            <a:extLst>
              <a:ext uri="{FF2B5EF4-FFF2-40B4-BE49-F238E27FC236}">
                <a16:creationId xmlns:a16="http://schemas.microsoft.com/office/drawing/2014/main" id="{09564BE0-BCC1-4274-B09D-CDE1AED765FC}"/>
              </a:ext>
            </a:extLst>
          </p:cNvPr>
          <p:cNvSpPr/>
          <p:nvPr/>
        </p:nvSpPr>
        <p:spPr>
          <a:xfrm>
            <a:off x="4115120" y="3539477"/>
            <a:ext cx="648000" cy="287265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12" name="Picture 36">
            <a:extLst>
              <a:ext uri="{FF2B5EF4-FFF2-40B4-BE49-F238E27FC236}">
                <a16:creationId xmlns:a16="http://schemas.microsoft.com/office/drawing/2014/main" id="{76222873-E095-4B9E-93BB-27A7F0BB9C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5776233" y="2640306"/>
            <a:ext cx="375165" cy="295718"/>
          </a:xfrm>
          <a:prstGeom prst="rect">
            <a:avLst/>
          </a:prstGeom>
        </p:spPr>
      </p:pic>
      <p:sp>
        <p:nvSpPr>
          <p:cNvPr id="13" name="Знак ''минус'' 12">
            <a:extLst>
              <a:ext uri="{FF2B5EF4-FFF2-40B4-BE49-F238E27FC236}">
                <a16:creationId xmlns:a16="http://schemas.microsoft.com/office/drawing/2014/main" id="{19BC5AAC-B9F7-4C89-9D9A-CA5E8DD1C673}"/>
              </a:ext>
            </a:extLst>
          </p:cNvPr>
          <p:cNvSpPr/>
          <p:nvPr/>
        </p:nvSpPr>
        <p:spPr>
          <a:xfrm>
            <a:off x="5697355" y="3486914"/>
            <a:ext cx="648000" cy="287265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5" name="Знак ''минус'' 14">
            <a:extLst>
              <a:ext uri="{FF2B5EF4-FFF2-40B4-BE49-F238E27FC236}">
                <a16:creationId xmlns:a16="http://schemas.microsoft.com/office/drawing/2014/main" id="{C4AD817B-8328-49E2-AA66-6EAF599E1D45}"/>
              </a:ext>
            </a:extLst>
          </p:cNvPr>
          <p:cNvSpPr/>
          <p:nvPr/>
        </p:nvSpPr>
        <p:spPr>
          <a:xfrm>
            <a:off x="4013111" y="2743994"/>
            <a:ext cx="648000" cy="287265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6" name="Знак ''минус'' 15">
            <a:extLst>
              <a:ext uri="{FF2B5EF4-FFF2-40B4-BE49-F238E27FC236}">
                <a16:creationId xmlns:a16="http://schemas.microsoft.com/office/drawing/2014/main" id="{47434E3C-E257-47CB-A6DA-33CA7176899E}"/>
              </a:ext>
            </a:extLst>
          </p:cNvPr>
          <p:cNvSpPr/>
          <p:nvPr/>
        </p:nvSpPr>
        <p:spPr>
          <a:xfrm>
            <a:off x="3927536" y="4277829"/>
            <a:ext cx="648000" cy="287265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7" name="Знак ''минус'' 16">
            <a:extLst>
              <a:ext uri="{FF2B5EF4-FFF2-40B4-BE49-F238E27FC236}">
                <a16:creationId xmlns:a16="http://schemas.microsoft.com/office/drawing/2014/main" id="{6B2F0996-BA70-4FF9-9FF8-F1EAB8F4C9D3}"/>
              </a:ext>
            </a:extLst>
          </p:cNvPr>
          <p:cNvSpPr/>
          <p:nvPr/>
        </p:nvSpPr>
        <p:spPr>
          <a:xfrm>
            <a:off x="4027884" y="5045266"/>
            <a:ext cx="648000" cy="287265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18" name="Picture 36">
            <a:extLst>
              <a:ext uri="{FF2B5EF4-FFF2-40B4-BE49-F238E27FC236}">
                <a16:creationId xmlns:a16="http://schemas.microsoft.com/office/drawing/2014/main" id="{57A5C848-7F52-4074-A5C2-00AC4DA40A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4251537" y="6154249"/>
            <a:ext cx="375165" cy="295718"/>
          </a:xfrm>
          <a:prstGeom prst="rect">
            <a:avLst/>
          </a:prstGeom>
        </p:spPr>
      </p:pic>
      <p:pic>
        <p:nvPicPr>
          <p:cNvPr id="19" name="Picture 36">
            <a:extLst>
              <a:ext uri="{FF2B5EF4-FFF2-40B4-BE49-F238E27FC236}">
                <a16:creationId xmlns:a16="http://schemas.microsoft.com/office/drawing/2014/main" id="{1B21254C-954C-4C3C-8AC3-DE35D703F2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4251536" y="5702921"/>
            <a:ext cx="375165" cy="295718"/>
          </a:xfrm>
          <a:prstGeom prst="rect">
            <a:avLst/>
          </a:prstGeom>
        </p:spPr>
      </p:pic>
      <p:pic>
        <p:nvPicPr>
          <p:cNvPr id="20" name="Picture 36">
            <a:extLst>
              <a:ext uri="{FF2B5EF4-FFF2-40B4-BE49-F238E27FC236}">
                <a16:creationId xmlns:a16="http://schemas.microsoft.com/office/drawing/2014/main" id="{2622E640-FC87-42F4-8B44-3C2CED75BE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5945584" y="5702921"/>
            <a:ext cx="375165" cy="295718"/>
          </a:xfrm>
          <a:prstGeom prst="rect">
            <a:avLst/>
          </a:prstGeom>
        </p:spPr>
      </p:pic>
      <p:pic>
        <p:nvPicPr>
          <p:cNvPr id="21" name="Picture 36">
            <a:extLst>
              <a:ext uri="{FF2B5EF4-FFF2-40B4-BE49-F238E27FC236}">
                <a16:creationId xmlns:a16="http://schemas.microsoft.com/office/drawing/2014/main" id="{3B9A6C46-01F8-45A5-8CED-338B2C2F8F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5908417" y="5056263"/>
            <a:ext cx="375165" cy="295718"/>
          </a:xfrm>
          <a:prstGeom prst="rect">
            <a:avLst/>
          </a:prstGeom>
        </p:spPr>
      </p:pic>
      <p:pic>
        <p:nvPicPr>
          <p:cNvPr id="22" name="Picture 36">
            <a:extLst>
              <a:ext uri="{FF2B5EF4-FFF2-40B4-BE49-F238E27FC236}">
                <a16:creationId xmlns:a16="http://schemas.microsoft.com/office/drawing/2014/main" id="{52E518B4-B421-443A-8E81-CED53DE10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5995608" y="6201720"/>
            <a:ext cx="375165" cy="295718"/>
          </a:xfrm>
          <a:prstGeom prst="rect">
            <a:avLst/>
          </a:prstGeom>
        </p:spPr>
      </p:pic>
      <p:sp>
        <p:nvSpPr>
          <p:cNvPr id="24" name="Знак ''минус'' 23">
            <a:extLst>
              <a:ext uri="{FF2B5EF4-FFF2-40B4-BE49-F238E27FC236}">
                <a16:creationId xmlns:a16="http://schemas.microsoft.com/office/drawing/2014/main" id="{4B173153-E3A8-4B15-BD6A-15B8009FC1F5}"/>
              </a:ext>
            </a:extLst>
          </p:cNvPr>
          <p:cNvSpPr/>
          <p:nvPr/>
        </p:nvSpPr>
        <p:spPr>
          <a:xfrm>
            <a:off x="5722773" y="4181436"/>
            <a:ext cx="648000" cy="287265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23" name="Picture 36">
            <a:extLst>
              <a:ext uri="{FF2B5EF4-FFF2-40B4-BE49-F238E27FC236}">
                <a16:creationId xmlns:a16="http://schemas.microsoft.com/office/drawing/2014/main" id="{558E05F4-217E-4E16-8104-3E288B25A9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8262013" y="2613189"/>
            <a:ext cx="375165" cy="295718"/>
          </a:xfrm>
          <a:prstGeom prst="rect">
            <a:avLst/>
          </a:prstGeom>
        </p:spPr>
      </p:pic>
      <p:sp>
        <p:nvSpPr>
          <p:cNvPr id="25" name="Знак ''минус'' 24">
            <a:extLst>
              <a:ext uri="{FF2B5EF4-FFF2-40B4-BE49-F238E27FC236}">
                <a16:creationId xmlns:a16="http://schemas.microsoft.com/office/drawing/2014/main" id="{40CBAA29-7927-4076-A0F2-FFF7BD37B89A}"/>
              </a:ext>
            </a:extLst>
          </p:cNvPr>
          <p:cNvSpPr/>
          <p:nvPr/>
        </p:nvSpPr>
        <p:spPr>
          <a:xfrm>
            <a:off x="8125596" y="3553115"/>
            <a:ext cx="648000" cy="287265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26" name="Picture 36">
            <a:extLst>
              <a:ext uri="{FF2B5EF4-FFF2-40B4-BE49-F238E27FC236}">
                <a16:creationId xmlns:a16="http://schemas.microsoft.com/office/drawing/2014/main" id="{EF262727-FE1B-477B-8117-1F1307252B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8306248" y="5184672"/>
            <a:ext cx="375165" cy="295718"/>
          </a:xfrm>
          <a:prstGeom prst="rect">
            <a:avLst/>
          </a:prstGeom>
        </p:spPr>
      </p:pic>
      <p:pic>
        <p:nvPicPr>
          <p:cNvPr id="27" name="Picture 36">
            <a:extLst>
              <a:ext uri="{FF2B5EF4-FFF2-40B4-BE49-F238E27FC236}">
                <a16:creationId xmlns:a16="http://schemas.microsoft.com/office/drawing/2014/main" id="{AC825212-F2C9-4446-8E8C-7CDBC6578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8333246" y="5702921"/>
            <a:ext cx="375165" cy="295718"/>
          </a:xfrm>
          <a:prstGeom prst="rect">
            <a:avLst/>
          </a:prstGeom>
        </p:spPr>
      </p:pic>
      <p:pic>
        <p:nvPicPr>
          <p:cNvPr id="28" name="Picture 36">
            <a:extLst>
              <a:ext uri="{FF2B5EF4-FFF2-40B4-BE49-F238E27FC236}">
                <a16:creationId xmlns:a16="http://schemas.microsoft.com/office/drawing/2014/main" id="{C979DEC0-8A69-461E-9713-2DDA3F9A8C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8262013" y="6293256"/>
            <a:ext cx="375165" cy="295718"/>
          </a:xfrm>
          <a:prstGeom prst="rect">
            <a:avLst/>
          </a:prstGeom>
        </p:spPr>
      </p:pic>
      <p:sp>
        <p:nvSpPr>
          <p:cNvPr id="29" name="Знак ''минус'' 28">
            <a:extLst>
              <a:ext uri="{FF2B5EF4-FFF2-40B4-BE49-F238E27FC236}">
                <a16:creationId xmlns:a16="http://schemas.microsoft.com/office/drawing/2014/main" id="{C71F1777-FB15-4B10-862A-461B6AB0B81B}"/>
              </a:ext>
            </a:extLst>
          </p:cNvPr>
          <p:cNvSpPr/>
          <p:nvPr/>
        </p:nvSpPr>
        <p:spPr>
          <a:xfrm>
            <a:off x="8172017" y="4286868"/>
            <a:ext cx="648000" cy="287265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8038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608BE1-542A-401B-972C-34854148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234" y="-68054"/>
            <a:ext cx="10515600" cy="1325563"/>
          </a:xfrm>
        </p:spPr>
        <p:txBody>
          <a:bodyPr/>
          <a:lstStyle/>
          <a:p>
            <a:r>
              <a:rPr lang="ru-RU" dirty="0"/>
              <a:t>Бизнес-модель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31" y="1053737"/>
            <a:ext cx="10605906" cy="545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2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CE3B9-8E46-434F-B47B-C5F969C9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108" y="243828"/>
            <a:ext cx="10515600" cy="1325563"/>
          </a:xfrm>
        </p:spPr>
        <p:txBody>
          <a:bodyPr/>
          <a:lstStyle/>
          <a:p>
            <a:r>
              <a:rPr lang="ru-RU" dirty="0" smtClean="0"/>
              <a:t>Объем рынка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5171258-A00A-4BF0-8E78-D03B22717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358" y="2591822"/>
            <a:ext cx="5728644" cy="4322162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F47A82-C089-4F86-B130-23C2C354D353}"/>
              </a:ext>
            </a:extLst>
          </p:cNvPr>
          <p:cNvSpPr txBox="1"/>
          <p:nvPr/>
        </p:nvSpPr>
        <p:spPr>
          <a:xfrm>
            <a:off x="772108" y="1335509"/>
            <a:ext cx="108724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 России ежегодно появляются новые разработки: от гаджетов и ассистентов врача до инноваций в сфере больших данных. </a:t>
            </a:r>
          </a:p>
          <a:p>
            <a:r>
              <a:rPr lang="ru-RU" dirty="0"/>
              <a:t>По данным </a:t>
            </a:r>
            <a:r>
              <a:rPr lang="ru-RU" dirty="0" err="1"/>
              <a:t>Statista</a:t>
            </a:r>
            <a:r>
              <a:rPr lang="ru-RU" dirty="0"/>
              <a:t>, за последние десять лет прибыль от </a:t>
            </a:r>
            <a:r>
              <a:rPr lang="ru-RU" dirty="0" err="1"/>
              <a:t>медтех</a:t>
            </a:r>
            <a:r>
              <a:rPr lang="ru-RU" dirty="0"/>
              <a:t>-продуктов в мире составила более $150 млрд.</a:t>
            </a:r>
          </a:p>
        </p:txBody>
      </p:sp>
    </p:spTree>
    <p:extLst>
      <p:ext uri="{BB962C8B-B14F-4D97-AF65-F5344CB8AC3E}">
        <p14:creationId xmlns:p14="http://schemas.microsoft.com/office/powerpoint/2010/main" val="4286600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877075" y="1466754"/>
            <a:ext cx="4637315" cy="455149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54CE3B9-8E46-434F-B47B-C5F969C9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26" y="70772"/>
            <a:ext cx="10515600" cy="1325563"/>
          </a:xfrm>
        </p:spPr>
        <p:txBody>
          <a:bodyPr/>
          <a:lstStyle/>
          <a:p>
            <a:r>
              <a:rPr lang="ru-RU" dirty="0" smtClean="0"/>
              <a:t>Объем рынка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1414363" y="2638099"/>
            <a:ext cx="3562740" cy="33801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118777" y="3975563"/>
            <a:ext cx="2153907" cy="2042682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₽</a:t>
            </a:r>
            <a:r>
              <a:rPr lang="ru-RU" sz="3200" b="1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185</a:t>
            </a:r>
            <a:r>
              <a:rPr lang="en-US" sz="3200" b="1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ru-RU" sz="3200" b="1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млн.</a:t>
            </a:r>
            <a:endParaRPr lang="ru-RU" sz="3200" b="1" dirty="0">
              <a:latin typeface="Arial" panose="020B06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cxnSp>
        <p:nvCxnSpPr>
          <p:cNvPr id="14" name="Прямая соединительная линия 13"/>
          <p:cNvCxnSpPr>
            <a:stCxn id="5" idx="0"/>
          </p:cNvCxnSpPr>
          <p:nvPr/>
        </p:nvCxnSpPr>
        <p:spPr>
          <a:xfrm>
            <a:off x="3195733" y="1466754"/>
            <a:ext cx="482859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195732" y="2633726"/>
            <a:ext cx="4828594" cy="0"/>
          </a:xfrm>
          <a:prstGeom prst="line">
            <a:avLst/>
          </a:prstGeom>
          <a:ln>
            <a:solidFill>
              <a:srgbClr val="FFD966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100093" y="3975563"/>
            <a:ext cx="4828594" cy="0"/>
          </a:xfrm>
          <a:prstGeom prst="line">
            <a:avLst/>
          </a:prstGeom>
          <a:ln>
            <a:solidFill>
              <a:srgbClr val="C55A11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969967" y="911320"/>
            <a:ext cx="1455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TAM</a:t>
            </a:r>
            <a:endParaRPr lang="ru-RU" sz="3200" b="1" dirty="0"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69967" y="2019610"/>
            <a:ext cx="1455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SAM</a:t>
            </a:r>
            <a:endParaRPr lang="ru-RU" sz="3200" b="1" dirty="0"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69967" y="3349366"/>
            <a:ext cx="1455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SOM</a:t>
            </a:r>
            <a:endParaRPr lang="ru-RU" sz="3200" b="1" dirty="0"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899031" y="1837149"/>
            <a:ext cx="2593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₽ </a:t>
            </a: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10,3 млрд.</a:t>
            </a:r>
            <a:endParaRPr lang="ru-RU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183563" y="2918113"/>
            <a:ext cx="20243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₽ </a:t>
            </a: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1</a:t>
            </a: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 млрд.</a:t>
            </a:r>
            <a:endParaRPr lang="ru-RU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8423" y="485009"/>
            <a:ext cx="5958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По данным исследования аналитического бюро </a:t>
            </a:r>
            <a:r>
              <a:rPr lang="en-US" sz="1400" dirty="0" err="1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GxP</a:t>
            </a:r>
            <a:r>
              <a:rPr lang="en-US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New</a:t>
            </a:r>
            <a:r>
              <a:rPr lang="ru-RU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, </a:t>
            </a:r>
          </a:p>
          <a:p>
            <a:r>
              <a:rPr lang="ru-RU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в России проживает около 10,4 млн. слабослышащих людей, </a:t>
            </a:r>
          </a:p>
          <a:p>
            <a:r>
              <a:rPr lang="ru-RU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которые могут излечиться</a:t>
            </a:r>
            <a:endParaRPr lang="ru-RU" sz="1400" dirty="0"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131093" y="3485492"/>
            <a:ext cx="5958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Учебные организации (вузы и </a:t>
            </a:r>
            <a:r>
              <a:rPr lang="ru-RU" sz="1400" dirty="0" err="1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ссузы</a:t>
            </a:r>
            <a:r>
              <a:rPr lang="ru-RU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)*</a:t>
            </a:r>
            <a:endParaRPr lang="ru-RU" sz="1400" dirty="0"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77103" y="1668055"/>
            <a:ext cx="5958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Доклад ВОЗ: 19% слабослышащих воспользуются инструментами для исправления слуха</a:t>
            </a:r>
            <a:endParaRPr lang="ru-RU" sz="1400" dirty="0"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2371" y="6190205"/>
            <a:ext cx="903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*На 2023 год в России существует около 1000 вузов и 2700 заведений среднего профессионального образования.</a:t>
            </a:r>
            <a:endParaRPr lang="ru-RU" sz="1400" dirty="0"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03969" y="5425841"/>
            <a:ext cx="5254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Масштабирование: </a:t>
            </a:r>
            <a:r>
              <a:rPr lang="ru-RU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согласно ресурсу</a:t>
            </a:r>
            <a:r>
              <a:rPr lang="en-US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hh.ru,</a:t>
            </a:r>
            <a:r>
              <a:rPr lang="ru-RU" sz="1400" dirty="0" smtClean="0"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67% работодателей России имеют систему обучения в компании.</a:t>
            </a:r>
            <a:endParaRPr lang="ru-RU" sz="1400" b="1" dirty="0"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39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54CE3B9-8E46-434F-B47B-C5F969C9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63" y="156742"/>
            <a:ext cx="10515600" cy="1325563"/>
          </a:xfrm>
        </p:spPr>
        <p:txBody>
          <a:bodyPr/>
          <a:lstStyle/>
          <a:p>
            <a:r>
              <a:rPr lang="ru-RU" dirty="0" smtClean="0"/>
              <a:t>Монетизация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35883" y="1482305"/>
            <a:ext cx="6620692" cy="4676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211941" y="2288748"/>
            <a:ext cx="8640" cy="1517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72440" y="1747818"/>
            <a:ext cx="1936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Ежемесячная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673777" y="1746388"/>
            <a:ext cx="1020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 год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994038" y="2607813"/>
            <a:ext cx="1762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Облачная версия</a:t>
            </a:r>
            <a:endParaRPr lang="ru-RU" sz="20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914279" y="2309377"/>
            <a:ext cx="4355" cy="3440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94038" y="4383310"/>
            <a:ext cx="1762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Коробочная версия</a:t>
            </a:r>
            <a:endParaRPr lang="ru-RU" sz="2000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141500" y="3806500"/>
            <a:ext cx="6038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959693" y="3836980"/>
            <a:ext cx="2811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Лицензия на версию</a:t>
            </a:r>
            <a:endParaRPr lang="ru-RU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5148327" y="2700284"/>
            <a:ext cx="1995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3300</a:t>
            </a:r>
            <a:r>
              <a:rPr lang="ru-RU" sz="2000" dirty="0" smtClean="0"/>
              <a:t> руб./мес.</a:t>
            </a:r>
            <a:endParaRPr lang="ru-RU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7276749" y="2686737"/>
            <a:ext cx="2059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37000</a:t>
            </a:r>
            <a:r>
              <a:rPr lang="ru-RU" sz="2000" dirty="0" smtClean="0"/>
              <a:t> руб./год</a:t>
            </a:r>
            <a:endParaRPr lang="ru-RU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62098" y="4445470"/>
            <a:ext cx="1628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45000 </a:t>
            </a:r>
            <a:r>
              <a:rPr lang="ru-RU" sz="2000" dirty="0" smtClean="0"/>
              <a:t>руб.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6150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403;g17fff628bd7_0_47"/>
          <p:cNvSpPr txBox="1">
            <a:spLocks/>
          </p:cNvSpPr>
          <p:nvPr/>
        </p:nvSpPr>
        <p:spPr>
          <a:xfrm>
            <a:off x="673539" y="612991"/>
            <a:ext cx="7712700" cy="467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SzPts val="2500"/>
            </a:pPr>
            <a:r>
              <a:rPr lang="ru-RU" dirty="0" smtClean="0">
                <a:latin typeface="Rubik"/>
                <a:ea typeface="Rubik"/>
                <a:cs typeface="Rubik"/>
                <a:sym typeface="Rubik"/>
              </a:rPr>
              <a:t>Показатели </a:t>
            </a:r>
            <a:r>
              <a:rPr lang="ru-RU" b="1" dirty="0" smtClean="0">
                <a:latin typeface="Rubik"/>
                <a:ea typeface="Rubik"/>
                <a:cs typeface="Rubik"/>
                <a:sym typeface="Rubik"/>
              </a:rPr>
              <a:t>эффективности </a:t>
            </a:r>
            <a:r>
              <a:rPr lang="ru-RU" dirty="0" smtClean="0">
                <a:latin typeface="Rubik"/>
                <a:ea typeface="Rubik"/>
                <a:cs typeface="Rubik"/>
                <a:sym typeface="Rubik"/>
              </a:rPr>
              <a:t>проекта</a:t>
            </a:r>
            <a:endParaRPr lang="ru-RU" sz="3000" dirty="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" name="Google Shape;404;g17fff628bd7_0_47"/>
          <p:cNvSpPr txBox="1"/>
          <p:nvPr/>
        </p:nvSpPr>
        <p:spPr>
          <a:xfrm>
            <a:off x="1711088" y="2086953"/>
            <a:ext cx="5177391" cy="30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 b="1" i="1" dirty="0">
                <a:latin typeface="Fira Sans"/>
                <a:ea typeface="Fira Sans"/>
                <a:cs typeface="Fira Sans"/>
                <a:sym typeface="Fira Sans"/>
              </a:rPr>
              <a:t>PI </a:t>
            </a:r>
            <a:r>
              <a:rPr lang="en-GB" sz="3700" dirty="0">
                <a:latin typeface="Fira Sans Light"/>
                <a:ea typeface="Fira Sans Light"/>
                <a:cs typeface="Fira Sans Light"/>
                <a:sym typeface="Fira Sans Light"/>
              </a:rPr>
              <a:t>= </a:t>
            </a:r>
            <a:r>
              <a:rPr lang="ru-RU" sz="3700" dirty="0" smtClean="0">
                <a:latin typeface="Fira Sans Light"/>
                <a:ea typeface="Fira Sans Light"/>
                <a:cs typeface="Fira Sans Light"/>
                <a:sym typeface="Fira Sans Light"/>
              </a:rPr>
              <a:t>2,07</a:t>
            </a:r>
            <a:endParaRPr sz="3700" dirty="0">
              <a:latin typeface="Fira Sans Light"/>
              <a:ea typeface="Fira Sans Light"/>
              <a:cs typeface="Fira Sans Light"/>
              <a:sym typeface="Fir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 b="1" i="1" dirty="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 b="1" i="1" dirty="0">
                <a:latin typeface="Fira Sans"/>
                <a:ea typeface="Fira Sans"/>
                <a:cs typeface="Fira Sans"/>
                <a:sym typeface="Fira Sans"/>
              </a:rPr>
              <a:t>NPV </a:t>
            </a:r>
            <a:r>
              <a:rPr lang="en-GB" sz="3700" dirty="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= </a:t>
            </a:r>
            <a:r>
              <a:rPr lang="ru-RU" sz="3700" dirty="0" smtClean="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787 931</a:t>
            </a:r>
            <a:r>
              <a:rPr lang="en-US" sz="3700" dirty="0" smtClean="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 </a:t>
            </a:r>
            <a:r>
              <a:rPr lang="en-GB" sz="3700" dirty="0" err="1" smtClean="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руб</a:t>
            </a:r>
            <a:r>
              <a:rPr lang="en-GB" sz="3700" dirty="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.</a:t>
            </a:r>
            <a:endParaRPr sz="3700" b="1" i="1" dirty="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 b="1" i="1" dirty="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 b="1" i="1" dirty="0">
                <a:latin typeface="Fira Sans"/>
                <a:ea typeface="Fira Sans"/>
                <a:cs typeface="Fira Sans"/>
                <a:sym typeface="Fira Sans"/>
              </a:rPr>
              <a:t>IRR </a:t>
            </a:r>
            <a:r>
              <a:rPr lang="en-GB" sz="3700" dirty="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= </a:t>
            </a:r>
            <a:r>
              <a:rPr lang="ru-RU" sz="3700" dirty="0" smtClean="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13,7</a:t>
            </a:r>
            <a:r>
              <a:rPr lang="en-GB" sz="3700" dirty="0" smtClean="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%</a:t>
            </a:r>
            <a:endParaRPr sz="3700" b="1" i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0" name="Google Shape;405;g17fff628bd7_0_47"/>
          <p:cNvCxnSpPr/>
          <p:nvPr/>
        </p:nvCxnSpPr>
        <p:spPr>
          <a:xfrm rot="10800000">
            <a:off x="1849014" y="2086978"/>
            <a:ext cx="4070400" cy="12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406;g17fff628bd7_0_47"/>
          <p:cNvCxnSpPr/>
          <p:nvPr/>
        </p:nvCxnSpPr>
        <p:spPr>
          <a:xfrm rot="10800000">
            <a:off x="1849014" y="3022903"/>
            <a:ext cx="4070400" cy="12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407;g17fff628bd7_0_47"/>
          <p:cNvCxnSpPr/>
          <p:nvPr/>
        </p:nvCxnSpPr>
        <p:spPr>
          <a:xfrm rot="10800000">
            <a:off x="1849014" y="4198953"/>
            <a:ext cx="4070400" cy="12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" name="Google Shape;408;g17fff628bd7_0_47"/>
          <p:cNvCxnSpPr/>
          <p:nvPr/>
        </p:nvCxnSpPr>
        <p:spPr>
          <a:xfrm rot="10800000">
            <a:off x="1849014" y="5375003"/>
            <a:ext cx="4070400" cy="12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" name="Google Shape;409;g17fff628bd7_0_47"/>
          <p:cNvSpPr txBox="1"/>
          <p:nvPr/>
        </p:nvSpPr>
        <p:spPr>
          <a:xfrm>
            <a:off x="6728214" y="2086953"/>
            <a:ext cx="3134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lt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MVP</a:t>
            </a:r>
            <a:r>
              <a:rPr lang="en-GB" sz="2000" b="1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:</a:t>
            </a:r>
            <a:endParaRPr sz="2000" b="1" dirty="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latin typeface="Fira Sans"/>
                <a:ea typeface="Fira Sans"/>
                <a:cs typeface="Fira Sans"/>
                <a:sym typeface="Fira Sans"/>
              </a:rPr>
              <a:t>Июнь</a:t>
            </a:r>
            <a:r>
              <a:rPr lang="en-GB" sz="2000" b="1" dirty="0" smtClean="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-GB" sz="2000" dirty="0" smtClean="0">
                <a:latin typeface="Fira Sans Light"/>
                <a:ea typeface="Fira Sans Light"/>
                <a:cs typeface="Fira Sans Light"/>
                <a:sym typeface="Fira Sans Light"/>
              </a:rPr>
              <a:t>202</a:t>
            </a:r>
            <a:r>
              <a:rPr lang="ru-RU" sz="2000" dirty="0" smtClean="0">
                <a:latin typeface="Fira Sans Light"/>
                <a:ea typeface="Fira Sans Light"/>
                <a:cs typeface="Fira Sans Light"/>
                <a:sym typeface="Fira Sans Light"/>
              </a:rPr>
              <a:t>5</a:t>
            </a:r>
            <a:endParaRPr sz="2000" dirty="0"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15" name="Google Shape;410;g17fff628bd7_0_47"/>
          <p:cNvSpPr txBox="1"/>
          <p:nvPr/>
        </p:nvSpPr>
        <p:spPr>
          <a:xfrm>
            <a:off x="6728214" y="3137503"/>
            <a:ext cx="3134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 err="1">
                <a:solidFill>
                  <a:schemeClr val="lt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Точка</a:t>
            </a:r>
            <a:r>
              <a:rPr lang="en-GB" sz="2000" dirty="0">
                <a:solidFill>
                  <a:schemeClr val="lt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 </a:t>
            </a:r>
            <a:r>
              <a:rPr lang="en-GB" sz="2000" b="1" dirty="0" err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безубыточности</a:t>
            </a:r>
            <a:r>
              <a:rPr lang="en-GB" sz="2000" b="1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:</a:t>
            </a:r>
            <a:endParaRPr sz="2000" b="1" dirty="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 smtClean="0">
                <a:latin typeface="Fira Sans"/>
                <a:ea typeface="Fira Sans"/>
                <a:cs typeface="Fira Sans"/>
                <a:sym typeface="Fira Sans"/>
              </a:rPr>
              <a:t>Q</a:t>
            </a:r>
            <a:r>
              <a:rPr lang="ru-RU" sz="2000" b="1" dirty="0" smtClean="0">
                <a:latin typeface="Fira Sans"/>
                <a:ea typeface="Fira Sans"/>
                <a:cs typeface="Fira Sans"/>
                <a:sym typeface="Fira Sans"/>
              </a:rPr>
              <a:t>3* </a:t>
            </a:r>
            <a:r>
              <a:rPr lang="en-GB" sz="2000" dirty="0" smtClean="0">
                <a:latin typeface="Fira Sans Light"/>
                <a:ea typeface="Fira Sans Light"/>
                <a:cs typeface="Fira Sans Light"/>
                <a:sym typeface="Fira Sans Light"/>
              </a:rPr>
              <a:t>202</a:t>
            </a:r>
            <a:r>
              <a:rPr lang="ru-RU" sz="2000" dirty="0" smtClean="0">
                <a:latin typeface="Fira Sans Light"/>
                <a:ea typeface="Fira Sans Light"/>
                <a:cs typeface="Fira Sans Light"/>
                <a:sym typeface="Fira Sans Light"/>
              </a:rPr>
              <a:t>6</a:t>
            </a:r>
            <a:endParaRPr sz="2000" dirty="0"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16" name="Google Shape;411;g17fff628bd7_0_47"/>
          <p:cNvSpPr txBox="1"/>
          <p:nvPr/>
        </p:nvSpPr>
        <p:spPr>
          <a:xfrm>
            <a:off x="6728214" y="4220891"/>
            <a:ext cx="3134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 err="1">
                <a:solidFill>
                  <a:schemeClr val="lt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Срок</a:t>
            </a:r>
            <a:r>
              <a:rPr lang="en-GB" sz="2000" dirty="0">
                <a:solidFill>
                  <a:schemeClr val="lt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 </a:t>
            </a:r>
            <a:r>
              <a:rPr lang="en-GB" sz="2000" dirty="0" err="1">
                <a:solidFill>
                  <a:schemeClr val="lt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окупаемости</a:t>
            </a:r>
            <a:r>
              <a:rPr lang="en-GB" sz="2000" b="1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:</a:t>
            </a:r>
            <a:endParaRPr sz="2000" b="1" dirty="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latin typeface="Fira Sans"/>
                <a:ea typeface="Fira Sans"/>
                <a:cs typeface="Fira Sans"/>
                <a:sym typeface="Fira Sans"/>
              </a:rPr>
              <a:t>1,5</a:t>
            </a:r>
            <a:r>
              <a:rPr lang="en-GB" sz="2000" b="1" dirty="0" smtClean="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-GB" sz="2000" dirty="0" err="1">
                <a:latin typeface="Fira Sans Light"/>
                <a:ea typeface="Fira Sans Light"/>
                <a:cs typeface="Fira Sans Light"/>
                <a:sym typeface="Fira Sans Light"/>
              </a:rPr>
              <a:t>года</a:t>
            </a:r>
            <a:endParaRPr sz="2000" dirty="0"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17" name="Google Shape;412;g17fff628bd7_0_47"/>
          <p:cNvSpPr txBox="1"/>
          <p:nvPr/>
        </p:nvSpPr>
        <p:spPr>
          <a:xfrm>
            <a:off x="5995239" y="5304303"/>
            <a:ext cx="2470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Fira Sans Light"/>
                <a:ea typeface="Fira Sans Light"/>
                <a:cs typeface="Fira Sans Light"/>
                <a:sym typeface="Fira Sans Light"/>
              </a:rPr>
              <a:t>*</a:t>
            </a:r>
            <a:r>
              <a:rPr lang="en-GB" sz="18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  </a:t>
            </a:r>
            <a:r>
              <a:rPr lang="en-GB" sz="1800">
                <a:latin typeface="Fira Sans Light"/>
                <a:ea typeface="Fira Sans Light"/>
                <a:cs typeface="Fira Sans Light"/>
                <a:sym typeface="Fira Sans Light"/>
              </a:rPr>
              <a:t>Q - квартал</a:t>
            </a:r>
            <a:r>
              <a:rPr lang="en-GB">
                <a:latin typeface="Fira Sans Light"/>
                <a:ea typeface="Fira Sans Light"/>
                <a:cs typeface="Fira Sans Light"/>
                <a:sym typeface="Fira Sans Light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28214" y="2068264"/>
            <a:ext cx="768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MVP:</a:t>
            </a:r>
            <a:endParaRPr lang="ru-RU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728213" y="3089999"/>
            <a:ext cx="2732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Точка безубыточности</a:t>
            </a:r>
            <a:r>
              <a:rPr lang="en-US" sz="2000" b="1" dirty="0" smtClean="0"/>
              <a:t>:</a:t>
            </a:r>
            <a:endParaRPr lang="ru-RU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728213" y="4293100"/>
            <a:ext cx="2298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Срок окупаемости</a:t>
            </a:r>
            <a:r>
              <a:rPr lang="en-US" sz="2000" b="1" dirty="0" smtClean="0"/>
              <a:t>: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165830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54CE3B9-8E46-434F-B47B-C5F969C9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3" y="235120"/>
            <a:ext cx="10515600" cy="1325563"/>
          </a:xfrm>
        </p:spPr>
        <p:txBody>
          <a:bodyPr/>
          <a:lstStyle/>
          <a:p>
            <a:r>
              <a:rPr lang="ru-RU" dirty="0" smtClean="0"/>
              <a:t>Предложение</a:t>
            </a:r>
            <a:endParaRPr lang="ru-RU" dirty="0"/>
          </a:p>
        </p:txBody>
      </p:sp>
      <p:sp>
        <p:nvSpPr>
          <p:cNvPr id="5" name="Google Shape;418;g1a366ee0a84_2_12"/>
          <p:cNvSpPr txBox="1">
            <a:spLocks/>
          </p:cNvSpPr>
          <p:nvPr/>
        </p:nvSpPr>
        <p:spPr>
          <a:xfrm>
            <a:off x="1173608" y="1405918"/>
            <a:ext cx="62814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ts val="1800"/>
              <a:buFont typeface="Arial" panose="020B0604020202020204" pitchFamily="34" charset="0"/>
              <a:buNone/>
            </a:pPr>
            <a:r>
              <a:rPr lang="ru-RU" sz="2200" b="1" dirty="0" smtClean="0">
                <a:latin typeface="Rubik"/>
                <a:ea typeface="Rubik"/>
                <a:cs typeface="Rubik"/>
                <a:sym typeface="Rubik"/>
              </a:rPr>
              <a:t>Объем инвестирования </a:t>
            </a:r>
            <a:r>
              <a:rPr lang="ru-RU" sz="2200" b="1" dirty="0" smtClean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: 380.000 </a:t>
            </a:r>
            <a:r>
              <a:rPr lang="ru-RU" sz="2200" dirty="0" smtClean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рублей</a:t>
            </a:r>
            <a:endParaRPr lang="ru-RU" sz="2200" dirty="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0938" y="3846355"/>
            <a:ext cx="76247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Нулевые </a:t>
            </a:r>
            <a:r>
              <a:rPr lang="ru-RU" dirty="0"/>
              <a:t>расходы на исследования и </a:t>
            </a:r>
            <a:r>
              <a:rPr lang="ru-RU" dirty="0" smtClean="0"/>
              <a:t>разработку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Последующая доля в выручке в объеме 11%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Участие в </a:t>
            </a:r>
            <a:r>
              <a:rPr lang="ru-RU" dirty="0" err="1" smtClean="0"/>
              <a:t>инклюзивности</a:t>
            </a:r>
            <a:r>
              <a:rPr lang="ru-RU" dirty="0" smtClean="0"/>
              <a:t> и помощи людям с нарушениями слуха и речи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95073" y="2779753"/>
            <a:ext cx="5257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Срок окупаемости: 2 года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Доходность увеличится на 70% за период в 1 год</a:t>
            </a:r>
            <a:endParaRPr lang="ru-RU" dirty="0"/>
          </a:p>
        </p:txBody>
      </p:sp>
      <p:grpSp>
        <p:nvGrpSpPr>
          <p:cNvPr id="9" name="Google Shape;421;g1a366ee0a84_2_12"/>
          <p:cNvGrpSpPr/>
          <p:nvPr/>
        </p:nvGrpSpPr>
        <p:grpSpPr>
          <a:xfrm>
            <a:off x="3683536" y="2674336"/>
            <a:ext cx="853776" cy="850322"/>
            <a:chOff x="450037" y="1467267"/>
            <a:chExt cx="400777" cy="400415"/>
          </a:xfrm>
        </p:grpSpPr>
        <p:sp>
          <p:nvSpPr>
            <p:cNvPr id="10" name="Google Shape;422;g1a366ee0a84_2_12"/>
            <p:cNvSpPr/>
            <p:nvPr/>
          </p:nvSpPr>
          <p:spPr>
            <a:xfrm>
              <a:off x="450037" y="1514629"/>
              <a:ext cx="400777" cy="353053"/>
            </a:xfrm>
            <a:custGeom>
              <a:avLst/>
              <a:gdLst/>
              <a:ahLst/>
              <a:cxnLst/>
              <a:rect l="l" t="t" r="r" b="b"/>
              <a:pathLst>
                <a:path w="9943" h="8759" extrusionOk="0">
                  <a:moveTo>
                    <a:pt x="1692" y="1"/>
                  </a:moveTo>
                  <a:cubicBezTo>
                    <a:pt x="1633" y="1"/>
                    <a:pt x="1625" y="3"/>
                    <a:pt x="1485" y="16"/>
                  </a:cubicBezTo>
                  <a:lnTo>
                    <a:pt x="1485" y="2241"/>
                  </a:lnTo>
                  <a:cubicBezTo>
                    <a:pt x="1485" y="2357"/>
                    <a:pt x="1428" y="2508"/>
                    <a:pt x="1320" y="2681"/>
                  </a:cubicBezTo>
                  <a:cubicBezTo>
                    <a:pt x="1067" y="3083"/>
                    <a:pt x="620" y="3323"/>
                    <a:pt x="146" y="3323"/>
                  </a:cubicBezTo>
                  <a:lnTo>
                    <a:pt x="0" y="3323"/>
                  </a:lnTo>
                  <a:lnTo>
                    <a:pt x="0" y="5900"/>
                  </a:lnTo>
                  <a:lnTo>
                    <a:pt x="672" y="5900"/>
                  </a:lnTo>
                  <a:cubicBezTo>
                    <a:pt x="746" y="6200"/>
                    <a:pt x="1014" y="6971"/>
                    <a:pt x="1897" y="7525"/>
                  </a:cubicBezTo>
                  <a:lnTo>
                    <a:pt x="1897" y="8759"/>
                  </a:lnTo>
                  <a:lnTo>
                    <a:pt x="4104" y="8759"/>
                  </a:lnTo>
                  <a:lnTo>
                    <a:pt x="4104" y="7670"/>
                  </a:lnTo>
                  <a:lnTo>
                    <a:pt x="6668" y="7670"/>
                  </a:lnTo>
                  <a:lnTo>
                    <a:pt x="6668" y="8759"/>
                  </a:lnTo>
                  <a:lnTo>
                    <a:pt x="9053" y="8759"/>
                  </a:lnTo>
                  <a:lnTo>
                    <a:pt x="9053" y="7380"/>
                  </a:lnTo>
                  <a:cubicBezTo>
                    <a:pt x="9546" y="6810"/>
                    <a:pt x="9757" y="6036"/>
                    <a:pt x="9847" y="5479"/>
                  </a:cubicBezTo>
                  <a:cubicBezTo>
                    <a:pt x="9942" y="4888"/>
                    <a:pt x="9927" y="4427"/>
                    <a:pt x="9925" y="4378"/>
                  </a:cubicBezTo>
                  <a:cubicBezTo>
                    <a:pt x="9925" y="3531"/>
                    <a:pt x="9739" y="2804"/>
                    <a:pt x="9375" y="2213"/>
                  </a:cubicBezTo>
                  <a:cubicBezTo>
                    <a:pt x="9116" y="1792"/>
                    <a:pt x="8760" y="1441"/>
                    <a:pt x="8336" y="1187"/>
                  </a:cubicBezTo>
                  <a:lnTo>
                    <a:pt x="8187" y="1436"/>
                  </a:lnTo>
                  <a:cubicBezTo>
                    <a:pt x="9022" y="1933"/>
                    <a:pt x="9633" y="2886"/>
                    <a:pt x="9633" y="4380"/>
                  </a:cubicBezTo>
                  <a:lnTo>
                    <a:pt x="9633" y="4388"/>
                  </a:lnTo>
                  <a:cubicBezTo>
                    <a:pt x="9634" y="4405"/>
                    <a:pt x="9709" y="6224"/>
                    <a:pt x="8800" y="7227"/>
                  </a:cubicBezTo>
                  <a:lnTo>
                    <a:pt x="8763" y="7268"/>
                  </a:lnTo>
                  <a:lnTo>
                    <a:pt x="8763" y="8467"/>
                  </a:lnTo>
                  <a:lnTo>
                    <a:pt x="6959" y="8467"/>
                  </a:lnTo>
                  <a:lnTo>
                    <a:pt x="6959" y="7670"/>
                  </a:lnTo>
                  <a:lnTo>
                    <a:pt x="7643" y="7670"/>
                  </a:lnTo>
                  <a:lnTo>
                    <a:pt x="7643" y="7379"/>
                  </a:lnTo>
                  <a:lnTo>
                    <a:pt x="3098" y="7379"/>
                  </a:lnTo>
                  <a:lnTo>
                    <a:pt x="3098" y="7670"/>
                  </a:lnTo>
                  <a:lnTo>
                    <a:pt x="3814" y="7670"/>
                  </a:lnTo>
                  <a:lnTo>
                    <a:pt x="3814" y="8467"/>
                  </a:lnTo>
                  <a:lnTo>
                    <a:pt x="2189" y="8467"/>
                  </a:lnTo>
                  <a:lnTo>
                    <a:pt x="2189" y="7359"/>
                  </a:lnTo>
                  <a:lnTo>
                    <a:pt x="2117" y="7318"/>
                  </a:lnTo>
                  <a:cubicBezTo>
                    <a:pt x="1132" y="6734"/>
                    <a:pt x="952" y="5836"/>
                    <a:pt x="935" y="5742"/>
                  </a:cubicBezTo>
                  <a:lnTo>
                    <a:pt x="935" y="5007"/>
                  </a:lnTo>
                  <a:lnTo>
                    <a:pt x="645" y="5007"/>
                  </a:lnTo>
                  <a:lnTo>
                    <a:pt x="645" y="5609"/>
                  </a:lnTo>
                  <a:lnTo>
                    <a:pt x="291" y="5609"/>
                  </a:lnTo>
                  <a:lnTo>
                    <a:pt x="291" y="3608"/>
                  </a:lnTo>
                  <a:cubicBezTo>
                    <a:pt x="813" y="3564"/>
                    <a:pt x="1286" y="3278"/>
                    <a:pt x="1566" y="2836"/>
                  </a:cubicBezTo>
                  <a:cubicBezTo>
                    <a:pt x="1706" y="2614"/>
                    <a:pt x="1776" y="2414"/>
                    <a:pt x="1776" y="2241"/>
                  </a:cubicBezTo>
                  <a:lnTo>
                    <a:pt x="1776" y="295"/>
                  </a:lnTo>
                  <a:cubicBezTo>
                    <a:pt x="2033" y="315"/>
                    <a:pt x="2581" y="438"/>
                    <a:pt x="2830" y="1115"/>
                  </a:cubicBezTo>
                  <a:lnTo>
                    <a:pt x="2866" y="1210"/>
                  </a:lnTo>
                  <a:lnTo>
                    <a:pt x="3157" y="1210"/>
                  </a:lnTo>
                  <a:lnTo>
                    <a:pt x="3157" y="919"/>
                  </a:lnTo>
                  <a:lnTo>
                    <a:pt x="3066" y="919"/>
                  </a:lnTo>
                  <a:cubicBezTo>
                    <a:pt x="2701" y="69"/>
                    <a:pt x="1928" y="1"/>
                    <a:pt x="16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423;g1a366ee0a84_2_12"/>
            <p:cNvSpPr/>
            <p:nvPr/>
          </p:nvSpPr>
          <p:spPr>
            <a:xfrm>
              <a:off x="654436" y="1773040"/>
              <a:ext cx="11770" cy="11810"/>
            </a:xfrm>
            <a:custGeom>
              <a:avLst/>
              <a:gdLst/>
              <a:ahLst/>
              <a:cxnLst/>
              <a:rect l="l" t="t" r="r" b="b"/>
              <a:pathLst>
                <a:path w="292" h="293" extrusionOk="0">
                  <a:moveTo>
                    <a:pt x="0" y="1"/>
                  </a:moveTo>
                  <a:lnTo>
                    <a:pt x="0" y="292"/>
                  </a:lnTo>
                  <a:lnTo>
                    <a:pt x="292" y="292"/>
                  </a:lnTo>
                  <a:lnTo>
                    <a:pt x="2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424;g1a366ee0a84_2_12"/>
            <p:cNvSpPr/>
            <p:nvPr/>
          </p:nvSpPr>
          <p:spPr>
            <a:xfrm>
              <a:off x="689624" y="1773040"/>
              <a:ext cx="11770" cy="11810"/>
            </a:xfrm>
            <a:custGeom>
              <a:avLst/>
              <a:gdLst/>
              <a:ahLst/>
              <a:cxnLst/>
              <a:rect l="l" t="t" r="r" b="b"/>
              <a:pathLst>
                <a:path w="292" h="293" extrusionOk="0">
                  <a:moveTo>
                    <a:pt x="0" y="1"/>
                  </a:moveTo>
                  <a:lnTo>
                    <a:pt x="0" y="292"/>
                  </a:lnTo>
                  <a:lnTo>
                    <a:pt x="292" y="292"/>
                  </a:lnTo>
                  <a:lnTo>
                    <a:pt x="2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425;g1a366ee0a84_2_12"/>
            <p:cNvSpPr/>
            <p:nvPr/>
          </p:nvSpPr>
          <p:spPr>
            <a:xfrm>
              <a:off x="619247" y="1773040"/>
              <a:ext cx="11770" cy="11810"/>
            </a:xfrm>
            <a:custGeom>
              <a:avLst/>
              <a:gdLst/>
              <a:ahLst/>
              <a:cxnLst/>
              <a:rect l="l" t="t" r="r" b="b"/>
              <a:pathLst>
                <a:path w="292" h="293" extrusionOk="0">
                  <a:moveTo>
                    <a:pt x="1" y="1"/>
                  </a:moveTo>
                  <a:lnTo>
                    <a:pt x="1" y="292"/>
                  </a:lnTo>
                  <a:lnTo>
                    <a:pt x="292" y="292"/>
                  </a:lnTo>
                  <a:lnTo>
                    <a:pt x="2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426;g1a366ee0a84_2_12"/>
            <p:cNvSpPr/>
            <p:nvPr/>
          </p:nvSpPr>
          <p:spPr>
            <a:xfrm>
              <a:off x="536295" y="1631802"/>
              <a:ext cx="11729" cy="11729"/>
            </a:xfrm>
            <a:custGeom>
              <a:avLst/>
              <a:gdLst/>
              <a:ahLst/>
              <a:cxnLst/>
              <a:rect l="l" t="t" r="r" b="b"/>
              <a:pathLst>
                <a:path w="291" h="291" extrusionOk="0">
                  <a:moveTo>
                    <a:pt x="0" y="0"/>
                  </a:moveTo>
                  <a:lnTo>
                    <a:pt x="0" y="291"/>
                  </a:lnTo>
                  <a:lnTo>
                    <a:pt x="290" y="291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427;g1a366ee0a84_2_12"/>
            <p:cNvSpPr/>
            <p:nvPr/>
          </p:nvSpPr>
          <p:spPr>
            <a:xfrm>
              <a:off x="578174" y="1467267"/>
              <a:ext cx="204883" cy="131201"/>
            </a:xfrm>
            <a:custGeom>
              <a:avLst/>
              <a:gdLst/>
              <a:ahLst/>
              <a:cxnLst/>
              <a:rect l="l" t="t" r="r" b="b"/>
              <a:pathLst>
                <a:path w="5083" h="3255" extrusionOk="0">
                  <a:moveTo>
                    <a:pt x="2887" y="1031"/>
                  </a:moveTo>
                  <a:lnTo>
                    <a:pt x="2426" y="1954"/>
                  </a:lnTo>
                  <a:lnTo>
                    <a:pt x="3017" y="1954"/>
                  </a:lnTo>
                  <a:lnTo>
                    <a:pt x="2285" y="2926"/>
                  </a:lnTo>
                  <a:lnTo>
                    <a:pt x="2266" y="2926"/>
                  </a:lnTo>
                  <a:lnTo>
                    <a:pt x="2634" y="2194"/>
                  </a:lnTo>
                  <a:lnTo>
                    <a:pt x="2008" y="2194"/>
                  </a:lnTo>
                  <a:lnTo>
                    <a:pt x="2583" y="1031"/>
                  </a:lnTo>
                  <a:close/>
                  <a:moveTo>
                    <a:pt x="2545" y="0"/>
                  </a:moveTo>
                  <a:cubicBezTo>
                    <a:pt x="2544" y="0"/>
                    <a:pt x="2543" y="0"/>
                    <a:pt x="2541" y="0"/>
                  </a:cubicBezTo>
                  <a:cubicBezTo>
                    <a:pt x="1329" y="0"/>
                    <a:pt x="349" y="1019"/>
                    <a:pt x="414" y="2246"/>
                  </a:cubicBezTo>
                  <a:cubicBezTo>
                    <a:pt x="428" y="2493"/>
                    <a:pt x="484" y="2736"/>
                    <a:pt x="581" y="2964"/>
                  </a:cubicBezTo>
                  <a:lnTo>
                    <a:pt x="1" y="2964"/>
                  </a:lnTo>
                  <a:lnTo>
                    <a:pt x="1" y="3254"/>
                  </a:lnTo>
                  <a:lnTo>
                    <a:pt x="5082" y="3254"/>
                  </a:lnTo>
                  <a:lnTo>
                    <a:pt x="5082" y="2964"/>
                  </a:lnTo>
                  <a:lnTo>
                    <a:pt x="4502" y="2964"/>
                  </a:lnTo>
                  <a:cubicBezTo>
                    <a:pt x="4794" y="2277"/>
                    <a:pt x="4706" y="1488"/>
                    <a:pt x="4268" y="882"/>
                  </a:cubicBezTo>
                  <a:lnTo>
                    <a:pt x="4033" y="1053"/>
                  </a:lnTo>
                  <a:cubicBezTo>
                    <a:pt x="4427" y="1600"/>
                    <a:pt x="4491" y="2318"/>
                    <a:pt x="4200" y="2925"/>
                  </a:cubicBezTo>
                  <a:lnTo>
                    <a:pt x="2649" y="2925"/>
                  </a:lnTo>
                  <a:lnTo>
                    <a:pt x="3601" y="1664"/>
                  </a:lnTo>
                  <a:lnTo>
                    <a:pt x="2897" y="1664"/>
                  </a:lnTo>
                  <a:lnTo>
                    <a:pt x="3356" y="740"/>
                  </a:lnTo>
                  <a:lnTo>
                    <a:pt x="2402" y="740"/>
                  </a:lnTo>
                  <a:lnTo>
                    <a:pt x="1539" y="2485"/>
                  </a:lnTo>
                  <a:lnTo>
                    <a:pt x="2162" y="2485"/>
                  </a:lnTo>
                  <a:lnTo>
                    <a:pt x="1940" y="2925"/>
                  </a:lnTo>
                  <a:lnTo>
                    <a:pt x="883" y="2925"/>
                  </a:lnTo>
                  <a:cubicBezTo>
                    <a:pt x="764" y="2678"/>
                    <a:pt x="701" y="2405"/>
                    <a:pt x="701" y="2130"/>
                  </a:cubicBezTo>
                  <a:cubicBezTo>
                    <a:pt x="701" y="1117"/>
                    <a:pt x="1527" y="291"/>
                    <a:pt x="2540" y="291"/>
                  </a:cubicBezTo>
                  <a:cubicBezTo>
                    <a:pt x="2543" y="291"/>
                    <a:pt x="2545" y="291"/>
                    <a:pt x="2548" y="291"/>
                  </a:cubicBezTo>
                  <a:cubicBezTo>
                    <a:pt x="3041" y="291"/>
                    <a:pt x="3513" y="491"/>
                    <a:pt x="3857" y="846"/>
                  </a:cubicBezTo>
                  <a:lnTo>
                    <a:pt x="4065" y="643"/>
                  </a:lnTo>
                  <a:cubicBezTo>
                    <a:pt x="3666" y="231"/>
                    <a:pt x="3118" y="0"/>
                    <a:pt x="25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0132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0B3B3C-D99E-451C-AFF9-9C2ABEFE3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Дорожная карта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B990C9-1D92-49B0-9A75-D848FDE06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Май 2023 – первая демо версия. Возможность назначать и выполнять задания</a:t>
            </a:r>
          </a:p>
          <a:p>
            <a:r>
              <a:rPr lang="ru-RU" dirty="0"/>
              <a:t>Май 2024 – выпуск второй демо версии. Структуризация заданий по дисциплинам, множественное назначение заданий, интерфейс для деканата</a:t>
            </a:r>
          </a:p>
          <a:p>
            <a:r>
              <a:rPr lang="ru-RU" dirty="0"/>
              <a:t>Май 2025 интеграция ИИ для проверки заданий всех видов</a:t>
            </a:r>
          </a:p>
          <a:p>
            <a:r>
              <a:rPr lang="ru-RU" dirty="0"/>
              <a:t>Июнь 2025 – выпуск коммерческой версии</a:t>
            </a:r>
          </a:p>
        </p:txBody>
      </p:sp>
    </p:spTree>
    <p:extLst>
      <p:ext uri="{BB962C8B-B14F-4D97-AF65-F5344CB8AC3E}">
        <p14:creationId xmlns:p14="http://schemas.microsoft.com/office/powerpoint/2010/main" val="3417209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085B3E-7B99-45B4-8A06-FDD4A2F4D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7998"/>
            <a:ext cx="10515600" cy="1325563"/>
          </a:xfrm>
        </p:spPr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4A5858-6C66-423B-804B-D477732A9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Чиварзин Александр Евгеньевич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Близнёва</a:t>
            </a:r>
            <a:r>
              <a:rPr lang="ru-RU" dirty="0"/>
              <a:t> Ангелина Евгеньевна</a:t>
            </a:r>
          </a:p>
          <a:p>
            <a:pPr marL="0" indent="0">
              <a:buNone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0" indent="0">
              <a:buNone/>
            </a:pPr>
            <a:r>
              <a:rPr lang="ru-RU" dirty="0"/>
              <a:t>Макаров Денис Альбертович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3F21D7-537A-4E25-8076-66B5C204607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257" y="3762102"/>
            <a:ext cx="1175658" cy="117565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9EDE17-3DA9-4FD5-BFE3-B707AF7CA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214" y="2262316"/>
            <a:ext cx="881744" cy="11756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07" y="5374452"/>
            <a:ext cx="1160158" cy="117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69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763" y="-132025"/>
            <a:ext cx="10515600" cy="1325563"/>
          </a:xfrm>
        </p:spPr>
        <p:txBody>
          <a:bodyPr/>
          <a:lstStyle/>
          <a:p>
            <a:r>
              <a:rPr lang="ru-RU" dirty="0" smtClean="0"/>
              <a:t>Приложение 1. Финансовая модель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63" y="847107"/>
            <a:ext cx="11894372" cy="585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237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ED49EE4-AAE2-4FD1-92EE-0F5D56920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205273"/>
            <a:ext cx="11924522" cy="6531429"/>
          </a:xfrm>
        </p:spPr>
        <p:txBody>
          <a:bodyPr>
            <a:normAutofit fontScale="90000"/>
          </a:bodyPr>
          <a:lstStyle/>
          <a:p>
            <a:r>
              <a:rPr lang="ru-RU" sz="21500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3337179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8221</TotalTime>
  <Words>500</Words>
  <Application>Microsoft Office PowerPoint</Application>
  <PresentationFormat>Широкоэкранный</PresentationFormat>
  <Paragraphs>98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Ebrima</vt:lpstr>
      <vt:lpstr>Fira Sans</vt:lpstr>
      <vt:lpstr>Fira Sans Light</vt:lpstr>
      <vt:lpstr>Rubik</vt:lpstr>
      <vt:lpstr>Тема Office</vt:lpstr>
      <vt:lpstr>Когнитивный тренажёр для слабослышащих</vt:lpstr>
      <vt:lpstr>Люди плохо говорят потому, что слышат с дефектами?</vt:lpstr>
      <vt:lpstr>О продукте</vt:lpstr>
      <vt:lpstr>Цели проекта</vt:lpstr>
      <vt:lpstr>Презентация PowerPoint</vt:lpstr>
      <vt:lpstr>Основные преимущества</vt:lpstr>
      <vt:lpstr>Конкурентный анализ</vt:lpstr>
      <vt:lpstr>Бизнес-модель</vt:lpstr>
      <vt:lpstr>Объем рынка</vt:lpstr>
      <vt:lpstr>Объем рынка</vt:lpstr>
      <vt:lpstr>Монетизация</vt:lpstr>
      <vt:lpstr>Презентация PowerPoint</vt:lpstr>
      <vt:lpstr>Предложение</vt:lpstr>
      <vt:lpstr>Дорожная карта</vt:lpstr>
      <vt:lpstr>Команда проекта</vt:lpstr>
      <vt:lpstr>Приложение 1. Финансовая модель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тренажёр для обучения слабослышащих</dc:title>
  <dc:creator>chivarzinae</dc:creator>
  <cp:lastModifiedBy>Елизавета Симакова</cp:lastModifiedBy>
  <cp:revision>101</cp:revision>
  <dcterms:created xsi:type="dcterms:W3CDTF">2022-12-03T09:55:40Z</dcterms:created>
  <dcterms:modified xsi:type="dcterms:W3CDTF">2023-12-15T06:06:17Z</dcterms:modified>
</cp:coreProperties>
</file>