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1" r:id="rId3"/>
    <p:sldId id="263" r:id="rId4"/>
    <p:sldId id="272" r:id="rId5"/>
    <p:sldId id="262" r:id="rId6"/>
    <p:sldId id="264" r:id="rId7"/>
    <p:sldId id="277" r:id="rId8"/>
    <p:sldId id="275" r:id="rId9"/>
    <p:sldId id="265" r:id="rId10"/>
    <p:sldId id="276" r:id="rId11"/>
    <p:sldId id="266" r:id="rId12"/>
    <p:sldId id="273" r:id="rId13"/>
    <p:sldId id="267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18E"/>
    <a:srgbClr val="C55A11"/>
    <a:srgbClr val="CDA838"/>
    <a:srgbClr val="FF99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26" y="-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2.xml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3.xml"/><Relationship Id="rId4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yVal>
            <c:numRef>
              <c:f>Лист1!$A$1:$A$27</c:f>
              <c:numCache>
                <c:formatCode>General</c:formatCode>
                <c:ptCount val="27"/>
                <c:pt idx="0">
                  <c:v>1</c:v>
                </c:pt>
                <c:pt idx="1">
                  <c:v>1</c:v>
                </c:pt>
                <c:pt idx="2">
                  <c:v>0.95</c:v>
                </c:pt>
                <c:pt idx="3">
                  <c:v>0.7</c:v>
                </c:pt>
                <c:pt idx="4">
                  <c:v>0</c:v>
                </c:pt>
                <c:pt idx="5">
                  <c:v>0.7</c:v>
                </c:pt>
                <c:pt idx="6">
                  <c:v>0.95</c:v>
                </c:pt>
                <c:pt idx="7">
                  <c:v>1</c:v>
                </c:pt>
                <c:pt idx="8">
                  <c:v>0.95</c:v>
                </c:pt>
                <c:pt idx="9">
                  <c:v>0.7</c:v>
                </c:pt>
                <c:pt idx="10">
                  <c:v>0</c:v>
                </c:pt>
                <c:pt idx="11">
                  <c:v>0.7</c:v>
                </c:pt>
                <c:pt idx="12">
                  <c:v>0.95</c:v>
                </c:pt>
                <c:pt idx="13">
                  <c:v>1</c:v>
                </c:pt>
                <c:pt idx="14">
                  <c:v>0.95</c:v>
                </c:pt>
                <c:pt idx="15">
                  <c:v>0.7</c:v>
                </c:pt>
                <c:pt idx="16">
                  <c:v>0</c:v>
                </c:pt>
                <c:pt idx="17">
                  <c:v>0.7</c:v>
                </c:pt>
                <c:pt idx="18">
                  <c:v>0.95</c:v>
                </c:pt>
                <c:pt idx="19">
                  <c:v>1</c:v>
                </c:pt>
                <c:pt idx="20">
                  <c:v>0.95</c:v>
                </c:pt>
                <c:pt idx="21">
                  <c:v>0.7</c:v>
                </c:pt>
                <c:pt idx="22">
                  <c:v>0</c:v>
                </c:pt>
                <c:pt idx="23">
                  <c:v>0.7</c:v>
                </c:pt>
                <c:pt idx="24">
                  <c:v>0.95</c:v>
                </c:pt>
                <c:pt idx="25">
                  <c:v>1</c:v>
                </c:pt>
                <c:pt idx="26">
                  <c:v>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CFFE-4AF2-A744-CEF8D22016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487296"/>
        <c:axId val="180487872"/>
      </c:scatterChart>
      <c:valAx>
        <c:axId val="180487296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majorTickMark val="none"/>
        <c:minorTickMark val="none"/>
        <c:tickLblPos val="nextTo"/>
        <c:crossAx val="180487872"/>
        <c:crosses val="autoZero"/>
        <c:crossBetween val="midCat"/>
      </c:valAx>
      <c:valAx>
        <c:axId val="18048787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04872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yVal>
            <c:numRef>
              <c:f>Лист1!$K$1:$K$27</c:f>
              <c:numCache>
                <c:formatCode>General</c:formatCode>
                <c:ptCount val="2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0.95</c:v>
                </c:pt>
                <c:pt idx="5">
                  <c:v>0.7</c:v>
                </c:pt>
                <c:pt idx="6">
                  <c:v>0</c:v>
                </c:pt>
                <c:pt idx="7">
                  <c:v>0.7</c:v>
                </c:pt>
                <c:pt idx="8">
                  <c:v>0.95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0.95</c:v>
                </c:pt>
                <c:pt idx="15">
                  <c:v>0.7</c:v>
                </c:pt>
                <c:pt idx="16">
                  <c:v>0</c:v>
                </c:pt>
                <c:pt idx="17">
                  <c:v>0.7</c:v>
                </c:pt>
                <c:pt idx="18">
                  <c:v>0.95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0.95</c:v>
                </c:pt>
                <c:pt idx="25">
                  <c:v>0.7</c:v>
                </c:pt>
                <c:pt idx="26">
                  <c:v>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520E-4D1F-9E0A-E6EAE039FF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489600"/>
        <c:axId val="180490176"/>
      </c:scatterChart>
      <c:valAx>
        <c:axId val="180489600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majorTickMark val="none"/>
        <c:minorTickMark val="none"/>
        <c:tickLblPos val="nextTo"/>
        <c:crossAx val="180490176"/>
        <c:crosses val="autoZero"/>
        <c:crossBetween val="midCat"/>
      </c:valAx>
      <c:valAx>
        <c:axId val="18049017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04896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yVal>
            <c:numRef>
              <c:f>Лист1!$M$1:$M$27</c:f>
              <c:numCache>
                <c:formatCode>General</c:formatCode>
                <c:ptCount val="2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0.95</c:v>
                </c:pt>
                <c:pt idx="15">
                  <c:v>0.7</c:v>
                </c:pt>
                <c:pt idx="16">
                  <c:v>0</c:v>
                </c:pt>
                <c:pt idx="17">
                  <c:v>0.7</c:v>
                </c:pt>
                <c:pt idx="18">
                  <c:v>0.95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59C1-4088-A499-9C68F2E63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491904"/>
        <c:axId val="180492480"/>
      </c:scatterChart>
      <c:valAx>
        <c:axId val="180491904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majorTickMark val="none"/>
        <c:minorTickMark val="none"/>
        <c:tickLblPos val="nextTo"/>
        <c:crossAx val="180492480"/>
        <c:crosses val="autoZero"/>
        <c:crossBetween val="midCat"/>
      </c:valAx>
      <c:valAx>
        <c:axId val="18049248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04919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782AC529-CBD6-4CBC-AD22-A0D7E39D7BA2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9E822711-9989-43C7-85DD-486E535856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636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C529-CBD6-4CBC-AD22-A0D7E39D7BA2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2711-9989-43C7-85DD-486E535856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5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82AC529-CBD6-4CBC-AD22-A0D7E39D7BA2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E822711-9989-43C7-85DD-486E535856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094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C529-CBD6-4CBC-AD22-A0D7E39D7BA2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2711-9989-43C7-85DD-486E535856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517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C529-CBD6-4CBC-AD22-A0D7E39D7BA2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2711-9989-43C7-85DD-486E535856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7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C529-CBD6-4CBC-AD22-A0D7E39D7BA2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2711-9989-43C7-85DD-486E535856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457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C529-CBD6-4CBC-AD22-A0D7E39D7BA2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2711-9989-43C7-85DD-486E535856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40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C529-CBD6-4CBC-AD22-A0D7E39D7BA2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2711-9989-43C7-85DD-486E535856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715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C529-CBD6-4CBC-AD22-A0D7E39D7BA2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2711-9989-43C7-85DD-486E535856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289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C529-CBD6-4CBC-AD22-A0D7E39D7BA2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2711-9989-43C7-85DD-486E535856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048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82AC529-CBD6-4CBC-AD22-A0D7E39D7BA2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E822711-9989-43C7-85DD-486E535856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197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82AC529-CBD6-4CBC-AD22-A0D7E39D7BA2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E822711-9989-43C7-85DD-486E5358567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197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82AC529-CBD6-4CBC-AD22-A0D7E39D7BA2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E822711-9989-43C7-85DD-486E535856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163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C529-CBD6-4CBC-AD22-A0D7E39D7BA2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2711-9989-43C7-85DD-486E535856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854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C529-CBD6-4CBC-AD22-A0D7E39D7BA2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2711-9989-43C7-85DD-486E535856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703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C529-CBD6-4CBC-AD22-A0D7E39D7BA2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2711-9989-43C7-85DD-486E535856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612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82AC529-CBD6-4CBC-AD22-A0D7E39D7BA2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E822711-9989-43C7-85DD-486E535856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131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AC529-CBD6-4CBC-AD22-A0D7E39D7BA2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22711-9989-43C7-85DD-486E535856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90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elova.Anastasia.a@yandex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nlasers.ru/product/perestraivaemyy-filtr-serii-fotf/" TargetMode="External"/><Relationship Id="rId2" Type="http://schemas.openxmlformats.org/officeDocument/2006/relationships/hyperlink" Target="https://sphotonics.ru/catalog/perestraivaemye-opticheskie-mems-filtry/to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enlasers.ru/product/perestraivaemyj-akustoopticheskij-filtr-aotf/#desc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jp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dpi.com/2076-3417/13/4/2097" TargetMode="External"/><Relationship Id="rId5" Type="http://schemas.microsoft.com/office/2007/relationships/hdphoto" Target="../media/hdphoto1.wdp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Разработка миниатюрного перестраиваемого оптического фильтра для систем мониторинга объектов инфраструктуры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39734" y="3963283"/>
            <a:ext cx="7089423" cy="1655762"/>
          </a:xfrm>
        </p:spPr>
        <p:txBody>
          <a:bodyPr/>
          <a:lstStyle/>
          <a:p>
            <a:r>
              <a:rPr lang="ru-RU" dirty="0" smtClean="0"/>
              <a:t>Белова Анастасия Александровна</a:t>
            </a:r>
          </a:p>
          <a:p>
            <a:r>
              <a:rPr lang="ru-RU" dirty="0" smtClean="0"/>
              <a:t>Инженер-исследователь НИИРФиОЭ ПАО «ПНППК»</a:t>
            </a:r>
          </a:p>
          <a:p>
            <a:r>
              <a:rPr lang="en-US" dirty="0" smtClean="0">
                <a:hlinkClick r:id="rId2"/>
              </a:rPr>
              <a:t>belova.anastasia.a@yandex.ru</a:t>
            </a:r>
            <a:endParaRPr lang="en-US" dirty="0" smtClean="0"/>
          </a:p>
          <a:p>
            <a:r>
              <a:rPr lang="en-US" dirty="0" smtClean="0"/>
              <a:t>+79194565403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5390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89840" y="2235831"/>
            <a:ext cx="3697115" cy="1477328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Системы мониторинга на основе оптоволоконных датчиков осуществляют контроль надежности зданий и сооружений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89840" y="4053924"/>
            <a:ext cx="3697115" cy="175432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Для обработки сигналов с датчиков используются анализаторы, одним из важных элементов которых являются </a:t>
            </a:r>
            <a:r>
              <a:rPr lang="ru-RU" b="1" dirty="0" smtClean="0"/>
              <a:t>перестраиваемые оптические фильтры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286022" y="2235831"/>
            <a:ext cx="6220178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настоящий момент в России нет производителей перестраиваемых фильтров, доступны </a:t>
            </a:r>
            <a:r>
              <a:rPr lang="ru-RU" b="1" dirty="0" smtClean="0"/>
              <a:t>только</a:t>
            </a:r>
            <a:r>
              <a:rPr lang="ru-RU" dirty="0" smtClean="0"/>
              <a:t> </a:t>
            </a:r>
            <a:r>
              <a:rPr lang="ru-RU" b="1" dirty="0" smtClean="0"/>
              <a:t>импортные</a:t>
            </a:r>
            <a:r>
              <a:rPr lang="ru-RU" dirty="0" smtClean="0"/>
              <a:t> фильтры на основе МЭМС или </a:t>
            </a:r>
            <a:r>
              <a:rPr lang="ru-RU" dirty="0" err="1" smtClean="0"/>
              <a:t>пьезофильтры</a:t>
            </a:r>
            <a:r>
              <a:rPr lang="ru-RU" dirty="0" smtClean="0"/>
              <a:t>, которые имеют ряд </a:t>
            </a:r>
            <a:r>
              <a:rPr lang="ru-RU" b="1" dirty="0" smtClean="0"/>
              <a:t>недостатков</a:t>
            </a:r>
            <a:r>
              <a:rPr lang="ru-RU" dirty="0" smtClean="0"/>
              <a:t>:</a:t>
            </a:r>
            <a:endParaRPr lang="ru-RU" dirty="0"/>
          </a:p>
        </p:txBody>
      </p:sp>
      <p:grpSp>
        <p:nvGrpSpPr>
          <p:cNvPr id="32" name="Группа 31"/>
          <p:cNvGrpSpPr/>
          <p:nvPr/>
        </p:nvGrpSpPr>
        <p:grpSpPr>
          <a:xfrm>
            <a:off x="6397978" y="3789396"/>
            <a:ext cx="3996266" cy="2018854"/>
            <a:chOff x="7509934" y="2057401"/>
            <a:chExt cx="3996266" cy="2018854"/>
          </a:xfrm>
        </p:grpSpPr>
        <p:sp>
          <p:nvSpPr>
            <p:cNvPr id="6" name="TextBox 5"/>
            <p:cNvSpPr txBox="1"/>
            <p:nvPr/>
          </p:nvSpPr>
          <p:spPr>
            <a:xfrm>
              <a:off x="7509934" y="2057401"/>
              <a:ext cx="3996266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Ограниченный ресурс работы</a:t>
              </a:r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509934" y="2605163"/>
              <a:ext cx="3996266" cy="64633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Малая устойчивость к внешним воздействиям (удары, вибрация)</a:t>
              </a:r>
              <a:endParaRPr lang="ru-RU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509934" y="3429924"/>
              <a:ext cx="3996266" cy="64633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Типичные размеры – несколько кубических сантиметров</a:t>
              </a:r>
              <a:endParaRPr lang="ru-RU" dirty="0"/>
            </a:p>
          </p:txBody>
        </p:sp>
      </p:grpSp>
      <p:cxnSp>
        <p:nvCxnSpPr>
          <p:cNvPr id="13" name="Прямая со стрелкой 12"/>
          <p:cNvCxnSpPr>
            <a:stCxn id="3" idx="2"/>
            <a:endCxn id="4" idx="0"/>
          </p:cNvCxnSpPr>
          <p:nvPr/>
        </p:nvCxnSpPr>
        <p:spPr>
          <a:xfrm>
            <a:off x="2438398" y="3713159"/>
            <a:ext cx="0" cy="3407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оединительная линия уступом 40"/>
          <p:cNvCxnSpPr>
            <a:stCxn id="4" idx="2"/>
            <a:endCxn id="5" idx="0"/>
          </p:cNvCxnSpPr>
          <p:nvPr/>
        </p:nvCxnSpPr>
        <p:spPr>
          <a:xfrm rot="5400000" flipH="1" flipV="1">
            <a:off x="3631044" y="1043184"/>
            <a:ext cx="3572419" cy="5957713"/>
          </a:xfrm>
          <a:prstGeom prst="bentConnector5">
            <a:avLst>
              <a:gd name="adj1" fmla="val -6399"/>
              <a:gd name="adj2" fmla="val 39413"/>
              <a:gd name="adj3" fmla="val 10639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Соединительная линия уступом 87"/>
          <p:cNvCxnSpPr>
            <a:stCxn id="5" idx="3"/>
            <a:endCxn id="6" idx="3"/>
          </p:cNvCxnSpPr>
          <p:nvPr/>
        </p:nvCxnSpPr>
        <p:spPr>
          <a:xfrm flipH="1">
            <a:off x="10394244" y="2835996"/>
            <a:ext cx="1111956" cy="1138066"/>
          </a:xfrm>
          <a:prstGeom prst="bentConnector3">
            <a:avLst>
              <a:gd name="adj1" fmla="val -2055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Соединительная линия уступом 89"/>
          <p:cNvCxnSpPr>
            <a:stCxn id="5" idx="3"/>
            <a:endCxn id="7" idx="3"/>
          </p:cNvCxnSpPr>
          <p:nvPr/>
        </p:nvCxnSpPr>
        <p:spPr>
          <a:xfrm flipH="1">
            <a:off x="10394244" y="2835996"/>
            <a:ext cx="1111956" cy="1824328"/>
          </a:xfrm>
          <a:prstGeom prst="bentConnector3">
            <a:avLst>
              <a:gd name="adj1" fmla="val -2055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Соединительная линия уступом 91"/>
          <p:cNvCxnSpPr>
            <a:stCxn id="5" idx="3"/>
            <a:endCxn id="8" idx="3"/>
          </p:cNvCxnSpPr>
          <p:nvPr/>
        </p:nvCxnSpPr>
        <p:spPr>
          <a:xfrm flipH="1">
            <a:off x="10394244" y="2835996"/>
            <a:ext cx="1111956" cy="2649089"/>
          </a:xfrm>
          <a:prstGeom prst="bentConnector3">
            <a:avLst>
              <a:gd name="adj1" fmla="val -2055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690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Предлагаемое решение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701343" y="2599168"/>
            <a:ext cx="3341511" cy="138873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Перестраиваемый интегрально-оптический фильтр на </a:t>
            </a:r>
            <a:r>
              <a:rPr lang="ru-RU" b="1" dirty="0" err="1" smtClean="0">
                <a:solidFill>
                  <a:schemeClr val="tx1"/>
                </a:solidFill>
              </a:rPr>
              <a:t>ниобате</a:t>
            </a:r>
            <a:r>
              <a:rPr lang="ru-RU" b="1" dirty="0" smtClean="0">
                <a:solidFill>
                  <a:schemeClr val="tx1"/>
                </a:solidFill>
              </a:rPr>
              <a:t> лития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6575" y="2057401"/>
            <a:ext cx="2764367" cy="61806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Размер менее 1 см</a:t>
            </a:r>
            <a:r>
              <a:rPr lang="ru-RU" baseline="30000" dirty="0" smtClean="0">
                <a:solidFill>
                  <a:schemeClr val="tx1"/>
                </a:solidFill>
              </a:rPr>
              <a:t>3</a:t>
            </a:r>
            <a:endParaRPr lang="ru-RU" baseline="30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6576" y="2984500"/>
            <a:ext cx="2764367" cy="61806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Неограниченный ресурс работы</a:t>
            </a:r>
            <a:endParaRPr lang="ru-RU" baseline="300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6575" y="3911599"/>
            <a:ext cx="2764367" cy="61806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Высокая устойчивость</a:t>
            </a:r>
            <a:endParaRPr lang="ru-RU" baseline="300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477479" y="2057401"/>
            <a:ext cx="4409721" cy="2472264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Использование в системах </a:t>
            </a:r>
            <a:r>
              <a:rPr lang="ru-RU" dirty="0">
                <a:solidFill>
                  <a:schemeClr val="tx1"/>
                </a:solidFill>
              </a:rPr>
              <a:t>мониторинга быстроизменяющихся процессов (деформация, разрушение, акустические процессы) со скоростями сканирования исследуемого диапазона более 10 ГГц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85800" y="4914997"/>
            <a:ext cx="10820400" cy="13036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b="1" dirty="0" smtClean="0"/>
              <a:t>Целью работы </a:t>
            </a:r>
            <a:r>
              <a:rPr lang="ru-RU" dirty="0" smtClean="0"/>
              <a:t>является разработка интегрально-оптического узкополосного фильтра на основе </a:t>
            </a:r>
            <a:r>
              <a:rPr lang="ru-RU" dirty="0" err="1" smtClean="0"/>
              <a:t>ниобата</a:t>
            </a:r>
            <a:r>
              <a:rPr lang="ru-RU" dirty="0" smtClean="0"/>
              <a:t> лития, перестраиваемого в широком оптическом диапазоне.</a:t>
            </a:r>
            <a:endParaRPr lang="ru-RU" dirty="0"/>
          </a:p>
        </p:txBody>
      </p:sp>
      <p:cxnSp>
        <p:nvCxnSpPr>
          <p:cNvPr id="10" name="Соединительная линия уступом 9"/>
          <p:cNvCxnSpPr>
            <a:stCxn id="4" idx="3"/>
            <a:endCxn id="3" idx="1"/>
          </p:cNvCxnSpPr>
          <p:nvPr/>
        </p:nvCxnSpPr>
        <p:spPr>
          <a:xfrm>
            <a:off x="3040942" y="2366434"/>
            <a:ext cx="660401" cy="927099"/>
          </a:xfrm>
          <a:prstGeom prst="bentConnector3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>
            <a:stCxn id="5" idx="3"/>
            <a:endCxn id="3" idx="1"/>
          </p:cNvCxnSpPr>
          <p:nvPr/>
        </p:nvCxnSpPr>
        <p:spPr>
          <a:xfrm>
            <a:off x="3040943" y="3293533"/>
            <a:ext cx="660400" cy="12700"/>
          </a:xfrm>
          <a:prstGeom prst="bentConnector3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Соединительная линия уступом 13"/>
          <p:cNvCxnSpPr>
            <a:stCxn id="6" idx="3"/>
            <a:endCxn id="3" idx="1"/>
          </p:cNvCxnSpPr>
          <p:nvPr/>
        </p:nvCxnSpPr>
        <p:spPr>
          <a:xfrm flipV="1">
            <a:off x="3040942" y="3293533"/>
            <a:ext cx="660401" cy="927099"/>
          </a:xfrm>
          <a:prstGeom prst="bentConnector3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3" idx="3"/>
            <a:endCxn id="7" idx="1"/>
          </p:cNvCxnSpPr>
          <p:nvPr/>
        </p:nvCxnSpPr>
        <p:spPr>
          <a:xfrm>
            <a:off x="7042854" y="3293533"/>
            <a:ext cx="434625" cy="0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348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Оптический фильтр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4856" y="2266074"/>
            <a:ext cx="5124170" cy="4024125"/>
          </a:xfrm>
        </p:spPr>
        <p:txBody>
          <a:bodyPr>
            <a:noAutofit/>
          </a:bodyPr>
          <a:lstStyle/>
          <a:p>
            <a:pPr algn="just"/>
            <a:r>
              <a:rPr lang="ru-RU" sz="1800" dirty="0"/>
              <a:t>Перестраиваемый </a:t>
            </a:r>
            <a:r>
              <a:rPr lang="ru-RU" sz="1800" dirty="0" smtClean="0"/>
              <a:t>интегрально-оптический </a:t>
            </a:r>
            <a:r>
              <a:rPr lang="ru-RU" sz="1800" dirty="0"/>
              <a:t>фильтр предназначен для управления длиной волны </a:t>
            </a:r>
            <a:r>
              <a:rPr lang="ru-RU" sz="1800" dirty="0" smtClean="0"/>
              <a:t>излучения</a:t>
            </a:r>
            <a:r>
              <a:rPr lang="ru-RU" sz="1800" dirty="0"/>
              <a:t> </a:t>
            </a:r>
            <a:r>
              <a:rPr lang="ru-RU" sz="1800" dirty="0" smtClean="0"/>
              <a:t>и представляет собой подложку, на поверхности которой сформирован набор спектрально-селективных элементов</a:t>
            </a:r>
            <a:r>
              <a:rPr lang="en-US" sz="1800" dirty="0" smtClean="0"/>
              <a:t> (</a:t>
            </a:r>
            <a:r>
              <a:rPr lang="ru-RU" sz="1800" dirty="0" smtClean="0"/>
              <a:t>резонаторы </a:t>
            </a:r>
            <a:r>
              <a:rPr lang="ru-RU" sz="1800" dirty="0" err="1" smtClean="0"/>
              <a:t>Фабри_Перо</a:t>
            </a:r>
            <a:r>
              <a:rPr lang="ru-RU" sz="1800" dirty="0" smtClean="0"/>
              <a:t>, кольцевые резонаторы). </a:t>
            </a:r>
          </a:p>
          <a:p>
            <a:pPr algn="just"/>
            <a:r>
              <a:rPr lang="ru-RU" sz="1800" dirty="0" smtClean="0"/>
              <a:t>Для </a:t>
            </a:r>
            <a:r>
              <a:rPr lang="ru-RU" sz="1800" dirty="0"/>
              <a:t>изменения </a:t>
            </a:r>
            <a:r>
              <a:rPr lang="ru-RU" sz="1800" dirty="0" err="1"/>
              <a:t>селекционируемой</a:t>
            </a:r>
            <a:r>
              <a:rPr lang="ru-RU" sz="1800" dirty="0"/>
              <a:t> длины волны создаются управляющие электроды.</a:t>
            </a:r>
            <a:endParaRPr lang="en-US" sz="1800" dirty="0"/>
          </a:p>
          <a:p>
            <a:pPr algn="just"/>
            <a:endParaRPr lang="ru-RU" sz="1800" dirty="0"/>
          </a:p>
          <a:p>
            <a:pPr algn="just"/>
            <a:endParaRPr lang="ru-RU" sz="1800" dirty="0" smtClean="0"/>
          </a:p>
        </p:txBody>
      </p:sp>
      <p:grpSp>
        <p:nvGrpSpPr>
          <p:cNvPr id="25" name="Группа 24"/>
          <p:cNvGrpSpPr/>
          <p:nvPr/>
        </p:nvGrpSpPr>
        <p:grpSpPr>
          <a:xfrm>
            <a:off x="9033305" y="1819035"/>
            <a:ext cx="3009848" cy="3816757"/>
            <a:chOff x="8588188" y="1729740"/>
            <a:chExt cx="2796092" cy="3642360"/>
          </a:xfrm>
        </p:grpSpPr>
        <p:graphicFrame>
          <p:nvGraphicFramePr>
            <p:cNvPr id="7" name="Диаграмма 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10770163"/>
                </p:ext>
              </p:extLst>
            </p:nvPr>
          </p:nvGraphicFramePr>
          <p:xfrm>
            <a:off x="8588188" y="1729740"/>
            <a:ext cx="2796092" cy="14173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8" name="Диаграмма 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22349560"/>
                </p:ext>
              </p:extLst>
            </p:nvPr>
          </p:nvGraphicFramePr>
          <p:xfrm>
            <a:off x="8588188" y="2842260"/>
            <a:ext cx="2796092" cy="14173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9" name="Диаграмма 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29898682"/>
                </p:ext>
              </p:extLst>
            </p:nvPr>
          </p:nvGraphicFramePr>
          <p:xfrm>
            <a:off x="8588188" y="3954780"/>
            <a:ext cx="2796092" cy="14173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10153321" y="1836560"/>
              <a:ext cx="0" cy="3535540"/>
            </a:xfrm>
            <a:prstGeom prst="line">
              <a:avLst/>
            </a:prstGeom>
            <a:ln w="63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10660527" y="1878226"/>
              <a:ext cx="0" cy="3493874"/>
            </a:xfrm>
            <a:prstGeom prst="line">
              <a:avLst/>
            </a:prstGeom>
            <a:ln w="63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flipV="1">
              <a:off x="9650877" y="1836561"/>
              <a:ext cx="0" cy="3535538"/>
            </a:xfrm>
            <a:prstGeom prst="line">
              <a:avLst/>
            </a:prstGeom>
            <a:ln w="63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flipV="1">
              <a:off x="9148433" y="1836560"/>
              <a:ext cx="0" cy="3535540"/>
            </a:xfrm>
            <a:prstGeom prst="line">
              <a:avLst/>
            </a:prstGeom>
            <a:ln w="63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Прямоугольник 36"/>
          <p:cNvSpPr/>
          <p:nvPr/>
        </p:nvSpPr>
        <p:spPr>
          <a:xfrm>
            <a:off x="5939885" y="5844465"/>
            <a:ext cx="554993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Комбинирование кривых пропускания двух </a:t>
            </a:r>
            <a:r>
              <a:rPr lang="ru-RU" sz="1400" dirty="0" smtClean="0"/>
              <a:t>спектрально-селективных элементов дает </a:t>
            </a:r>
            <a:r>
              <a:rPr lang="ru-RU" sz="1400" dirty="0"/>
              <a:t>результирующий спектр, данный эффект называется </a:t>
            </a:r>
            <a:r>
              <a:rPr lang="ru-RU" sz="1400" b="1" dirty="0"/>
              <a:t>эффектом </a:t>
            </a:r>
            <a:r>
              <a:rPr lang="ru-RU" sz="1400" b="1" dirty="0" err="1"/>
              <a:t>Вернье</a:t>
            </a:r>
            <a:r>
              <a:rPr lang="ru-RU" sz="1400" dirty="0"/>
              <a:t>.</a:t>
            </a:r>
          </a:p>
        </p:txBody>
      </p:sp>
      <p:grpSp>
        <p:nvGrpSpPr>
          <p:cNvPr id="70" name="Группа 69"/>
          <p:cNvGrpSpPr/>
          <p:nvPr/>
        </p:nvGrpSpPr>
        <p:grpSpPr>
          <a:xfrm>
            <a:off x="5908364" y="1982310"/>
            <a:ext cx="3379328" cy="3193039"/>
            <a:chOff x="6396544" y="1723910"/>
            <a:chExt cx="3019301" cy="2943753"/>
          </a:xfrm>
        </p:grpSpPr>
        <p:sp>
          <p:nvSpPr>
            <p:cNvPr id="26" name="Овал 25"/>
            <p:cNvSpPr/>
            <p:nvPr/>
          </p:nvSpPr>
          <p:spPr>
            <a:xfrm>
              <a:off x="7926201" y="2266844"/>
              <a:ext cx="1135380" cy="1135380"/>
            </a:xfrm>
            <a:prstGeom prst="ellipse">
              <a:avLst/>
            </a:prstGeom>
            <a:noFill/>
            <a:ln w="57150">
              <a:solidFill>
                <a:srgbClr val="CDA8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6633656" y="3683205"/>
              <a:ext cx="858502" cy="848784"/>
            </a:xfrm>
            <a:prstGeom prst="ellipse">
              <a:avLst/>
            </a:prstGeom>
            <a:noFill/>
            <a:ln w="57150">
              <a:solidFill>
                <a:srgbClr val="C55A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9" name="Прямая соединительная линия 28"/>
            <p:cNvCxnSpPr/>
            <p:nvPr/>
          </p:nvCxnSpPr>
          <p:spPr>
            <a:xfrm>
              <a:off x="6841807" y="2141112"/>
              <a:ext cx="2286879" cy="0"/>
            </a:xfrm>
            <a:prstGeom prst="line">
              <a:avLst/>
            </a:prstGeom>
            <a:ln w="571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>
              <a:off x="6483593" y="3558431"/>
              <a:ext cx="2286879" cy="0"/>
            </a:xfrm>
            <a:prstGeom prst="line">
              <a:avLst/>
            </a:prstGeom>
            <a:ln w="571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6815011" y="4667663"/>
              <a:ext cx="2286879" cy="0"/>
            </a:xfrm>
            <a:prstGeom prst="line">
              <a:avLst/>
            </a:prstGeom>
            <a:ln w="57150">
              <a:solidFill>
                <a:srgbClr val="A9D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/>
            <p:cNvCxnSpPr/>
            <p:nvPr/>
          </p:nvCxnSpPr>
          <p:spPr>
            <a:xfrm>
              <a:off x="8475310" y="4533356"/>
              <a:ext cx="6265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/>
            <p:cNvCxnSpPr/>
            <p:nvPr/>
          </p:nvCxnSpPr>
          <p:spPr>
            <a:xfrm>
              <a:off x="6841807" y="2014616"/>
              <a:ext cx="6265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/>
            <p:nvPr/>
          </p:nvCxnSpPr>
          <p:spPr>
            <a:xfrm flipH="1">
              <a:off x="7526116" y="3460417"/>
              <a:ext cx="613939" cy="838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Дуга 53"/>
            <p:cNvSpPr/>
            <p:nvPr/>
          </p:nvSpPr>
          <p:spPr>
            <a:xfrm>
              <a:off x="7895721" y="2191707"/>
              <a:ext cx="1232858" cy="1268710"/>
            </a:xfrm>
            <a:prstGeom prst="arc">
              <a:avLst>
                <a:gd name="adj1" fmla="val 16200000"/>
                <a:gd name="adj2" fmla="val 19032988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Дуга 54"/>
            <p:cNvSpPr/>
            <p:nvPr/>
          </p:nvSpPr>
          <p:spPr>
            <a:xfrm>
              <a:off x="7895721" y="2191707"/>
              <a:ext cx="1232858" cy="1268710"/>
            </a:xfrm>
            <a:prstGeom prst="arc">
              <a:avLst>
                <a:gd name="adj1" fmla="val 2363462"/>
                <a:gd name="adj2" fmla="val 5091103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Дуга 55"/>
            <p:cNvSpPr/>
            <p:nvPr/>
          </p:nvSpPr>
          <p:spPr>
            <a:xfrm rot="10800000">
              <a:off x="6584281" y="3648060"/>
              <a:ext cx="932209" cy="948459"/>
            </a:xfrm>
            <a:prstGeom prst="arc">
              <a:avLst>
                <a:gd name="adj1" fmla="val 16200000"/>
                <a:gd name="adj2" fmla="val 19032988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Дуга 56"/>
            <p:cNvSpPr/>
            <p:nvPr/>
          </p:nvSpPr>
          <p:spPr>
            <a:xfrm rot="10800000">
              <a:off x="6584280" y="3629895"/>
              <a:ext cx="932209" cy="948459"/>
            </a:xfrm>
            <a:prstGeom prst="arc">
              <a:avLst>
                <a:gd name="adj1" fmla="val 2363462"/>
                <a:gd name="adj2" fmla="val 5091103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396544" y="1723910"/>
              <a:ext cx="137249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100" dirty="0" smtClean="0"/>
                <a:t>Оптический вход</a:t>
              </a:r>
              <a:endParaRPr lang="ru-RU" sz="11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948777" y="4241268"/>
              <a:ext cx="14670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100" dirty="0" smtClean="0"/>
                <a:t>Оптический выход</a:t>
              </a:r>
              <a:endParaRPr lang="ru-RU" sz="1100" dirty="0"/>
            </a:p>
          </p:txBody>
        </p:sp>
        <p:cxnSp>
          <p:nvCxnSpPr>
            <p:cNvPr id="61" name="Прямая со стрелкой 60"/>
            <p:cNvCxnSpPr>
              <a:stCxn id="54" idx="2"/>
            </p:cNvCxnSpPr>
            <p:nvPr/>
          </p:nvCxnSpPr>
          <p:spPr>
            <a:xfrm>
              <a:off x="8970492" y="2401877"/>
              <a:ext cx="36957" cy="4604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 стрелкой 63"/>
            <p:cNvCxnSpPr/>
            <p:nvPr/>
          </p:nvCxnSpPr>
          <p:spPr>
            <a:xfrm flipH="1">
              <a:off x="8516407" y="3460090"/>
              <a:ext cx="62474" cy="816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 стрелкой 65"/>
            <p:cNvCxnSpPr/>
            <p:nvPr/>
          </p:nvCxnSpPr>
          <p:spPr>
            <a:xfrm>
              <a:off x="7032336" y="4596520"/>
              <a:ext cx="81515" cy="46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 стрелкой 67"/>
            <p:cNvCxnSpPr/>
            <p:nvPr/>
          </p:nvCxnSpPr>
          <p:spPr>
            <a:xfrm flipH="1">
              <a:off x="6648142" y="3786177"/>
              <a:ext cx="50836" cy="698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45913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Оптический фильтр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20525" y="2224083"/>
            <a:ext cx="5762974" cy="1145168"/>
          </a:xfrm>
        </p:spPr>
        <p:txBody>
          <a:bodyPr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/>
              <a:t>в перестраиваемых источниках излучения, применяемых в телекоммуникациях: после широкополосного источника излучения, для селекции конкретной длины волны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73631" y="2224083"/>
            <a:ext cx="5971821" cy="1145168"/>
          </a:xfrm>
        </p:spPr>
        <p:txBody>
          <a:bodyPr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в системах мониторинга (для создания </a:t>
            </a:r>
            <a:r>
              <a:rPr lang="ru-RU" sz="1800" dirty="0" err="1"/>
              <a:t>интеррогаторов</a:t>
            </a:r>
            <a:r>
              <a:rPr lang="ru-RU" sz="1800" dirty="0"/>
              <a:t>): при детектировании исследуемого сигнала путем сканирования выходного спектра</a:t>
            </a:r>
          </a:p>
        </p:txBody>
      </p:sp>
      <p:grpSp>
        <p:nvGrpSpPr>
          <p:cNvPr id="58" name="Группа 57"/>
          <p:cNvGrpSpPr/>
          <p:nvPr/>
        </p:nvGrpSpPr>
        <p:grpSpPr>
          <a:xfrm>
            <a:off x="6462015" y="3668749"/>
            <a:ext cx="5079993" cy="2168808"/>
            <a:chOff x="547515" y="1707940"/>
            <a:chExt cx="5079993" cy="2168808"/>
          </a:xfrm>
        </p:grpSpPr>
        <p:grpSp>
          <p:nvGrpSpPr>
            <p:cNvPr id="56" name="Группа 55"/>
            <p:cNvGrpSpPr/>
            <p:nvPr/>
          </p:nvGrpSpPr>
          <p:grpSpPr>
            <a:xfrm>
              <a:off x="547515" y="1707940"/>
              <a:ext cx="5079993" cy="799320"/>
              <a:chOff x="547515" y="1707940"/>
              <a:chExt cx="5079993" cy="799320"/>
            </a:xfrm>
          </p:grpSpPr>
          <p:sp>
            <p:nvSpPr>
              <p:cNvPr id="10" name="Прямоугольник с двумя скругленными соседними углами 9"/>
              <p:cNvSpPr/>
              <p:nvPr/>
            </p:nvSpPr>
            <p:spPr>
              <a:xfrm>
                <a:off x="652669" y="1707940"/>
                <a:ext cx="1700646" cy="68397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adFill flip="none" rotWithShape="1">
                <a:gsLst>
                  <a:gs pos="0">
                    <a:srgbClr val="C00000"/>
                  </a:gs>
                  <a:gs pos="25000">
                    <a:srgbClr val="FFFF00"/>
                  </a:gs>
                  <a:gs pos="75000">
                    <a:srgbClr val="0070C0"/>
                  </a:gs>
                  <a:gs pos="50000">
                    <a:srgbClr val="00B05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sp>
            <p:nvSpPr>
              <p:cNvPr id="11" name="Стрелка вправо 10"/>
              <p:cNvSpPr/>
              <p:nvPr/>
            </p:nvSpPr>
            <p:spPr>
              <a:xfrm>
                <a:off x="547515" y="2391909"/>
                <a:ext cx="1910956" cy="115351"/>
              </a:xfrm>
              <a:prstGeom prst="rightArrow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sp>
            <p:nvSpPr>
              <p:cNvPr id="13" name="Стрелка вправо 12"/>
              <p:cNvSpPr/>
              <p:nvPr/>
            </p:nvSpPr>
            <p:spPr>
              <a:xfrm>
                <a:off x="4128469" y="2391908"/>
                <a:ext cx="1499039" cy="115351"/>
              </a:xfrm>
              <a:prstGeom prst="rightArrow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sp>
            <p:nvSpPr>
              <p:cNvPr id="14" name="Прямоугольник с двумя скругленными соседними углами 13"/>
              <p:cNvSpPr/>
              <p:nvPr/>
            </p:nvSpPr>
            <p:spPr>
              <a:xfrm>
                <a:off x="4448125" y="1707942"/>
                <a:ext cx="66876" cy="68393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</p:grpSp>
        <p:grpSp>
          <p:nvGrpSpPr>
            <p:cNvPr id="55" name="Группа 54"/>
            <p:cNvGrpSpPr/>
            <p:nvPr/>
          </p:nvGrpSpPr>
          <p:grpSpPr>
            <a:xfrm>
              <a:off x="547515" y="3077428"/>
              <a:ext cx="5079993" cy="799320"/>
              <a:chOff x="547515" y="3077428"/>
              <a:chExt cx="5079993" cy="799320"/>
            </a:xfrm>
          </p:grpSpPr>
          <p:sp>
            <p:nvSpPr>
              <p:cNvPr id="25" name="Прямоугольник с двумя скругленными соседними углами 24"/>
              <p:cNvSpPr/>
              <p:nvPr/>
            </p:nvSpPr>
            <p:spPr>
              <a:xfrm>
                <a:off x="652669" y="3077428"/>
                <a:ext cx="1700646" cy="68397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adFill flip="none" rotWithShape="1">
                <a:gsLst>
                  <a:gs pos="0">
                    <a:srgbClr val="C00000"/>
                  </a:gs>
                  <a:gs pos="25000">
                    <a:srgbClr val="FFFF00"/>
                  </a:gs>
                  <a:gs pos="75000">
                    <a:srgbClr val="0070C0"/>
                  </a:gs>
                  <a:gs pos="50000">
                    <a:srgbClr val="00B05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Стрелка вправо 25"/>
              <p:cNvSpPr/>
              <p:nvPr/>
            </p:nvSpPr>
            <p:spPr>
              <a:xfrm>
                <a:off x="547515" y="3761397"/>
                <a:ext cx="1910956" cy="115351"/>
              </a:xfrm>
              <a:prstGeom prst="rightArrow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8" name="Стрелка вправо 27"/>
              <p:cNvSpPr/>
              <p:nvPr/>
            </p:nvSpPr>
            <p:spPr>
              <a:xfrm>
                <a:off x="4128469" y="3761396"/>
                <a:ext cx="1499039" cy="115351"/>
              </a:xfrm>
              <a:prstGeom prst="rightArrow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9" name="Прямоугольник с двумя скругленными соседними углами 28"/>
              <p:cNvSpPr/>
              <p:nvPr/>
            </p:nvSpPr>
            <p:spPr>
              <a:xfrm>
                <a:off x="4707769" y="3077467"/>
                <a:ext cx="66876" cy="68393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1" name="Стрелка вниз 30"/>
            <p:cNvSpPr/>
            <p:nvPr/>
          </p:nvSpPr>
          <p:spPr>
            <a:xfrm>
              <a:off x="2367776" y="2753069"/>
              <a:ext cx="1851379" cy="378253"/>
            </a:xfrm>
            <a:prstGeom prst="downArrow">
              <a:avLst>
                <a:gd name="adj1" fmla="val 71740"/>
                <a:gd name="adj2" fmla="val 53279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>
                  <a:solidFill>
                    <a:schemeClr val="tx1"/>
                  </a:solidFill>
                </a:rPr>
                <a:t>перестройка</a:t>
              </a:r>
              <a:endParaRPr lang="ru-RU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613592" y="3668758"/>
            <a:ext cx="5165796" cy="2357345"/>
            <a:chOff x="6406444" y="3870471"/>
            <a:chExt cx="5165796" cy="2357345"/>
          </a:xfrm>
        </p:grpSpPr>
        <p:grpSp>
          <p:nvGrpSpPr>
            <p:cNvPr id="32" name="Группа 31"/>
            <p:cNvGrpSpPr/>
            <p:nvPr/>
          </p:nvGrpSpPr>
          <p:grpSpPr>
            <a:xfrm>
              <a:off x="6406444" y="3870471"/>
              <a:ext cx="5079991" cy="935789"/>
              <a:chOff x="1988659" y="5415477"/>
              <a:chExt cx="7938131" cy="1094673"/>
            </a:xfrm>
          </p:grpSpPr>
          <p:sp>
            <p:nvSpPr>
              <p:cNvPr id="34" name="Стрелка вправо 33"/>
              <p:cNvSpPr/>
              <p:nvPr/>
            </p:nvSpPr>
            <p:spPr>
              <a:xfrm>
                <a:off x="1988659" y="6215576"/>
                <a:ext cx="2986112" cy="134936"/>
              </a:xfrm>
              <a:prstGeom prst="rightArrow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sp>
            <p:nvSpPr>
              <p:cNvPr id="35" name="Скругленный прямоугольник 34"/>
              <p:cNvSpPr/>
              <p:nvPr/>
            </p:nvSpPr>
            <p:spPr>
              <a:xfrm>
                <a:off x="5083425" y="5506195"/>
                <a:ext cx="2368732" cy="100395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sp>
            <p:nvSpPr>
              <p:cNvPr id="36" name="Стрелка вправо 35"/>
              <p:cNvSpPr/>
              <p:nvPr/>
            </p:nvSpPr>
            <p:spPr>
              <a:xfrm>
                <a:off x="7584351" y="6215576"/>
                <a:ext cx="2342439" cy="134936"/>
              </a:xfrm>
              <a:prstGeom prst="rightArrow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sp>
            <p:nvSpPr>
              <p:cNvPr id="37" name="Прямоугольник с двумя скругленными соседними углами 36"/>
              <p:cNvSpPr/>
              <p:nvPr/>
            </p:nvSpPr>
            <p:spPr>
              <a:xfrm>
                <a:off x="2731137" y="5415477"/>
                <a:ext cx="104502" cy="800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</p:grpSp>
        <p:grpSp>
          <p:nvGrpSpPr>
            <p:cNvPr id="38" name="Группа 37"/>
            <p:cNvGrpSpPr/>
            <p:nvPr/>
          </p:nvGrpSpPr>
          <p:grpSpPr>
            <a:xfrm>
              <a:off x="6406444" y="5239990"/>
              <a:ext cx="5079991" cy="799281"/>
              <a:chOff x="1988659" y="5415522"/>
              <a:chExt cx="7938131" cy="934990"/>
            </a:xfrm>
          </p:grpSpPr>
          <p:sp>
            <p:nvSpPr>
              <p:cNvPr id="40" name="Стрелка вправо 39"/>
              <p:cNvSpPr/>
              <p:nvPr/>
            </p:nvSpPr>
            <p:spPr>
              <a:xfrm>
                <a:off x="1988659" y="6215576"/>
                <a:ext cx="2986112" cy="134936"/>
              </a:xfrm>
              <a:prstGeom prst="rightArrow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2" name="Стрелка вправо 41"/>
              <p:cNvSpPr/>
              <p:nvPr/>
            </p:nvSpPr>
            <p:spPr>
              <a:xfrm>
                <a:off x="7584351" y="6215576"/>
                <a:ext cx="2342439" cy="134936"/>
              </a:xfrm>
              <a:prstGeom prst="rightArrow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3" name="Прямоугольник с двумя скругленными соседними углами 42"/>
              <p:cNvSpPr/>
              <p:nvPr/>
            </p:nvSpPr>
            <p:spPr>
              <a:xfrm>
                <a:off x="2731137" y="5415522"/>
                <a:ext cx="104502" cy="800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4" name="Стрелка вниз 43"/>
            <p:cNvSpPr/>
            <p:nvPr/>
          </p:nvSpPr>
          <p:spPr>
            <a:xfrm>
              <a:off x="8226705" y="4915593"/>
              <a:ext cx="1851379" cy="378253"/>
            </a:xfrm>
            <a:prstGeom prst="downArrow">
              <a:avLst>
                <a:gd name="adj1" fmla="val 71740"/>
                <a:gd name="adj2" fmla="val 53279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>
                  <a:solidFill>
                    <a:schemeClr val="tx1"/>
                  </a:solidFill>
                </a:rPr>
                <a:t>перестройка</a:t>
              </a:r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45" name="Прямоугольник с двумя скругленными соседними углами 44"/>
            <p:cNvSpPr/>
            <p:nvPr/>
          </p:nvSpPr>
          <p:spPr>
            <a:xfrm>
              <a:off x="10380441" y="5239990"/>
              <a:ext cx="66876" cy="68393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565194" y="4626650"/>
              <a:ext cx="14863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000" dirty="0" smtClean="0"/>
                <a:t>Неизвестный сигнал</a:t>
              </a:r>
              <a:endParaRPr lang="ru-RU" sz="10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565194" y="5981595"/>
              <a:ext cx="14863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000" dirty="0" smtClean="0"/>
                <a:t>Неизвестный сигнал</a:t>
              </a:r>
              <a:endParaRPr lang="ru-RU" sz="10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9901590" y="5977776"/>
              <a:ext cx="167065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000" dirty="0" smtClean="0"/>
                <a:t>Известная длина волны</a:t>
              </a:r>
              <a:endParaRPr lang="ru-RU" sz="1000" dirty="0"/>
            </a:p>
          </p:txBody>
        </p:sp>
        <p:grpSp>
          <p:nvGrpSpPr>
            <p:cNvPr id="51" name="Группа 50"/>
            <p:cNvGrpSpPr/>
            <p:nvPr/>
          </p:nvGrpSpPr>
          <p:grpSpPr>
            <a:xfrm>
              <a:off x="10405734" y="3902004"/>
              <a:ext cx="662362" cy="584200"/>
              <a:chOff x="10209819" y="4252383"/>
              <a:chExt cx="662362" cy="584200"/>
            </a:xfrm>
          </p:grpSpPr>
          <p:sp>
            <p:nvSpPr>
              <p:cNvPr id="49" name="Овал 48"/>
              <p:cNvSpPr/>
              <p:nvPr/>
            </p:nvSpPr>
            <p:spPr>
              <a:xfrm>
                <a:off x="10248900" y="4252383"/>
                <a:ext cx="584200" cy="584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5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10209819" y="4342873"/>
                <a:ext cx="6623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900" dirty="0" smtClean="0"/>
                  <a:t>Нет</a:t>
                </a:r>
              </a:p>
              <a:p>
                <a:pPr algn="ctr"/>
                <a:r>
                  <a:rPr lang="ru-RU" sz="900" dirty="0" smtClean="0"/>
                  <a:t>сигнала</a:t>
                </a:r>
                <a:endParaRPr lang="ru-RU" sz="900" dirty="0"/>
              </a:p>
            </p:txBody>
          </p:sp>
        </p:grpSp>
      </p:grpSp>
      <p:sp>
        <p:nvSpPr>
          <p:cNvPr id="54" name="TextBox 53"/>
          <p:cNvSpPr txBox="1"/>
          <p:nvPr/>
        </p:nvSpPr>
        <p:spPr>
          <a:xfrm>
            <a:off x="7782104" y="1663962"/>
            <a:ext cx="3724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Варианты применения</a:t>
            </a:r>
            <a:endParaRPr lang="ru-RU" sz="2400" dirty="0"/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2604255" y="5177094"/>
            <a:ext cx="1515865" cy="85823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8450037" y="3746305"/>
            <a:ext cx="1515865" cy="85823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8450037" y="5177094"/>
            <a:ext cx="1515865" cy="85823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2706770" y="3819713"/>
            <a:ext cx="1321593" cy="709304"/>
            <a:chOff x="4014788" y="1039529"/>
            <a:chExt cx="1321593" cy="709304"/>
          </a:xfrm>
        </p:grpSpPr>
        <p:sp>
          <p:nvSpPr>
            <p:cNvPr id="80" name="Овал 79"/>
            <p:cNvSpPr/>
            <p:nvPr/>
          </p:nvSpPr>
          <p:spPr>
            <a:xfrm>
              <a:off x="4685254" y="1074827"/>
              <a:ext cx="314831" cy="318747"/>
            </a:xfrm>
            <a:prstGeom prst="ellipse">
              <a:avLst/>
            </a:prstGeom>
            <a:noFill/>
            <a:ln w="12700">
              <a:solidFill>
                <a:srgbClr val="CDA8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Овал 80"/>
            <p:cNvSpPr/>
            <p:nvPr/>
          </p:nvSpPr>
          <p:spPr>
            <a:xfrm>
              <a:off x="4326843" y="1472456"/>
              <a:ext cx="238055" cy="238288"/>
            </a:xfrm>
            <a:prstGeom prst="ellipse">
              <a:avLst/>
            </a:prstGeom>
            <a:noFill/>
            <a:ln w="12700">
              <a:solidFill>
                <a:srgbClr val="C55A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2" name="Прямая соединительная линия 81"/>
            <p:cNvCxnSpPr/>
            <p:nvPr/>
          </p:nvCxnSpPr>
          <p:spPr>
            <a:xfrm>
              <a:off x="4014788" y="1039529"/>
              <a:ext cx="1003905" cy="0"/>
            </a:xfrm>
            <a:prstGeom prst="line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>
              <a:off x="4285232" y="1437427"/>
              <a:ext cx="634131" cy="0"/>
            </a:xfrm>
            <a:prstGeom prst="line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Прямая соединительная линия 83"/>
            <p:cNvCxnSpPr/>
            <p:nvPr/>
          </p:nvCxnSpPr>
          <p:spPr>
            <a:xfrm>
              <a:off x="4377131" y="1748833"/>
              <a:ext cx="959250" cy="0"/>
            </a:xfrm>
            <a:prstGeom prst="line">
              <a:avLst/>
            </a:prstGeom>
            <a:ln w="12700">
              <a:solidFill>
                <a:srgbClr val="A9D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Группа 97"/>
          <p:cNvGrpSpPr/>
          <p:nvPr/>
        </p:nvGrpSpPr>
        <p:grpSpPr>
          <a:xfrm>
            <a:off x="2730793" y="5251560"/>
            <a:ext cx="1321593" cy="709304"/>
            <a:chOff x="4014788" y="1039529"/>
            <a:chExt cx="1321593" cy="709304"/>
          </a:xfrm>
        </p:grpSpPr>
        <p:sp>
          <p:nvSpPr>
            <p:cNvPr id="99" name="Овал 98"/>
            <p:cNvSpPr/>
            <p:nvPr/>
          </p:nvSpPr>
          <p:spPr>
            <a:xfrm>
              <a:off x="4685254" y="1074827"/>
              <a:ext cx="314831" cy="318747"/>
            </a:xfrm>
            <a:prstGeom prst="ellipse">
              <a:avLst/>
            </a:prstGeom>
            <a:noFill/>
            <a:ln w="12700">
              <a:solidFill>
                <a:srgbClr val="CDA8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Овал 99"/>
            <p:cNvSpPr/>
            <p:nvPr/>
          </p:nvSpPr>
          <p:spPr>
            <a:xfrm>
              <a:off x="4326843" y="1472456"/>
              <a:ext cx="238055" cy="238288"/>
            </a:xfrm>
            <a:prstGeom prst="ellipse">
              <a:avLst/>
            </a:prstGeom>
            <a:noFill/>
            <a:ln w="12700">
              <a:solidFill>
                <a:srgbClr val="C55A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1" name="Прямая соединительная линия 100"/>
            <p:cNvCxnSpPr/>
            <p:nvPr/>
          </p:nvCxnSpPr>
          <p:spPr>
            <a:xfrm>
              <a:off x="4014788" y="1039529"/>
              <a:ext cx="1003905" cy="0"/>
            </a:xfrm>
            <a:prstGeom prst="line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Прямая соединительная линия 101"/>
            <p:cNvCxnSpPr/>
            <p:nvPr/>
          </p:nvCxnSpPr>
          <p:spPr>
            <a:xfrm>
              <a:off x="4285232" y="1437427"/>
              <a:ext cx="634131" cy="0"/>
            </a:xfrm>
            <a:prstGeom prst="line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Прямая соединительная линия 102"/>
            <p:cNvCxnSpPr/>
            <p:nvPr/>
          </p:nvCxnSpPr>
          <p:spPr>
            <a:xfrm>
              <a:off x="4377131" y="1748833"/>
              <a:ext cx="959250" cy="0"/>
            </a:xfrm>
            <a:prstGeom prst="line">
              <a:avLst/>
            </a:prstGeom>
            <a:ln w="12700">
              <a:solidFill>
                <a:srgbClr val="A9D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Группа 103"/>
          <p:cNvGrpSpPr/>
          <p:nvPr/>
        </p:nvGrpSpPr>
        <p:grpSpPr>
          <a:xfrm>
            <a:off x="8547168" y="3825405"/>
            <a:ext cx="1321593" cy="709304"/>
            <a:chOff x="4014788" y="1039529"/>
            <a:chExt cx="1321593" cy="709304"/>
          </a:xfrm>
        </p:grpSpPr>
        <p:sp>
          <p:nvSpPr>
            <p:cNvPr id="105" name="Овал 104"/>
            <p:cNvSpPr/>
            <p:nvPr/>
          </p:nvSpPr>
          <p:spPr>
            <a:xfrm>
              <a:off x="4685254" y="1074827"/>
              <a:ext cx="314831" cy="318747"/>
            </a:xfrm>
            <a:prstGeom prst="ellipse">
              <a:avLst/>
            </a:prstGeom>
            <a:noFill/>
            <a:ln w="12700">
              <a:solidFill>
                <a:srgbClr val="CDA8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Овал 105"/>
            <p:cNvSpPr/>
            <p:nvPr/>
          </p:nvSpPr>
          <p:spPr>
            <a:xfrm>
              <a:off x="4326843" y="1472456"/>
              <a:ext cx="238055" cy="238288"/>
            </a:xfrm>
            <a:prstGeom prst="ellipse">
              <a:avLst/>
            </a:prstGeom>
            <a:noFill/>
            <a:ln w="12700">
              <a:solidFill>
                <a:srgbClr val="C55A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7" name="Прямая соединительная линия 106"/>
            <p:cNvCxnSpPr/>
            <p:nvPr/>
          </p:nvCxnSpPr>
          <p:spPr>
            <a:xfrm>
              <a:off x="4014788" y="1039529"/>
              <a:ext cx="1003905" cy="0"/>
            </a:xfrm>
            <a:prstGeom prst="line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/>
            <p:cNvCxnSpPr/>
            <p:nvPr/>
          </p:nvCxnSpPr>
          <p:spPr>
            <a:xfrm>
              <a:off x="4285232" y="1437427"/>
              <a:ext cx="634131" cy="0"/>
            </a:xfrm>
            <a:prstGeom prst="line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/>
            <p:cNvCxnSpPr/>
            <p:nvPr/>
          </p:nvCxnSpPr>
          <p:spPr>
            <a:xfrm>
              <a:off x="4377131" y="1748833"/>
              <a:ext cx="959250" cy="0"/>
            </a:xfrm>
            <a:prstGeom prst="line">
              <a:avLst/>
            </a:prstGeom>
            <a:ln w="12700">
              <a:solidFill>
                <a:srgbClr val="A9D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Группа 109"/>
          <p:cNvGrpSpPr/>
          <p:nvPr/>
        </p:nvGrpSpPr>
        <p:grpSpPr>
          <a:xfrm>
            <a:off x="8547168" y="5251560"/>
            <a:ext cx="1321593" cy="709304"/>
            <a:chOff x="4014788" y="1039529"/>
            <a:chExt cx="1321593" cy="709304"/>
          </a:xfrm>
        </p:grpSpPr>
        <p:sp>
          <p:nvSpPr>
            <p:cNvPr id="111" name="Овал 110"/>
            <p:cNvSpPr/>
            <p:nvPr/>
          </p:nvSpPr>
          <p:spPr>
            <a:xfrm>
              <a:off x="4685254" y="1074827"/>
              <a:ext cx="314831" cy="318747"/>
            </a:xfrm>
            <a:prstGeom prst="ellipse">
              <a:avLst/>
            </a:prstGeom>
            <a:noFill/>
            <a:ln w="12700">
              <a:solidFill>
                <a:srgbClr val="CDA8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Овал 111"/>
            <p:cNvSpPr/>
            <p:nvPr/>
          </p:nvSpPr>
          <p:spPr>
            <a:xfrm>
              <a:off x="4326843" y="1472456"/>
              <a:ext cx="238055" cy="238288"/>
            </a:xfrm>
            <a:prstGeom prst="ellipse">
              <a:avLst/>
            </a:prstGeom>
            <a:noFill/>
            <a:ln w="12700">
              <a:solidFill>
                <a:srgbClr val="C55A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3" name="Прямая соединительная линия 112"/>
            <p:cNvCxnSpPr/>
            <p:nvPr/>
          </p:nvCxnSpPr>
          <p:spPr>
            <a:xfrm>
              <a:off x="4014788" y="1039529"/>
              <a:ext cx="1003905" cy="0"/>
            </a:xfrm>
            <a:prstGeom prst="line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Прямая соединительная линия 113"/>
            <p:cNvCxnSpPr/>
            <p:nvPr/>
          </p:nvCxnSpPr>
          <p:spPr>
            <a:xfrm>
              <a:off x="4285232" y="1437427"/>
              <a:ext cx="634131" cy="0"/>
            </a:xfrm>
            <a:prstGeom prst="line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Прямая соединительная линия 114"/>
            <p:cNvCxnSpPr/>
            <p:nvPr/>
          </p:nvCxnSpPr>
          <p:spPr>
            <a:xfrm>
              <a:off x="4377131" y="1748833"/>
              <a:ext cx="959250" cy="0"/>
            </a:xfrm>
            <a:prstGeom prst="line">
              <a:avLst/>
            </a:prstGeom>
            <a:ln w="12700">
              <a:solidFill>
                <a:srgbClr val="A9D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4026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Аналоги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1820457"/>
              </p:ext>
            </p:extLst>
          </p:nvPr>
        </p:nvGraphicFramePr>
        <p:xfrm>
          <a:off x="753794" y="1815656"/>
          <a:ext cx="10820402" cy="414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6190">
                  <a:extLst>
                    <a:ext uri="{9D8B030D-6E8A-4147-A177-3AD203B41FA5}">
                      <a16:colId xmlns:a16="http://schemas.microsoft.com/office/drawing/2014/main" xmlns="" val="4047571724"/>
                    </a:ext>
                  </a:extLst>
                </a:gridCol>
                <a:gridCol w="2251053">
                  <a:extLst>
                    <a:ext uri="{9D8B030D-6E8A-4147-A177-3AD203B41FA5}">
                      <a16:colId xmlns:a16="http://schemas.microsoft.com/office/drawing/2014/main" xmlns="" val="3420140330"/>
                    </a:ext>
                  </a:extLst>
                </a:gridCol>
                <a:gridCol w="2251053">
                  <a:extLst>
                    <a:ext uri="{9D8B030D-6E8A-4147-A177-3AD203B41FA5}">
                      <a16:colId xmlns:a16="http://schemas.microsoft.com/office/drawing/2014/main" xmlns="" val="2898811075"/>
                    </a:ext>
                  </a:extLst>
                </a:gridCol>
                <a:gridCol w="2251053">
                  <a:extLst>
                    <a:ext uri="{9D8B030D-6E8A-4147-A177-3AD203B41FA5}">
                      <a16:colId xmlns:a16="http://schemas.microsoft.com/office/drawing/2014/main" xmlns="" val="545521172"/>
                    </a:ext>
                  </a:extLst>
                </a:gridCol>
                <a:gridCol w="2251053">
                  <a:extLst>
                    <a:ext uri="{9D8B030D-6E8A-4147-A177-3AD203B41FA5}">
                      <a16:colId xmlns:a16="http://schemas.microsoft.com/office/drawing/2014/main" xmlns="" val="2938713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Разрабатываемый интегрально-оптический фильтр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Оптический MEMS-фильтр от </a:t>
                      </a:r>
                      <a:r>
                        <a:rPr lang="ru-RU" sz="1100" b="1" dirty="0" err="1" smtClean="0"/>
                        <a:t>Optoplex</a:t>
                      </a:r>
                      <a:endParaRPr lang="ru-RU" sz="1100" b="1" dirty="0" smtClean="0"/>
                    </a:p>
                    <a:p>
                      <a:endParaRPr lang="ru-RU" sz="1100" b="1" dirty="0" smtClean="0"/>
                    </a:p>
                    <a:p>
                      <a:r>
                        <a:rPr lang="en-US" sz="1050" b="1" dirty="0" smtClean="0">
                          <a:hlinkClick r:id="rId2"/>
                        </a:rPr>
                        <a:t>https://sphotonics.ru/catalog/perestraivaemye-opticheskie-mems-filtry/to/</a:t>
                      </a:r>
                      <a:endParaRPr lang="ru-RU" sz="105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Фильтр на технологии</a:t>
                      </a:r>
                      <a:r>
                        <a:rPr lang="ru-RU" sz="1100" b="1" baseline="0" dirty="0" smtClean="0"/>
                        <a:t> волоконного интерферометра Фабри-Перо от </a:t>
                      </a:r>
                      <a:r>
                        <a:rPr lang="en-US" sz="1100" b="1" dirty="0" smtClean="0"/>
                        <a:t>AFR </a:t>
                      </a:r>
                      <a:endParaRPr lang="ru-RU" sz="1100" b="1" dirty="0" smtClean="0"/>
                    </a:p>
                    <a:p>
                      <a:endParaRPr lang="ru-RU" sz="1100" b="1" dirty="0" smtClean="0"/>
                    </a:p>
                    <a:p>
                      <a:r>
                        <a:rPr lang="en-US" sz="1050" b="1" dirty="0" smtClean="0">
                          <a:hlinkClick r:id="rId3"/>
                        </a:rPr>
                        <a:t>https://lenlasers.ru/product/perestraivaemyy-filtr-serii-fotf/</a:t>
                      </a:r>
                      <a:endParaRPr lang="ru-RU" sz="105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Акустооптический фильтр от </a:t>
                      </a:r>
                      <a:r>
                        <a:rPr lang="en-US" sz="1100" b="1" dirty="0" smtClean="0"/>
                        <a:t>KS Photonics </a:t>
                      </a:r>
                      <a:endParaRPr lang="ru-RU" sz="1100" b="1" dirty="0" smtClean="0"/>
                    </a:p>
                    <a:p>
                      <a:endParaRPr lang="ru-RU" sz="1100" b="1" dirty="0" smtClean="0"/>
                    </a:p>
                    <a:p>
                      <a:r>
                        <a:rPr lang="en-US" sz="1050" b="1" dirty="0" smtClean="0">
                          <a:hlinkClick r:id="rId4"/>
                        </a:rPr>
                        <a:t>https://lenlasers.ru/product/perestraivaemyj-akustoopticheskij-filtr-aotf/#desc</a:t>
                      </a:r>
                      <a:endParaRPr lang="ru-RU" sz="1050" b="1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96194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Страна</a:t>
                      </a:r>
                      <a:endParaRPr lang="ru-RU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Россия</a:t>
                      </a:r>
                      <a:endParaRPr lang="ru-RU" sz="11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США</a:t>
                      </a:r>
                      <a:endParaRPr lang="ru-RU" sz="11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Китай</a:t>
                      </a:r>
                      <a:endParaRPr lang="ru-RU" sz="11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Корея</a:t>
                      </a:r>
                      <a:endParaRPr lang="ru-RU" sz="11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2753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Центральные длины волн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1530-1570 нм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O,C,L -</a:t>
                      </a:r>
                      <a:r>
                        <a:rPr lang="ru-RU" sz="1100" dirty="0" smtClean="0"/>
                        <a:t>диапазоны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C,L -</a:t>
                      </a:r>
                      <a:r>
                        <a:rPr lang="ru-RU" sz="1100" dirty="0" smtClean="0"/>
                        <a:t>диапазоны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1500-1600 нм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22967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Полоса пропускания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1-5 нм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0,8</a:t>
                      </a:r>
                      <a:r>
                        <a:rPr lang="ru-RU" sz="1100" baseline="0" dirty="0" smtClean="0"/>
                        <a:t> </a:t>
                      </a:r>
                      <a:r>
                        <a:rPr lang="ru-RU" sz="1100" dirty="0" smtClean="0"/>
                        <a:t>-1,2 нм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1-18 нм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4 нм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7185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Диапазон настройки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40 нм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-O-диапазон: 100 нм</a:t>
                      </a:r>
                    </a:p>
                    <a:p>
                      <a:endParaRPr lang="ru-RU" sz="1100" dirty="0" smtClean="0"/>
                    </a:p>
                    <a:p>
                      <a:r>
                        <a:rPr lang="ru-RU" sz="1100" dirty="0" smtClean="0"/>
                        <a:t>-С-диапазон: 40 нм</a:t>
                      </a:r>
                    </a:p>
                    <a:p>
                      <a:endParaRPr lang="ru-RU" sz="1100" dirty="0" smtClean="0"/>
                    </a:p>
                    <a:p>
                      <a:r>
                        <a:rPr lang="ru-RU" sz="1100" dirty="0" smtClean="0"/>
                        <a:t>-L-диапазон: 41 нм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50 нм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100 нм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08917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Скорость сканирования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20 МГц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~0,05 КГц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70 КГц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~1 МГц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6093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Размер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25</a:t>
                      </a:r>
                      <a:r>
                        <a:rPr lang="ru-RU" sz="1100" baseline="0" dirty="0" smtClean="0"/>
                        <a:t> х 5 х</a:t>
                      </a:r>
                      <a:r>
                        <a:rPr lang="ru-RU" sz="1100" dirty="0" smtClean="0"/>
                        <a:t> 1,5 мм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68 х 44 х 11 мм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13</a:t>
                      </a:r>
                      <a:r>
                        <a:rPr lang="ru-RU" sz="1100" dirty="0" smtClean="0"/>
                        <a:t>,</a:t>
                      </a:r>
                      <a:r>
                        <a:rPr lang="en-US" sz="1100" dirty="0" smtClean="0"/>
                        <a:t>5</a:t>
                      </a:r>
                      <a:r>
                        <a:rPr lang="ru-RU" sz="1100" dirty="0" smtClean="0"/>
                        <a:t> </a:t>
                      </a:r>
                      <a:r>
                        <a:rPr lang="en-US" sz="1100" dirty="0" smtClean="0"/>
                        <a:t>x</a:t>
                      </a:r>
                      <a:r>
                        <a:rPr lang="ru-RU" sz="1100" dirty="0" smtClean="0"/>
                        <a:t> </a:t>
                      </a:r>
                      <a:r>
                        <a:rPr lang="en-US" sz="1100" dirty="0" smtClean="0"/>
                        <a:t>18</a:t>
                      </a:r>
                      <a:r>
                        <a:rPr lang="ru-RU" sz="1100" dirty="0" smtClean="0"/>
                        <a:t> </a:t>
                      </a:r>
                      <a:r>
                        <a:rPr lang="en-US" sz="1100" dirty="0" smtClean="0"/>
                        <a:t>x</a:t>
                      </a:r>
                      <a:r>
                        <a:rPr lang="ru-RU" sz="1100" dirty="0" smtClean="0"/>
                        <a:t> </a:t>
                      </a:r>
                      <a:r>
                        <a:rPr lang="en-US" sz="1100" dirty="0" smtClean="0"/>
                        <a:t>50</a:t>
                      </a:r>
                      <a:r>
                        <a:rPr lang="ru-RU" sz="1100" dirty="0" smtClean="0"/>
                        <a:t> 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15 х 190 х 20 мм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76413669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44791" y="1788878"/>
            <a:ext cx="2311879" cy="4209689"/>
          </a:xfrm>
          <a:prstGeom prst="rect">
            <a:avLst/>
          </a:prstGeom>
          <a:noFill/>
          <a:ln w="38100">
            <a:solidFill>
              <a:srgbClr val="A9D1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35990" y="5998567"/>
            <a:ext cx="120560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Разрабатываемое устройство по техническим параметрам не уступает аналогам, при этом благодаря исполнению в виде интегрально-оптического чипа будет </a:t>
            </a:r>
            <a:r>
              <a:rPr lang="ru-RU" sz="1400" dirty="0"/>
              <a:t>иметь более высокое число циклов перестройки и более высокую устойчивость к внешним факторам – вибрациям, радиопомехам, ударам.</a:t>
            </a:r>
          </a:p>
        </p:txBody>
      </p:sp>
    </p:spTree>
    <p:extLst>
      <p:ext uri="{BB962C8B-B14F-4D97-AF65-F5344CB8AC3E}">
        <p14:creationId xmlns:p14="http://schemas.microsoft.com/office/powerpoint/2010/main" val="4172703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Анализ рынка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66" y="1866798"/>
            <a:ext cx="5762935" cy="323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1705" y="5287992"/>
            <a:ext cx="109814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По оценкам </a:t>
            </a:r>
            <a:r>
              <a:rPr lang="en-US" sz="1600" b="1" dirty="0" smtClean="0"/>
              <a:t>Research Nester</a:t>
            </a:r>
            <a:r>
              <a:rPr lang="en-US" sz="1600" dirty="0" smtClean="0"/>
              <a:t> </a:t>
            </a:r>
            <a:r>
              <a:rPr lang="ru-RU" sz="1600" dirty="0"/>
              <a:t>в 2022-2031 </a:t>
            </a:r>
            <a:r>
              <a:rPr lang="ru-RU" sz="1600" dirty="0" smtClean="0"/>
              <a:t>гг. совокупный </a:t>
            </a:r>
            <a:r>
              <a:rPr lang="ru-RU" sz="1600" dirty="0"/>
              <a:t>среднегодовой темп роста </a:t>
            </a:r>
            <a:r>
              <a:rPr lang="ru-RU" sz="1600" dirty="0" smtClean="0"/>
              <a:t>мирового рынка фотонных датчиков и сенсоров составит около 19%. При этом рост рынка мониторинга состояния объектов инфраструктуры (~15%) выделяется как один из основных факторов роста.</a:t>
            </a:r>
            <a:endParaRPr lang="ru-RU" sz="16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781" y="1866799"/>
            <a:ext cx="5583882" cy="323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891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реализации продукта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9337360"/>
              </p:ext>
            </p:extLst>
          </p:nvPr>
        </p:nvGraphicFramePr>
        <p:xfrm>
          <a:off x="2636755" y="3613695"/>
          <a:ext cx="6891483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4170">
                  <a:extLst>
                    <a:ext uri="{9D8B030D-6E8A-4147-A177-3AD203B41FA5}">
                      <a16:colId xmlns:a16="http://schemas.microsoft.com/office/drawing/2014/main" xmlns="" val="417363390"/>
                    </a:ext>
                  </a:extLst>
                </a:gridCol>
                <a:gridCol w="1545771">
                  <a:extLst>
                    <a:ext uri="{9D8B030D-6E8A-4147-A177-3AD203B41FA5}">
                      <a16:colId xmlns:a16="http://schemas.microsoft.com/office/drawing/2014/main" xmlns="" val="2437586599"/>
                    </a:ext>
                  </a:extLst>
                </a:gridCol>
                <a:gridCol w="1545771">
                  <a:extLst>
                    <a:ext uri="{9D8B030D-6E8A-4147-A177-3AD203B41FA5}">
                      <a16:colId xmlns:a16="http://schemas.microsoft.com/office/drawing/2014/main" xmlns="" val="3212138157"/>
                    </a:ext>
                  </a:extLst>
                </a:gridCol>
                <a:gridCol w="1545771">
                  <a:extLst>
                    <a:ext uri="{9D8B030D-6E8A-4147-A177-3AD203B41FA5}">
                      <a16:colId xmlns:a16="http://schemas.microsoft.com/office/drawing/2014/main" xmlns="" val="3735256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2027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1104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Количество, </a:t>
                      </a:r>
                      <a:r>
                        <a:rPr lang="ru-RU" dirty="0" err="1" smtClean="0"/>
                        <a:t>шт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698827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6528" y="2291787"/>
            <a:ext cx="104519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В настоящий момент ведется разработка компактных анализаторов сигнала волоконно-оптических </a:t>
            </a:r>
            <a:r>
              <a:rPr lang="ru-RU" sz="2000" dirty="0" smtClean="0"/>
              <a:t>датчиков на </a:t>
            </a:r>
            <a:r>
              <a:rPr lang="ru-RU" sz="2000" dirty="0" smtClean="0"/>
              <a:t>основе интегральной </a:t>
            </a:r>
            <a:r>
              <a:rPr lang="ru-RU" sz="2000" dirty="0" err="1" smtClean="0"/>
              <a:t>фотоники</a:t>
            </a:r>
            <a:r>
              <a:rPr lang="ru-RU" sz="2000" dirty="0" smtClean="0"/>
              <a:t> и волоконной оптики. </a:t>
            </a:r>
            <a:r>
              <a:rPr lang="ru-RU" sz="2000" dirty="0" smtClean="0"/>
              <a:t>Плановые </a:t>
            </a:r>
            <a:r>
              <a:rPr lang="ru-RU" sz="2000" dirty="0" smtClean="0"/>
              <a:t>показатели </a:t>
            </a:r>
            <a:r>
              <a:rPr lang="ru-RU" sz="2000" dirty="0" smtClean="0"/>
              <a:t>реализации анализаторов: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56528" y="4744016"/>
            <a:ext cx="104519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dirty="0">
                <a:solidFill>
                  <a:prstClr val="black"/>
                </a:solidFill>
              </a:rPr>
              <a:t>Разрабатываемый перестраиваемый фильтр может послужить элементом, детектирующим сигнал.</a:t>
            </a:r>
          </a:p>
        </p:txBody>
      </p:sp>
    </p:spTree>
    <p:extLst>
      <p:ext uri="{BB962C8B-B14F-4D97-AF65-F5344CB8AC3E}">
        <p14:creationId xmlns:p14="http://schemas.microsoft.com/office/powerpoint/2010/main" val="2638903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Текущая стадия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t="1" r="2620" b="30884"/>
          <a:stretch/>
        </p:blipFill>
        <p:spPr>
          <a:xfrm>
            <a:off x="8261838" y="3194251"/>
            <a:ext cx="2099510" cy="166846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1" t="13736" r="28922" b="46400"/>
          <a:stretch/>
        </p:blipFill>
        <p:spPr>
          <a:xfrm>
            <a:off x="4210233" y="3202666"/>
            <a:ext cx="2099512" cy="168167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67" t="17554" r="16592" b="32953"/>
          <a:stretch/>
        </p:blipFill>
        <p:spPr>
          <a:xfrm>
            <a:off x="165611" y="3194251"/>
            <a:ext cx="2098999" cy="1683471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990600" y="1830493"/>
            <a:ext cx="1051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материально-технической </a:t>
            </a:r>
            <a:r>
              <a:rPr lang="ru-RU" dirty="0" smtClean="0"/>
              <a:t>баз</a:t>
            </a:r>
            <a:r>
              <a:rPr lang="ru-RU" dirty="0"/>
              <a:t>е</a:t>
            </a:r>
            <a:r>
              <a:rPr lang="ru-RU" dirty="0" smtClean="0"/>
              <a:t> </a:t>
            </a:r>
            <a:r>
              <a:rPr lang="ru-RU" dirty="0"/>
              <a:t>ПАО «ПНППК» для изготовления фильтра доступны три варианта материальных платформ на основе </a:t>
            </a:r>
            <a:r>
              <a:rPr lang="ru-RU" dirty="0" err="1"/>
              <a:t>ниобата</a:t>
            </a:r>
            <a:r>
              <a:rPr lang="ru-RU" dirty="0"/>
              <a:t> лития: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65100" y="2509693"/>
            <a:ext cx="3784600" cy="613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Ионно-обменные волноводы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10234" y="2509693"/>
            <a:ext cx="3784600" cy="613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Волноводы из тонкопленочного </a:t>
            </a:r>
            <a:r>
              <a:rPr lang="ru-RU" dirty="0" err="1" smtClean="0">
                <a:solidFill>
                  <a:schemeClr val="tx1"/>
                </a:solidFill>
              </a:rPr>
              <a:t>ниобата</a:t>
            </a:r>
            <a:r>
              <a:rPr lang="ru-RU" dirty="0" smtClean="0">
                <a:solidFill>
                  <a:schemeClr val="tx1"/>
                </a:solidFill>
              </a:rPr>
              <a:t> лития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261838" y="2509693"/>
            <a:ext cx="3784600" cy="613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Волноводы, нагруженные </a:t>
            </a:r>
            <a:r>
              <a:rPr lang="ru-RU" dirty="0" err="1" smtClean="0">
                <a:solidFill>
                  <a:schemeClr val="tx1"/>
                </a:solidFill>
              </a:rPr>
              <a:t>полоском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5100" y="5189004"/>
            <a:ext cx="378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Технология используется в серийном производстве</a:t>
            </a:r>
            <a:endParaRPr lang="ru-RU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4210234" y="5189004"/>
            <a:ext cx="37846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Активно ведутся исследования реактивного ионного травления </a:t>
            </a:r>
            <a:r>
              <a:rPr lang="ru-RU" sz="1400" dirty="0" err="1" smtClean="0"/>
              <a:t>ниобата</a:t>
            </a:r>
            <a:r>
              <a:rPr lang="ru-RU" sz="1400" dirty="0" smtClean="0"/>
              <a:t> лития – в 2023 году опубликована статья </a:t>
            </a:r>
          </a:p>
          <a:p>
            <a:pPr algn="just"/>
            <a:r>
              <a:rPr lang="en-US" sz="1050" i="1" u="sng" dirty="0" err="1" smtClean="0">
                <a:hlinkClick r:id="rId6"/>
              </a:rPr>
              <a:t>Kozlov</a:t>
            </a:r>
            <a:r>
              <a:rPr lang="en-US" sz="1050" i="1" u="sng" dirty="0" smtClean="0">
                <a:hlinkClick r:id="rId6"/>
              </a:rPr>
              <a:t> </a:t>
            </a:r>
            <a:r>
              <a:rPr lang="en-US" sz="1050" i="1" u="sng" dirty="0">
                <a:hlinkClick r:id="rId6"/>
              </a:rPr>
              <a:t>A. et al. Reactive Ion Etching of X-Cut LiNbO3 in an ICP/TCP System for the Fabrication of an Optical Ridge Waveguide </a:t>
            </a:r>
            <a:r>
              <a:rPr lang="en-US" sz="1050" i="1" u="sng" dirty="0" smtClean="0">
                <a:hlinkClick r:id="rId6"/>
              </a:rPr>
              <a:t>//</a:t>
            </a:r>
            <a:r>
              <a:rPr lang="en-US" sz="1050" i="1" u="sng" dirty="0">
                <a:hlinkClick r:id="rId6"/>
              </a:rPr>
              <a:t>Applied Sciences. – 2023. – Т. 13. – №. 4. – С. </a:t>
            </a:r>
            <a:r>
              <a:rPr lang="en-US" sz="1050" i="1" u="sng" dirty="0" smtClean="0">
                <a:hlinkClick r:id="rId6"/>
              </a:rPr>
              <a:t>2097</a:t>
            </a:r>
            <a:endParaRPr lang="ru-RU" sz="1050" i="1" u="sng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8261838" y="5189004"/>
            <a:ext cx="378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Ведутся исследования по созданию волноводов на базе кремний на </a:t>
            </a:r>
            <a:r>
              <a:rPr lang="ru-RU" sz="1400" dirty="0" err="1" smtClean="0"/>
              <a:t>ниобате</a:t>
            </a:r>
            <a:r>
              <a:rPr lang="ru-RU" sz="1400" dirty="0" smtClean="0"/>
              <a:t>, получен патент на изобретение № 2781367</a:t>
            </a:r>
            <a:endParaRPr lang="ru-RU" sz="1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/>
          <a:srcRect l="15747" t="37908" r="30887" b="23529"/>
          <a:stretch/>
        </p:blipFill>
        <p:spPr>
          <a:xfrm>
            <a:off x="9946926" y="3456167"/>
            <a:ext cx="2099512" cy="167514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664" t="42736" r="17152" b="32649"/>
          <a:stretch/>
        </p:blipFill>
        <p:spPr>
          <a:xfrm>
            <a:off x="1845845" y="3442318"/>
            <a:ext cx="2099510" cy="16889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0" t="27188" r="64253" b="36011"/>
          <a:stretch/>
        </p:blipFill>
        <p:spPr>
          <a:xfrm>
            <a:off x="5921444" y="3449636"/>
            <a:ext cx="2073389" cy="168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Текущая стадия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990600" y="1830493"/>
            <a:ext cx="1051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материально-технической </a:t>
            </a:r>
            <a:r>
              <a:rPr lang="ru-RU" dirty="0" smtClean="0"/>
              <a:t>баз</a:t>
            </a:r>
            <a:r>
              <a:rPr lang="ru-RU" dirty="0"/>
              <a:t>е</a:t>
            </a:r>
            <a:r>
              <a:rPr lang="ru-RU" dirty="0" smtClean="0"/>
              <a:t> </a:t>
            </a:r>
            <a:r>
              <a:rPr lang="ru-RU" dirty="0"/>
              <a:t>ПАО «ПНППК» для изготовления фильтра доступны три варианта материальных платформ на основе </a:t>
            </a:r>
            <a:r>
              <a:rPr lang="ru-RU" dirty="0" err="1"/>
              <a:t>ниобата</a:t>
            </a:r>
            <a:r>
              <a:rPr lang="ru-RU" dirty="0"/>
              <a:t> лития: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65100" y="2509693"/>
            <a:ext cx="3784600" cy="613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Ионно-обменные волноводы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10234" y="2509693"/>
            <a:ext cx="3784600" cy="613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Волноводы из тонкопленочного </a:t>
            </a:r>
            <a:r>
              <a:rPr lang="ru-RU" dirty="0" err="1" smtClean="0">
                <a:solidFill>
                  <a:schemeClr val="tx1"/>
                </a:solidFill>
              </a:rPr>
              <a:t>ниобата</a:t>
            </a:r>
            <a:r>
              <a:rPr lang="ru-RU" dirty="0" smtClean="0">
                <a:solidFill>
                  <a:schemeClr val="tx1"/>
                </a:solidFill>
              </a:rPr>
              <a:t> лития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261838" y="2509693"/>
            <a:ext cx="3784600" cy="613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Волноводы, нагруженные </a:t>
            </a:r>
            <a:r>
              <a:rPr lang="ru-RU" dirty="0" err="1" smtClean="0">
                <a:solidFill>
                  <a:schemeClr val="tx1"/>
                </a:solidFill>
              </a:rPr>
              <a:t>полоском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5100" y="3418386"/>
            <a:ext cx="3784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Отработан процесс протонного обмена </a:t>
            </a:r>
            <a:r>
              <a:rPr lang="ru-RU" sz="1400" dirty="0" err="1" smtClean="0"/>
              <a:t>ниобата</a:t>
            </a:r>
            <a:r>
              <a:rPr lang="ru-RU" sz="1400" dirty="0" smtClean="0"/>
              <a:t> лития для изготовления волноводов с низкими потерями на распространение;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Отработан процесс изготовления управляющих электродов из золота.</a:t>
            </a:r>
            <a:endParaRPr lang="ru-RU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4210234" y="3418387"/>
            <a:ext cx="37846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Отработан процесс напыления хромовой маски с низкими остаточными напряжениями в пленке;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Отработан процесс жидкостного травления хрома для получения структур с шероховатостью края меньше 0,2 мкм;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Отработан процесс реактивного ионного травления тонкопленочного </a:t>
            </a:r>
            <a:r>
              <a:rPr lang="ru-RU" sz="1400" dirty="0" err="1" smtClean="0"/>
              <a:t>ниобата</a:t>
            </a:r>
            <a:r>
              <a:rPr lang="ru-RU" sz="1400" dirty="0" smtClean="0"/>
              <a:t> лития глубиной 0,3 мкм.</a:t>
            </a:r>
            <a:endParaRPr lang="ru-RU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8261838" y="3418385"/>
            <a:ext cx="3784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Отработан процесс электронно-лучевого напыления кремниевой пленки толщиной 0,1 мкм;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Получены низкие потери на распространение в кремниевом планарном волноводе (</a:t>
            </a:r>
            <a:r>
              <a:rPr lang="en-US" sz="1400" dirty="0" smtClean="0"/>
              <a:t>&lt;1,5 </a:t>
            </a:r>
            <a:r>
              <a:rPr lang="ru-RU" sz="1400" dirty="0" smtClean="0"/>
              <a:t>дБ/см);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Отработана электронно-лучевая литография разрешением 0,1 мкм.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916306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реализации проекта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404049"/>
              </p:ext>
            </p:extLst>
          </p:nvPr>
        </p:nvGraphicFramePr>
        <p:xfrm>
          <a:off x="675676" y="2208361"/>
          <a:ext cx="10831962" cy="3749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4984">
                  <a:extLst>
                    <a:ext uri="{9D8B030D-6E8A-4147-A177-3AD203B41FA5}">
                      <a16:colId xmlns:a16="http://schemas.microsoft.com/office/drawing/2014/main" xmlns="" val="4108764141"/>
                    </a:ext>
                  </a:extLst>
                </a:gridCol>
                <a:gridCol w="4436978">
                  <a:extLst>
                    <a:ext uri="{9D8B030D-6E8A-4147-A177-3AD203B41FA5}">
                      <a16:colId xmlns:a16="http://schemas.microsoft.com/office/drawing/2014/main" xmlns="" val="3525820212"/>
                    </a:ext>
                  </a:extLst>
                </a:gridCol>
              </a:tblGrid>
              <a:tr h="3658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Мероприятия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Результат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77488383"/>
                  </a:ext>
                </a:extLst>
              </a:tr>
              <a:tr h="721720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Моделирование интегрально-оптических</a:t>
                      </a:r>
                      <a:r>
                        <a:rPr lang="ru-RU" sz="1400" baseline="0" dirty="0" smtClean="0"/>
                        <a:t> элементов. Моделирование и выбор схемы исполнения фильтра. </a:t>
                      </a:r>
                    </a:p>
                    <a:p>
                      <a:pPr algn="just"/>
                      <a:r>
                        <a:rPr lang="ru-RU" sz="1400" baseline="0" dirty="0" smtClean="0"/>
                        <a:t>Выбор материальной платформы.</a:t>
                      </a:r>
                      <a:endParaRPr lang="ru-RU" sz="1400" b="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Получен образец фильтра без перестройки. Подготовлен</a:t>
                      </a:r>
                      <a:r>
                        <a:rPr lang="ru-RU" sz="1400" baseline="0" dirty="0" smtClean="0"/>
                        <a:t> отчет с описанием конструкции и технологии его производства.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08964068"/>
                  </a:ext>
                </a:extLst>
              </a:tr>
              <a:tr h="511218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Отработка технологии формирования волноводных структур</a:t>
                      </a:r>
                      <a:r>
                        <a:rPr lang="ru-RU" sz="1400" baseline="0" dirty="0" smtClean="0"/>
                        <a:t> с низкими потерями излучения.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13852272"/>
                  </a:ext>
                </a:extLst>
              </a:tr>
              <a:tr h="511218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Изготовление опытного образца оптического фильтра. Исследование его спектральных характеристик.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89056246"/>
                  </a:ext>
                </a:extLst>
              </a:tr>
              <a:tr h="511218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Изготовление электродов для возможности управления перестройкой – изменения пропускаемой</a:t>
                      </a:r>
                      <a:r>
                        <a:rPr lang="ru-RU" sz="1400" baseline="0" dirty="0" smtClean="0"/>
                        <a:t> длины волны.</a:t>
                      </a:r>
                      <a:endParaRPr lang="ru-RU" sz="14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Получен образец перестраиваемого фильтра в виде интегрально-оптического чипа, имеющего волоконные и электрические выводы, установленного на элемент термоэлектрического контроля,</a:t>
                      </a:r>
                      <a:r>
                        <a:rPr lang="ru-RU" sz="1400" baseline="0" dirty="0" smtClean="0"/>
                        <a:t> управляемого ЭВМ.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6267841"/>
                  </a:ext>
                </a:extLst>
              </a:tr>
              <a:tr h="36587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Формирование на образце волоконных и электрических выводов.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28439420"/>
                  </a:ext>
                </a:extLst>
              </a:tr>
              <a:tr h="36587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Испытания перестраиваемого фильтра с системой</a:t>
                      </a:r>
                      <a:r>
                        <a:rPr lang="ru-RU" sz="1400" baseline="0" dirty="0" smtClean="0"/>
                        <a:t> электродов.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29851885"/>
                  </a:ext>
                </a:extLst>
              </a:tr>
              <a:tr h="36587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Написание</a:t>
                      </a:r>
                      <a:r>
                        <a:rPr lang="ru-RU" sz="1400" baseline="0" dirty="0" smtClean="0"/>
                        <a:t> управляющей программы для ЭВМ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64519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9567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Роли, Участники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7545698"/>
              </p:ext>
            </p:extLst>
          </p:nvPr>
        </p:nvGraphicFramePr>
        <p:xfrm>
          <a:off x="685800" y="2193925"/>
          <a:ext cx="10820400" cy="390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0200"/>
                <a:gridCol w="5410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Участник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Роль</a:t>
                      </a:r>
                      <a:r>
                        <a:rPr lang="ru-RU" baseline="0" dirty="0" smtClean="0"/>
                        <a:t> в проекте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Белова Анастасия Александровна, </a:t>
                      </a:r>
                    </a:p>
                    <a:p>
                      <a:r>
                        <a:rPr lang="ru-RU" sz="1400" dirty="0" smtClean="0"/>
                        <a:t>инженер-исследователь</a:t>
                      </a:r>
                      <a:r>
                        <a:rPr lang="ru-RU" sz="1400" baseline="0" dirty="0" smtClean="0"/>
                        <a:t> 2 категории ПАО «ПНППК»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Руководитель проекта, </a:t>
                      </a:r>
                    </a:p>
                    <a:p>
                      <a:r>
                        <a:rPr lang="ru-RU" sz="1400" dirty="0" smtClean="0"/>
                        <a:t>специалист</a:t>
                      </a:r>
                      <a:r>
                        <a:rPr lang="ru-RU" sz="1400" baseline="0" dirty="0" smtClean="0"/>
                        <a:t> по разработке технологии создания волноводов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Салгаева</a:t>
                      </a:r>
                      <a:r>
                        <a:rPr lang="ru-RU" sz="1400" dirty="0" smtClean="0"/>
                        <a:t> Ульяна Олеговна,</a:t>
                      </a:r>
                    </a:p>
                    <a:p>
                      <a:r>
                        <a:rPr lang="ru-RU" sz="1400" dirty="0" smtClean="0"/>
                        <a:t>начальник лаборатории ПАО «ПНППК»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Специалист</a:t>
                      </a:r>
                      <a:r>
                        <a:rPr lang="ru-RU" sz="1400" baseline="0" dirty="0" smtClean="0"/>
                        <a:t> по разработке технологии создания волноводов;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Специалист по техническим вопросам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Кондаков Антон Александрович, </a:t>
                      </a:r>
                    </a:p>
                    <a:p>
                      <a:r>
                        <a:rPr lang="ru-RU" sz="1400" dirty="0" smtClean="0"/>
                        <a:t>ведущий инженер-исследователь ПАО «ПНППК»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Специалист по техническим вопросам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Козлов Андрей Андреевич,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ведущий инженер-исследователь ПАО «ПНППК»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Специалист</a:t>
                      </a:r>
                      <a:r>
                        <a:rPr lang="ru-RU" sz="1400" baseline="0" dirty="0" smtClean="0"/>
                        <a:t> по разработке технологии создания волноводов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Москалев</a:t>
                      </a:r>
                      <a:r>
                        <a:rPr lang="ru-RU" sz="1400" baseline="0" dirty="0" smtClean="0"/>
                        <a:t> Дмитрий Николаевич,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ведущий инженер-исследователь ПАО «ПНППК»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Специалист по моделированию фотонных интегральных</a:t>
                      </a:r>
                      <a:r>
                        <a:rPr lang="ru-RU" sz="1400" baseline="0" dirty="0" smtClean="0"/>
                        <a:t> схем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Ветошкин</a:t>
                      </a:r>
                      <a:r>
                        <a:rPr lang="ru-RU" sz="1400" dirty="0" smtClean="0"/>
                        <a:t> Михаил Александрович,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инженер-исследователь ПАО «ПНППК»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Специалист по стыковке и исследованию спектральных характеристик</a:t>
                      </a:r>
                      <a:r>
                        <a:rPr lang="ru-RU" sz="1400" baseline="0" dirty="0" smtClean="0"/>
                        <a:t> устройства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4313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103" y="764373"/>
            <a:ext cx="9877097" cy="1293028"/>
          </a:xfrm>
        </p:spPr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543455"/>
              </p:ext>
            </p:extLst>
          </p:nvPr>
        </p:nvGraphicFramePr>
        <p:xfrm>
          <a:off x="599092" y="1833764"/>
          <a:ext cx="10833536" cy="46850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6707">
                  <a:extLst>
                    <a:ext uri="{9D8B030D-6E8A-4147-A177-3AD203B41FA5}">
                      <a16:colId xmlns:a16="http://schemas.microsoft.com/office/drawing/2014/main" xmlns="" val="1787867268"/>
                    </a:ext>
                  </a:extLst>
                </a:gridCol>
                <a:gridCol w="2166707">
                  <a:extLst>
                    <a:ext uri="{9D8B030D-6E8A-4147-A177-3AD203B41FA5}">
                      <a16:colId xmlns:a16="http://schemas.microsoft.com/office/drawing/2014/main" xmlns="" val="3340319630"/>
                    </a:ext>
                  </a:extLst>
                </a:gridCol>
                <a:gridCol w="1083354">
                  <a:extLst>
                    <a:ext uri="{9D8B030D-6E8A-4147-A177-3AD203B41FA5}">
                      <a16:colId xmlns:a16="http://schemas.microsoft.com/office/drawing/2014/main" xmlns="" val="4081596666"/>
                    </a:ext>
                  </a:extLst>
                </a:gridCol>
                <a:gridCol w="1083354">
                  <a:extLst>
                    <a:ext uri="{9D8B030D-6E8A-4147-A177-3AD203B41FA5}">
                      <a16:colId xmlns:a16="http://schemas.microsoft.com/office/drawing/2014/main" xmlns="" val="3592526172"/>
                    </a:ext>
                  </a:extLst>
                </a:gridCol>
                <a:gridCol w="2166707">
                  <a:extLst>
                    <a:ext uri="{9D8B030D-6E8A-4147-A177-3AD203B41FA5}">
                      <a16:colId xmlns:a16="http://schemas.microsoft.com/office/drawing/2014/main" xmlns="" val="39436836"/>
                    </a:ext>
                  </a:extLst>
                </a:gridCol>
                <a:gridCol w="2166707">
                  <a:extLst>
                    <a:ext uri="{9D8B030D-6E8A-4147-A177-3AD203B41FA5}">
                      <a16:colId xmlns:a16="http://schemas.microsoft.com/office/drawing/2014/main" xmlns="" val="2929261075"/>
                    </a:ext>
                  </a:extLst>
                </a:gridCol>
              </a:tblGrid>
              <a:tr h="2033766">
                <a:tc rowSpan="2">
                  <a:txBody>
                    <a:bodyPr/>
                    <a:lstStyle/>
                    <a:p>
                      <a:r>
                        <a:rPr lang="ru-RU" sz="1600" b="1" dirty="0" smtClean="0"/>
                        <a:t>Ключевые партнеры</a:t>
                      </a:r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ПАО «ПНППК» - изготовление </a:t>
                      </a:r>
                      <a:r>
                        <a:rPr lang="ru-RU" sz="1200" baseline="0" dirty="0" smtClean="0"/>
                        <a:t>и продажа устройства будут вестись от лица компании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Ключевые виды деятельности</a:t>
                      </a:r>
                    </a:p>
                    <a:p>
                      <a:endParaRPr lang="ru-RU" sz="1200" b="1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 smtClean="0"/>
                        <a:t>Производство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 smtClean="0"/>
                        <a:t>Услуги по проектированию и изготовлению ФИС на основе разработанной технологии</a:t>
                      </a:r>
                      <a:endParaRPr lang="ru-RU" sz="1100" b="0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ru-RU" sz="1600" b="1" dirty="0" smtClean="0"/>
                        <a:t>Ценностные предложения</a:t>
                      </a:r>
                    </a:p>
                    <a:p>
                      <a:endParaRPr lang="ru-RU" sz="12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/>
                        <a:t>Перестраиваемый интегрально-оптический фильтр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/>
                        <a:t>Изготовление интегральных схем на</a:t>
                      </a:r>
                      <a:r>
                        <a:rPr lang="ru-RU" sz="1200" baseline="0" dirty="0" smtClean="0"/>
                        <a:t> платформе из </a:t>
                      </a:r>
                      <a:r>
                        <a:rPr lang="ru-RU" sz="1200" baseline="0" dirty="0" err="1" smtClean="0"/>
                        <a:t>ниобата</a:t>
                      </a:r>
                      <a:r>
                        <a:rPr lang="ru-RU" sz="1200" baseline="0" dirty="0" smtClean="0"/>
                        <a:t> лития с использованием технологий, отработанных в ходе проекта</a:t>
                      </a:r>
                      <a:endParaRPr lang="ru-RU" sz="12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Взаимоотношения с клиентами</a:t>
                      </a:r>
                    </a:p>
                    <a:p>
                      <a:endParaRPr lang="ru-RU" sz="1200" b="0" dirty="0" smtClean="0"/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dirty="0" smtClean="0"/>
                        <a:t>B2B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ru-RU" sz="1200" b="0" baseline="0" dirty="0" smtClean="0"/>
                        <a:t>продажи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600" b="1" dirty="0" smtClean="0"/>
                        <a:t>Потребительские сегменты</a:t>
                      </a:r>
                    </a:p>
                    <a:p>
                      <a:endParaRPr lang="ru-RU" sz="1200" b="1" dirty="0" smtClean="0"/>
                    </a:p>
                    <a:p>
                      <a:r>
                        <a:rPr lang="ru-RU" sz="1200" b="0" dirty="0" smtClean="0"/>
                        <a:t>Компании-производители систем мониторинга (например, Инверсия-Сенсор)</a:t>
                      </a:r>
                      <a:endParaRPr lang="ru-RU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67043886"/>
                  </a:ext>
                </a:extLst>
              </a:tr>
              <a:tr h="14873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Ключевые ресурсы</a:t>
                      </a:r>
                    </a:p>
                    <a:p>
                      <a:endParaRPr lang="ru-RU" sz="12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/>
                        <a:t>Оборудование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/>
                        <a:t>Материалы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/>
                        <a:t>Персонал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smtClean="0"/>
                        <a:t>Компетенции</a:t>
                      </a:r>
                      <a:endParaRPr lang="ru-RU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Каналы сбыта</a:t>
                      </a:r>
                    </a:p>
                    <a:p>
                      <a:endParaRPr lang="ru-RU" sz="1200" b="1" dirty="0" smtClean="0"/>
                    </a:p>
                    <a:p>
                      <a:r>
                        <a:rPr lang="ru-RU" sz="1200" b="0" dirty="0" smtClean="0"/>
                        <a:t>Информирование путем участия в специализированных выставках и конференциях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6194093"/>
                  </a:ext>
                </a:extLst>
              </a:tr>
              <a:tr h="1149407">
                <a:tc gridSpan="3">
                  <a:txBody>
                    <a:bodyPr/>
                    <a:lstStyle/>
                    <a:p>
                      <a:r>
                        <a:rPr lang="ru-RU" sz="1600" b="1" dirty="0" smtClean="0"/>
                        <a:t>Структура издержек</a:t>
                      </a:r>
                    </a:p>
                    <a:p>
                      <a:endParaRPr lang="ru-RU" sz="12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/>
                        <a:t>Материалы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/>
                        <a:t>Обслуживание оборудования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/>
                        <a:t>Оплата труда персонала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600" b="1" dirty="0" smtClean="0"/>
                        <a:t>Потоки поступления доходов</a:t>
                      </a:r>
                    </a:p>
                    <a:p>
                      <a:endParaRPr lang="ru-RU" sz="12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/>
                        <a:t>Прибыль с продаж устройства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/>
                        <a:t>Прибыль с услуг</a:t>
                      </a:r>
                      <a:r>
                        <a:rPr lang="ru-RU" sz="1200" baseline="0" dirty="0" smtClean="0"/>
                        <a:t> по изготовлению схем заказчика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46208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1873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5450" y="2878923"/>
            <a:ext cx="8610600" cy="1293028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3548635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FE1EB5C7-81A8-4CBA-AE6E-B3BF73DC3895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1130</TotalTime>
  <Words>1088</Words>
  <Application>Microsoft Office PowerPoint</Application>
  <PresentationFormat>Произвольный</PresentationFormat>
  <Paragraphs>190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След самолета</vt:lpstr>
      <vt:lpstr>Разработка миниатюрного перестраиваемого оптического фильтра для систем мониторинга объектов инфраструктуры</vt:lpstr>
      <vt:lpstr>Проблема</vt:lpstr>
      <vt:lpstr>Предлагаемое решение</vt:lpstr>
      <vt:lpstr>Оптический фильтр</vt:lpstr>
      <vt:lpstr>Оптический фильтр</vt:lpstr>
      <vt:lpstr>Аналоги</vt:lpstr>
      <vt:lpstr>Анализ рынка</vt:lpstr>
      <vt:lpstr>План реализации продукта</vt:lpstr>
      <vt:lpstr>Текущая стадия</vt:lpstr>
      <vt:lpstr>Текущая стадия</vt:lpstr>
      <vt:lpstr>План реализации проекта</vt:lpstr>
      <vt:lpstr>Роли, Участники</vt:lpstr>
      <vt:lpstr>Бизнес-модель</vt:lpstr>
      <vt:lpstr>Спасибо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миниатюрного перестраиваемого оптического фильтра для систем мониторинга объектов инфраструктуры</dc:title>
  <dc:creator>Малькова Анастасия Александровна</dc:creator>
  <cp:lastModifiedBy>Василий Белов</cp:lastModifiedBy>
  <cp:revision>68</cp:revision>
  <dcterms:created xsi:type="dcterms:W3CDTF">2023-08-10T04:10:00Z</dcterms:created>
  <dcterms:modified xsi:type="dcterms:W3CDTF">2023-09-01T07:36:05Z</dcterms:modified>
</cp:coreProperties>
</file>