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  <a:fill>
          <a:solidFill>
            <a:schemeClr val="lt1"/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5" d="100"/>
          <a:sy n="75" d="100"/>
        </p:scale>
        <p:origin x="874" y="43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presProps" Target="presProps.xml" /><Relationship Id="rId20" Type="http://schemas.openxmlformats.org/officeDocument/2006/relationships/tableStyles" Target="tableStyles.xml" /><Relationship Id="rId21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3999" y="1122362"/>
            <a:ext cx="9144000" cy="2387599"/>
          </a:xfrm>
        </p:spPr>
        <p:txBody>
          <a:bodyPr anchor="b"/>
          <a:lstStyle>
            <a:lvl1pPr algn="ctr">
              <a:defRPr sz="4500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3999" y="3602037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defRPr/>
            </a:pPr>
            <a:r>
              <a:rPr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198" y="1825625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7" y="365125"/>
            <a:ext cx="10515600" cy="1325562"/>
          </a:xfrm>
        </p:spPr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2"/>
            <a:ext cx="5157785" cy="82391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5" cy="3684587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2"/>
            <a:ext cx="5183187" cy="82391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7" cy="3684587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7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399"/>
            <a:ext cx="3932237" cy="381158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7" y="987425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>
              <a:defRPr/>
            </a:pPr>
            <a:r>
              <a:rPr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399"/>
            <a:ext cx="3932237" cy="381158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899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198" y="365125"/>
            <a:ext cx="7734299" cy="5811838"/>
          </a:xfrm>
        </p:spPr>
        <p:txBody>
          <a:bodyPr vert="eaVert"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198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198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>
        <a:lnSpc>
          <a:spcPct val="90000"/>
        </a:lnSpc>
        <a:spcBef>
          <a:spcPts val="0"/>
        </a:spcBef>
        <a:buNone/>
        <a:defRPr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>
        <a:lnSpc>
          <a:spcPct val="90000"/>
        </a:lnSpc>
        <a:spcBef>
          <a:spcPts val="749"/>
        </a:spcBef>
        <a:buFont typeface="Arial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rends.google.kz/trends/" TargetMode="External"/><Relationship Id="rId3" Type="http://schemas.openxmlformats.org/officeDocument/2006/relationships/hyperlink" Target="https://wordstat.yandex.ru/" TargetMode="Externa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 flipH="0" flipV="0"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28" y="2482812"/>
            <a:ext cx="8028029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Ubuntu Light"/>
                <a:ea typeface="Ubuntu Light"/>
                <a:cs typeface="Ubuntu Light"/>
              </a:rPr>
              <a:t>Навигатор по взрослой жизни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 flipH="0" flipV="0">
            <a:off x="732728" y="3223593"/>
            <a:ext cx="10836994" cy="7013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Ubuntu Light"/>
                <a:ea typeface="Ubuntu Light"/>
                <a:cs typeface="Ubuntu Light"/>
              </a:rPr>
              <a:t>Решение отсутствия рационального распоряжения временем, деньгами, плохое ориентирование в университете и городе, в котором студент обучается  </a:t>
            </a:r>
            <a:endParaRPr>
              <a:latin typeface="Ubuntu Light"/>
              <a:cs typeface="Ubuntu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98040957" name="Группа 6"/>
          <p:cNvGrpSpPr/>
          <p:nvPr/>
        </p:nvGrpSpPr>
        <p:grpSpPr bwMode="auto">
          <a:xfrm>
            <a:off x="0" y="-16906"/>
            <a:ext cx="12191998" cy="823987"/>
            <a:chOff x="0" y="0"/>
            <a:chExt cx="12191998" cy="823987"/>
          </a:xfrm>
        </p:grpSpPr>
        <p:sp>
          <p:nvSpPr>
            <p:cNvPr id="1553423514" name="Прямоугольник 7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115999279" name="Прямоугольник 8"/>
            <p:cNvSpPr/>
            <p:nvPr/>
          </p:nvSpPr>
          <p:spPr bwMode="auto">
            <a:xfrm>
              <a:off x="394548" y="356628"/>
              <a:ext cx="2804159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/>
                <a:t>К</a:t>
              </a:r>
              <a:endParaRPr lang="ru-RU"/>
            </a:p>
          </p:txBody>
        </p:sp>
        <p:sp>
          <p:nvSpPr>
            <p:cNvPr id="1515583131" name="TextBox 9"/>
            <p:cNvSpPr txBox="1"/>
            <p:nvPr/>
          </p:nvSpPr>
          <p:spPr bwMode="auto">
            <a:xfrm>
              <a:off x="506507" y="403496"/>
              <a:ext cx="2514852" cy="366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sz="1800" b="0" i="0" u="none">
                  <a:solidFill>
                    <a:srgbClr val="000000"/>
                  </a:solidFill>
                  <a:latin typeface="Ubuntu Light"/>
                  <a:ea typeface="Ubuntu Light"/>
                  <a:cs typeface="Ubuntu Light"/>
                </a:rPr>
                <a:t>ПРОФИЛЬ КОМАНДЫ</a:t>
              </a:r>
              <a:endParaRPr b="1"/>
            </a:p>
          </p:txBody>
        </p:sp>
      </p:grpSp>
      <p:pic>
        <p:nvPicPr>
          <p:cNvPr id="1128350766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898813" y="1609489"/>
            <a:ext cx="2458424" cy="2448159"/>
          </a:xfrm>
          <a:prstGeom prst="rect">
            <a:avLst/>
          </a:prstGeom>
        </p:spPr>
      </p:pic>
      <p:sp>
        <p:nvSpPr>
          <p:cNvPr id="691776142" name=""/>
          <p:cNvSpPr txBox="1"/>
          <p:nvPr/>
        </p:nvSpPr>
        <p:spPr bwMode="auto">
          <a:xfrm flipH="0" flipV="0">
            <a:off x="996680" y="4057648"/>
            <a:ext cx="2427026" cy="7928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b="1">
                <a:latin typeface="Ubuntu Light"/>
                <a:ea typeface="Ubuntu Light"/>
                <a:cs typeface="Ubuntu Light"/>
              </a:rPr>
              <a:t>Ефременко Андрей</a:t>
            </a:r>
            <a:endParaRPr>
              <a:latin typeface="Ubuntu Light"/>
              <a:cs typeface="Ubuntu Light"/>
            </a:endParaRPr>
          </a:p>
          <a:p>
            <a:pPr lvl="0" algn="ctr">
              <a:defRPr/>
            </a:pPr>
            <a:r>
              <a:rPr sz="1400">
                <a:latin typeface="Ubuntu Light"/>
                <a:ea typeface="Ubuntu Light"/>
                <a:cs typeface="Ubuntu Light"/>
              </a:rPr>
              <a:t>Лидер команды</a:t>
            </a:r>
            <a:endParaRPr sz="1400">
              <a:latin typeface="Ubuntu Light"/>
              <a:cs typeface="Ubuntu Light"/>
            </a:endParaRPr>
          </a:p>
          <a:p>
            <a:pPr lvl="0" algn="ctr">
              <a:defRPr/>
            </a:pPr>
            <a:r>
              <a:rPr sz="1400">
                <a:latin typeface="Ubuntu Light"/>
                <a:ea typeface="Ubuntu Light"/>
                <a:cs typeface="Ubuntu Light"/>
              </a:rPr>
              <a:t>Web-разработчик</a:t>
            </a:r>
            <a:endParaRPr>
              <a:latin typeface="Ubuntu Light"/>
              <a:cs typeface="Ubuntu Light"/>
            </a:endParaRPr>
          </a:p>
        </p:txBody>
      </p:sp>
      <p:pic>
        <p:nvPicPr>
          <p:cNvPr id="1214443928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217740" y="883227"/>
            <a:ext cx="1687851" cy="1679863"/>
          </a:xfrm>
          <a:prstGeom prst="rect">
            <a:avLst/>
          </a:prstGeom>
          <a:ln w="12700">
            <a:solidFill>
              <a:srgbClr val="000000">
                <a:alpha val="0"/>
              </a:srgbClr>
            </a:solidFill>
          </a:ln>
          <a:effectLst/>
        </p:spPr>
      </p:pic>
      <p:sp>
        <p:nvSpPr>
          <p:cNvPr id="1690474251" name=""/>
          <p:cNvSpPr txBox="1"/>
          <p:nvPr/>
        </p:nvSpPr>
        <p:spPr bwMode="auto">
          <a:xfrm flipH="0" flipV="0">
            <a:off x="3721628" y="2532559"/>
            <a:ext cx="2853860" cy="7928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b="1">
                <a:latin typeface="Ubuntu Light"/>
                <a:ea typeface="Ubuntu Light"/>
                <a:cs typeface="Ubuntu Light"/>
              </a:rPr>
              <a:t>Пашкевич Антон</a:t>
            </a:r>
            <a:endParaRPr>
              <a:latin typeface="Ubuntu Light"/>
              <a:cs typeface="Ubuntu Light"/>
            </a:endParaRPr>
          </a:p>
          <a:p>
            <a:pPr algn="ctr">
              <a:defRPr/>
            </a:pPr>
            <a:r>
              <a:rPr sz="1400">
                <a:latin typeface="Ubuntu Light"/>
                <a:ea typeface="Ubuntu Light"/>
                <a:cs typeface="Ubuntu Light"/>
              </a:rPr>
              <a:t>Проектный менеджер</a:t>
            </a:r>
            <a:endParaRPr sz="1400">
              <a:latin typeface="Ubuntu Light"/>
              <a:cs typeface="Ubuntu Light"/>
            </a:endParaRPr>
          </a:p>
          <a:p>
            <a:pPr algn="ctr">
              <a:defRPr/>
            </a:pPr>
            <a:r>
              <a:rPr sz="1400">
                <a:latin typeface="Ubuntu Light"/>
                <a:ea typeface="Ubuntu Light"/>
                <a:cs typeface="Ubuntu Light"/>
              </a:rPr>
              <a:t>Планирование и координация</a:t>
            </a:r>
            <a:endParaRPr sz="1400"/>
          </a:p>
        </p:txBody>
      </p:sp>
      <p:sp>
        <p:nvSpPr>
          <p:cNvPr id="1829590097" name=""/>
          <p:cNvSpPr txBox="1"/>
          <p:nvPr/>
        </p:nvSpPr>
        <p:spPr bwMode="auto">
          <a:xfrm flipH="0" flipV="0">
            <a:off x="6543058" y="2532559"/>
            <a:ext cx="2587230" cy="7928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b="1">
                <a:latin typeface="Ubuntu Light"/>
                <a:ea typeface="Ubuntu Light"/>
                <a:cs typeface="Ubuntu Light"/>
              </a:rPr>
              <a:t>Елобаева Юлия</a:t>
            </a:r>
            <a:endParaRPr b="1">
              <a:latin typeface="Ubuntu Light"/>
              <a:cs typeface="Ubuntu Light"/>
            </a:endParaRPr>
          </a:p>
          <a:p>
            <a:pPr algn="ctr">
              <a:defRPr/>
            </a:pPr>
            <a:r>
              <a:rPr sz="1400">
                <a:latin typeface="Ubuntu Light"/>
                <a:ea typeface="Ubuntu Light"/>
                <a:cs typeface="Ubuntu Light"/>
              </a:rPr>
              <a:t>Ответственная за содержание</a:t>
            </a:r>
            <a:endParaRPr sz="1400">
              <a:latin typeface="Ubuntu Light"/>
              <a:cs typeface="Ubuntu Light"/>
            </a:endParaRPr>
          </a:p>
        </p:txBody>
      </p:sp>
      <p:pic>
        <p:nvPicPr>
          <p:cNvPr id="941241064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9725045" y="883227"/>
            <a:ext cx="1687851" cy="1610590"/>
          </a:xfrm>
          <a:prstGeom prst="rect">
            <a:avLst/>
          </a:prstGeom>
        </p:spPr>
      </p:pic>
      <p:sp>
        <p:nvSpPr>
          <p:cNvPr id="1814899826" name=""/>
          <p:cNvSpPr txBox="1"/>
          <p:nvPr/>
        </p:nvSpPr>
        <p:spPr bwMode="auto">
          <a:xfrm flipH="0" flipV="0">
            <a:off x="9479381" y="2543827"/>
            <a:ext cx="2428831" cy="579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b="1">
                <a:latin typeface="Ubuntu Light"/>
                <a:ea typeface="Ubuntu Light"/>
                <a:cs typeface="Ubuntu Light"/>
              </a:rPr>
              <a:t>Изосимова Ксения</a:t>
            </a:r>
            <a:endParaRPr>
              <a:latin typeface="Ubuntu Light"/>
              <a:cs typeface="Ubuntu Light"/>
            </a:endParaRPr>
          </a:p>
          <a:p>
            <a:pPr algn="ctr">
              <a:defRPr/>
            </a:pPr>
            <a:r>
              <a:rPr sz="1400">
                <a:latin typeface="Ubuntu Light"/>
                <a:ea typeface="Ubuntu Light"/>
                <a:cs typeface="Ubuntu Light"/>
              </a:rPr>
              <a:t>Исследователь</a:t>
            </a:r>
            <a:endParaRPr sz="1400">
              <a:latin typeface="Ubuntu Light"/>
              <a:cs typeface="Ubuntu Light"/>
            </a:endParaRPr>
          </a:p>
        </p:txBody>
      </p:sp>
      <p:pic>
        <p:nvPicPr>
          <p:cNvPr id="2075819871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4217740" y="3429000"/>
            <a:ext cx="1687851" cy="1687851"/>
          </a:xfrm>
          <a:prstGeom prst="rect">
            <a:avLst/>
          </a:prstGeom>
          <a:ln w="6349">
            <a:noFill/>
            <a:prstDash val="solid"/>
          </a:ln>
          <a:effectLst/>
        </p:spPr>
      </p:pic>
      <p:sp>
        <p:nvSpPr>
          <p:cNvPr id="1313391283" name=""/>
          <p:cNvSpPr/>
          <p:nvPr/>
        </p:nvSpPr>
        <p:spPr bwMode="auto">
          <a:xfrm>
            <a:off x="3831567" y="5195064"/>
            <a:ext cx="2335212" cy="57947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sz="1800" b="1" i="0" u="none">
                <a:solidFill>
                  <a:srgbClr val="000000"/>
                </a:solidFill>
                <a:latin typeface="Ubuntu Light"/>
                <a:ea typeface="Ubuntu Light"/>
                <a:cs typeface="Ubuntu Light"/>
              </a:rPr>
              <a:t>Марковский Игнат</a:t>
            </a:r>
            <a:endParaRPr sz="1800" b="1" i="0" u="none">
              <a:solidFill>
                <a:srgbClr val="000000"/>
              </a:solidFill>
              <a:latin typeface="Ubuntu Light"/>
              <a:cs typeface="Ubuntu Light"/>
            </a:endParaRPr>
          </a:p>
          <a:p>
            <a:pPr algn="ctr">
              <a:defRPr/>
            </a:pPr>
            <a:r>
              <a:rPr sz="1400" b="0" i="0" u="none">
                <a:solidFill>
                  <a:srgbClr val="000000"/>
                </a:solidFill>
                <a:latin typeface="Ubuntu Light"/>
                <a:ea typeface="Ubuntu Light"/>
                <a:cs typeface="Ubuntu Light"/>
              </a:rPr>
              <a:t>Web-разработчик</a:t>
            </a:r>
            <a:endParaRPr>
              <a:latin typeface="Ubuntu Light"/>
              <a:cs typeface="Ubuntu Light"/>
            </a:endParaRPr>
          </a:p>
        </p:txBody>
      </p:sp>
      <p:pic>
        <p:nvPicPr>
          <p:cNvPr id="372027207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6992568" y="3429000"/>
            <a:ext cx="1687851" cy="1687849"/>
          </a:xfrm>
          <a:prstGeom prst="rect">
            <a:avLst/>
          </a:prstGeom>
        </p:spPr>
      </p:pic>
      <p:sp>
        <p:nvSpPr>
          <p:cNvPr id="702660323" name=""/>
          <p:cNvSpPr/>
          <p:nvPr/>
        </p:nvSpPr>
        <p:spPr bwMode="auto">
          <a:xfrm>
            <a:off x="6969953" y="5195064"/>
            <a:ext cx="1642277" cy="57947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sz="1800" b="1" i="0" u="none">
                <a:solidFill>
                  <a:srgbClr val="000000"/>
                </a:solidFill>
                <a:latin typeface="Ubuntu Light"/>
                <a:ea typeface="Ubuntu Light"/>
                <a:cs typeface="Ubuntu Light"/>
              </a:rPr>
              <a:t>Сыса Дарья</a:t>
            </a:r>
            <a:endParaRPr>
              <a:latin typeface="Ubuntu Light"/>
              <a:cs typeface="Ubuntu Light"/>
            </a:endParaRPr>
          </a:p>
          <a:p>
            <a:pPr algn="ctr">
              <a:defRPr/>
            </a:pPr>
            <a:r>
              <a:rPr lang="ru-RU" sz="1400" b="0" i="0" u="none" strike="noStrike" cap="none" spc="0">
                <a:solidFill>
                  <a:srgbClr val="000000"/>
                </a:solidFill>
                <a:latin typeface="Ubuntu Light"/>
                <a:ea typeface="Ubuntu Light"/>
                <a:cs typeface="Ubuntu Light"/>
              </a:rPr>
              <a:t>Web-разработчик</a:t>
            </a:r>
            <a:endParaRPr sz="1600"/>
          </a:p>
        </p:txBody>
      </p:sp>
      <p:pic>
        <p:nvPicPr>
          <p:cNvPr id="728026603" name=""/>
          <p:cNvPicPr>
            <a:picLocks noChangeAspect="1"/>
          </p:cNvPicPr>
          <p:nvPr/>
        </p:nvPicPr>
        <p:blipFill>
          <a:blip r:embed="rId7"/>
          <a:srcRect l="5447" t="7487" r="11744" b="29930"/>
          <a:stretch/>
        </p:blipFill>
        <p:spPr bwMode="auto">
          <a:xfrm rot="0" flipH="0" flipV="0">
            <a:off x="9735067" y="3406376"/>
            <a:ext cx="1667805" cy="1710473"/>
          </a:xfrm>
          <a:prstGeom prst="rect">
            <a:avLst/>
          </a:prstGeom>
        </p:spPr>
      </p:pic>
      <p:sp>
        <p:nvSpPr>
          <p:cNvPr id="1783451677" name=""/>
          <p:cNvSpPr txBox="1"/>
          <p:nvPr/>
        </p:nvSpPr>
        <p:spPr bwMode="auto">
          <a:xfrm flipH="0" flipV="0">
            <a:off x="9286910" y="5195064"/>
            <a:ext cx="2697951" cy="579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b="1">
                <a:latin typeface="Ubuntu Light"/>
                <a:ea typeface="Ubuntu Light"/>
                <a:cs typeface="Ubuntu Light"/>
              </a:rPr>
              <a:t>Смолярчук Владимир</a:t>
            </a:r>
            <a:endParaRPr b="1">
              <a:latin typeface="Ubuntu Light"/>
              <a:cs typeface="Ubuntu Light"/>
            </a:endParaRPr>
          </a:p>
          <a:p>
            <a:pPr algn="ctr">
              <a:defRPr/>
            </a:pPr>
            <a:r>
              <a:rPr lang="ru-RU" sz="1400" b="0" i="0" u="none" strike="noStrike" cap="none" spc="0">
                <a:solidFill>
                  <a:srgbClr val="000000"/>
                </a:solidFill>
                <a:latin typeface="Ubuntu Light"/>
                <a:ea typeface="Ubuntu Light"/>
                <a:cs typeface="Ubuntu Light"/>
              </a:rPr>
              <a:t>Web-разработчик</a:t>
            </a:r>
            <a:endParaRPr sz="1600">
              <a:latin typeface="Ubuntu Light"/>
              <a:cs typeface="Ubuntu Light"/>
            </a:endParaRPr>
          </a:p>
        </p:txBody>
      </p:sp>
      <p:pic>
        <p:nvPicPr>
          <p:cNvPr id="514295097" name=""/>
          <p:cNvPicPr>
            <a:picLocks noChangeAspect="1"/>
          </p:cNvPicPr>
          <p:nvPr/>
        </p:nvPicPr>
        <p:blipFill>
          <a:blip r:embed="rId8"/>
          <a:srcRect l="0" t="25329" r="0" b="17461"/>
          <a:stretch/>
        </p:blipFill>
        <p:spPr bwMode="auto">
          <a:xfrm flipH="0" flipV="0">
            <a:off x="7040668" y="913757"/>
            <a:ext cx="1591649" cy="1618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 flipH="0" flipV="0">
            <a:off x="273718" y="1338256"/>
            <a:ext cx="5834669" cy="2804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ru-RU" sz="2000">
                <a:latin typeface="Ubuntu Light"/>
                <a:ea typeface="Ubuntu Light"/>
                <a:cs typeface="Ubuntu Light"/>
              </a:rPr>
              <a:t>Студентов застают врасплох возникающие проблемы взрослой жизни, например: как лучше планировать своё время, как адаптироваться к новому темпу жизни. И более конкретные: как не потеряться в МФЦ и где находится твой участковый. Ведь студенту не были предоставлены необходимые навыки и знания для решения взрослых проблем.</a:t>
            </a:r>
            <a:endParaRPr sz="2000">
              <a:solidFill>
                <a:srgbClr val="FF0000"/>
              </a:solidFill>
              <a:highlight>
                <a:srgbClr val="FFFF00"/>
              </a:highlight>
              <a:latin typeface="Ubuntu Light"/>
              <a:cs typeface="Ubuntu Light"/>
            </a:endParaRPr>
          </a:p>
          <a:p>
            <a:pPr algn="just">
              <a:defRPr/>
            </a:pPr>
            <a:endParaRPr>
              <a:latin typeface="Ubuntu Light"/>
              <a:cs typeface="Ubuntu Light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-24764" y="-16906"/>
            <a:ext cx="12191999" cy="823988"/>
            <a:chOff x="0" y="0"/>
            <a:chExt cx="12191999" cy="823988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3" y="356628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 flipH="0" flipV="0">
              <a:off x="419313" y="407248"/>
              <a:ext cx="2801144" cy="3661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ru-RU">
                  <a:latin typeface="Ubuntu Light"/>
                  <a:ea typeface="Ubuntu Light"/>
                  <a:cs typeface="Ubuntu Light"/>
                </a:rPr>
                <a:t>ПРОБЛЕМА</a:t>
              </a:r>
              <a:endParaRPr>
                <a:latin typeface="Ubuntu Light"/>
                <a:cs typeface="Ubuntu Light"/>
              </a:endParaRPr>
            </a:p>
          </p:txBody>
        </p:sp>
      </p:grpSp>
      <p:pic>
        <p:nvPicPr>
          <p:cNvPr id="1456667046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6410096" y="1262057"/>
            <a:ext cx="5373486" cy="3579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1999" cy="797558"/>
            <a:chOff x="0" y="0"/>
            <a:chExt cx="12191999" cy="797558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3" y="330198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 flipH="0" flipV="0">
              <a:off x="452586" y="390789"/>
              <a:ext cx="3133852" cy="3661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ru-RU">
                  <a:latin typeface="Ubuntu Light"/>
                  <a:ea typeface="Ubuntu Light"/>
                  <a:cs typeface="Ubuntu Light"/>
                </a:rPr>
                <a:t>ЦЕЛЕВАЯ АУДИТОРИЯ</a:t>
              </a:r>
              <a:endParaRPr>
                <a:latin typeface="Ubuntu Light"/>
                <a:cs typeface="Ubuntu Light"/>
              </a:endParaRPr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419313" y="2981668"/>
            <a:ext cx="3099748" cy="823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 flipH="0" flipV="0">
            <a:off x="5489997" y="1231119"/>
            <a:ext cx="6534702" cy="6279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0" i="0" u="none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Ubuntu Light"/>
                <a:ea typeface="Ubuntu Light"/>
                <a:cs typeface="Ubuntu Light"/>
              </a:rPr>
              <a:t>Молодые люди (17-21 год), которые поступают в университет и сталкиваются с новыми вызовами и проблемами взрослой жизни. Они ищут помощника по взрослой жизни, который поможет им организовать своё время и учитывать свои потребности. </a:t>
            </a:r>
            <a:endParaRPr sz="2000" b="0" i="0" u="none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Ubuntu Light"/>
              <a:cs typeface="Ubuntu Light"/>
            </a:endParaRPr>
          </a:p>
          <a:p>
            <a:pPr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0" i="0" u="none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Ubuntu Light"/>
                <a:ea typeface="Ubuntu Light"/>
                <a:cs typeface="Ubuntu Light"/>
              </a:rPr>
              <a:t>В настоящее время они используют сомнительные памятки и гайды, найденные в интернете, но они не всегда содержат всю необходимую информацию. Поэтому при использовании нашего навигатора по взрослой жизни, нашей целевой аудитории важно в первую очередь привлекательное визуальное оформление, хорошая структура текста, доступность и полезность предоставляемой информации.</a:t>
            </a:r>
            <a:endParaRPr sz="20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Ubuntu Light"/>
              <a:cs typeface="Ubuntu Light"/>
            </a:endParaRPr>
          </a:p>
          <a:p>
            <a:pPr marL="283879" marR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pic>
        <p:nvPicPr>
          <p:cNvPr id="1492077395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419313" y="1231119"/>
            <a:ext cx="4668134" cy="3501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noFill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-19336" y="501"/>
            <a:ext cx="12233665" cy="762514"/>
            <a:chOff x="0" y="0"/>
            <a:chExt cx="12233665" cy="762514"/>
          </a:xfrm>
        </p:grpSpPr>
        <p:sp>
          <p:nvSpPr>
            <p:cNvPr id="8" name="Прямоугольник 7"/>
            <p:cNvSpPr/>
            <p:nvPr/>
          </p:nvSpPr>
          <p:spPr bwMode="auto">
            <a:xfrm flipH="0" flipV="0">
              <a:off x="0" y="0"/>
              <a:ext cx="12233665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7816" y="295154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 flipH="0" flipV="0">
              <a:off x="438649" y="380999"/>
              <a:ext cx="3120220" cy="3661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ru-RU">
                  <a:latin typeface="Ubuntu Light"/>
                  <a:ea typeface="Ubuntu Light"/>
                  <a:cs typeface="Ubuntu Light"/>
                </a:rPr>
                <a:t>ИДЕЯ ПРОЕКТА</a:t>
              </a:r>
              <a:endParaRPr>
                <a:latin typeface="Ubuntu Light"/>
                <a:cs typeface="Ubuntu Light"/>
              </a:endParaRPr>
            </a:p>
          </p:txBody>
        </p:sp>
      </p:grpSp>
      <p:sp>
        <p:nvSpPr>
          <p:cNvPr id="5" name="TextBox 4"/>
          <p:cNvSpPr txBox="1"/>
          <p:nvPr/>
        </p:nvSpPr>
        <p:spPr bwMode="auto">
          <a:xfrm flipH="0" flipV="0">
            <a:off x="198986" y="929478"/>
            <a:ext cx="8584757" cy="570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14999"/>
              </a:lnSpc>
              <a:defRPr/>
            </a:pPr>
            <a:r>
              <a:rPr lang="ru-RU" sz="2200" b="1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ТЕЛЕГРАМ-БОТ</a:t>
            </a:r>
            <a:endParaRPr sz="1400" b="1" i="0" u="none" strike="noStrike" cap="none" spc="0">
              <a:solidFill>
                <a:schemeClr val="tx1"/>
              </a:solidFill>
              <a:latin typeface="Ubuntu Light"/>
              <a:cs typeface="Ubuntu Light"/>
            </a:endParaRPr>
          </a:p>
          <a:p>
            <a:pPr algn="l">
              <a:lnSpc>
                <a:spcPct val="114999"/>
              </a:lnSpc>
              <a:defRPr/>
            </a:pPr>
            <a:r>
              <a:rPr sz="2000" b="0" i="0" u="none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Наш телеграм-бот предоставляет удобный способ получения всей информации, которая вас интересует, в одном месте. Мы собираем данные из нашего жизненного опыта, предоставляя пользователю только самую полезную и актуальную информацию. Благодаря этому, пользователь может сэкономить время и силы, которые могут быть потрачены на поиск и фильтрацию большого объема информации. 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Наш бот доступен 24/7, и вы сможете получать информацию в любое время, когда вам удобно. Так же он разделён на несколько ветвей:</a:t>
            </a:r>
            <a:r>
              <a:rPr sz="2000" b="0" i="0" u="none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 управление финансами, планирование времени, адаптация, поддержка, бытовые трудности. Это поможет пользователю комфортнее использовать предоставленную информацию. </a:t>
            </a:r>
            <a:endParaRPr lang="ru-RU" sz="20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l">
              <a:lnSpc>
                <a:spcPct val="114999"/>
              </a:lnSpc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Наша команда готова реализовать телеграм-бота в течение 3 лет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, за сумму до 1 млн р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ублей, силами нашей команды.</a:t>
            </a:r>
            <a:endParaRPr sz="2000" b="0">
              <a:solidFill>
                <a:schemeClr val="tx1"/>
              </a:solidFill>
              <a:latin typeface="Ubuntu Light"/>
              <a:cs typeface="Ubuntu Light"/>
            </a:endParaRPr>
          </a:p>
          <a:p>
            <a:pPr algn="l">
              <a:lnSpc>
                <a:spcPct val="114999"/>
              </a:lnSpc>
              <a:defRPr/>
            </a:pPr>
            <a:endParaRPr sz="2000" b="0" i="0" u="none">
              <a:solidFill>
                <a:schemeClr val="tx1"/>
              </a:solidFill>
              <a:latin typeface="Ubuntu Light"/>
              <a:cs typeface="Ubuntu Light"/>
            </a:endParaRPr>
          </a:p>
          <a:p>
            <a:pPr algn="just">
              <a:lnSpc>
                <a:spcPct val="114999"/>
              </a:lnSpc>
              <a:defRPr/>
            </a:pPr>
            <a:endParaRPr>
              <a:solidFill>
                <a:schemeClr val="tx1"/>
              </a:solidFill>
              <a:latin typeface="Ubuntu Light"/>
              <a:cs typeface="Ubuntu Light"/>
            </a:endParaRPr>
          </a:p>
        </p:txBody>
      </p:sp>
      <p:pic>
        <p:nvPicPr>
          <p:cNvPr id="630826091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8537517" y="1474464"/>
            <a:ext cx="3645932" cy="4400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 flipH="0" flipV="0">
            <a:off x="0" y="0"/>
            <a:ext cx="12191999" cy="797557"/>
            <a:chOff x="0" y="0"/>
            <a:chExt cx="12191999" cy="797557"/>
          </a:xfrm>
        </p:grpSpPr>
        <p:sp>
          <p:nvSpPr>
            <p:cNvPr id="7" name="Прямоугольник 6"/>
            <p:cNvSpPr/>
            <p:nvPr/>
          </p:nvSpPr>
          <p:spPr bwMode="auto">
            <a:xfrm flipH="0" flipV="0">
              <a:off x="0" y="0"/>
              <a:ext cx="12191999" cy="590307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43575" y="330198"/>
              <a:ext cx="3209016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 flipH="0" flipV="0">
              <a:off x="343575" y="380818"/>
              <a:ext cx="3231371" cy="3661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Ubuntu Light"/>
                  <a:ea typeface="Ubuntu Light"/>
                  <a:cs typeface="Ubuntu Light"/>
                </a:rPr>
                <a:t>ПРОДУКТ ПРОЕКТА</a:t>
              </a:r>
              <a:endParaRPr/>
            </a:p>
          </p:txBody>
        </p:sp>
      </p:grpSp>
      <p:pic>
        <p:nvPicPr>
          <p:cNvPr id="700765316" name=""/>
          <p:cNvPicPr>
            <a:picLocks noChangeAspect="1"/>
          </p:cNvPicPr>
          <p:nvPr/>
        </p:nvPicPr>
        <p:blipFill>
          <a:blip r:embed="rId2"/>
          <a:srcRect l="32756" t="13050" r="33843" b="25144"/>
          <a:stretch/>
        </p:blipFill>
        <p:spPr bwMode="auto">
          <a:xfrm flipH="0" flipV="0">
            <a:off x="7516199" y="1214116"/>
            <a:ext cx="4255562" cy="4429767"/>
          </a:xfrm>
          <a:prstGeom prst="rect">
            <a:avLst/>
          </a:prstGeom>
        </p:spPr>
      </p:pic>
      <p:grpSp>
        <p:nvGrpSpPr>
          <p:cNvPr id="271887464" name=""/>
          <p:cNvGrpSpPr/>
          <p:nvPr/>
        </p:nvGrpSpPr>
        <p:grpSpPr bwMode="auto">
          <a:xfrm>
            <a:off x="422521" y="1459661"/>
            <a:ext cx="6913357" cy="5057063"/>
            <a:chOff x="0" y="0"/>
            <a:chExt cx="6913357" cy="5057063"/>
          </a:xfrm>
        </p:grpSpPr>
        <p:sp>
          <p:nvSpPr>
            <p:cNvPr id="21" name="TextBox 20"/>
            <p:cNvSpPr txBox="1"/>
            <p:nvPr/>
          </p:nvSpPr>
          <p:spPr bwMode="auto">
            <a:xfrm flipH="0" flipV="0">
              <a:off x="0" y="637104"/>
              <a:ext cx="6911197" cy="44199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cs typeface="Ubuntu Light"/>
              </a:endParaRPr>
            </a:p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cs typeface="Ubuntu Light"/>
              </a:endParaRPr>
            </a:p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2000" b="1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Ubuntu Light"/>
                  <a:ea typeface="Ubuntu Light"/>
                  <a:cs typeface="Ubuntu Light"/>
                </a:rPr>
                <a:t>Основные функции:</a:t>
              </a:r>
              <a:r>
                <a:rPr lang="ru-RU" sz="20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Ubuntu Light"/>
                  <a:ea typeface="Ubuntu Light"/>
                  <a:cs typeface="Ubuntu Light"/>
                </a:rPr>
                <a:t> </a:t>
              </a:r>
              <a:endPara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endParaRPr>
            </a:p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20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Ubuntu Light"/>
                  <a:ea typeface="Ubuntu Light"/>
                  <a:cs typeface="Ubuntu Light"/>
                </a:rPr>
                <a:t>Распределение информации на тематические ветви. На каждой ветви можно найти информации по поиску ключевыми словами или воспользовавшись FAQ-картой. </a:t>
              </a:r>
              <a:endPara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endParaRPr>
            </a:p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20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Ubuntu Light"/>
                  <a:ea typeface="Ubuntu Light"/>
                  <a:cs typeface="Ubuntu Light"/>
                </a:rPr>
                <a:t>В ветвях представлены статьи, отвечающие на определенные вопросы, и, где это необходимо, видео-материалы и всевозможная дополнительная информация.</a:t>
              </a:r>
              <a:endParaRPr sz="2000">
                <a:latin typeface="Ubuntu Light"/>
                <a:cs typeface="Ubuntu Light"/>
              </a:endParaRPr>
            </a:p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endParaRPr>
            </a:p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endParaRPr>
            </a:p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endParaRPr>
            </a:p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95125568" name=""/>
            <p:cNvSpPr txBox="1"/>
            <p:nvPr/>
          </p:nvSpPr>
          <p:spPr bwMode="auto">
            <a:xfrm flipH="0" flipV="0">
              <a:off x="0" y="0"/>
              <a:ext cx="6913358" cy="100619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2000" b="1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Ubuntu Light"/>
                  <a:ea typeface="Ubuntu Light"/>
                  <a:cs typeface="Ubuntu Light"/>
                </a:rPr>
                <a:t>Наш продукт:</a:t>
              </a:r>
              <a:r>
                <a:rPr lang="ru-RU" sz="20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Ubuntu Light"/>
                  <a:ea typeface="Ubuntu Light"/>
                  <a:cs typeface="Ubuntu Light"/>
                </a:rPr>
                <a:t> Adult Guide - телеграмм-бот для студентов, испытывающих трудности при вступлении во взрослую жизнь</a:t>
              </a:r>
              <a:r>
                <a:rPr sz="2000">
                  <a:latin typeface="Ubuntu Light"/>
                  <a:ea typeface="Ubuntu Light"/>
                  <a:cs typeface="Ubuntu Light"/>
                </a:rPr>
                <a:t>.</a:t>
              </a:r>
              <a:endParaRPr sz="2000">
                <a:latin typeface="Ubuntu Light"/>
                <a:cs typeface="Ubuntu Ligh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noFill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4048331" name="Заголовок 1"/>
          <p:cNvSpPr>
            <a:spLocks noGrp="1"/>
          </p:cNvSpPr>
          <p:nvPr>
            <p:ph type="title"/>
          </p:nvPr>
        </p:nvSpPr>
        <p:spPr bwMode="auto">
          <a:xfrm flipH="0" flipV="0">
            <a:off x="81000" y="-2"/>
            <a:ext cx="11986419" cy="463547"/>
          </a:xfrm>
        </p:spPr>
        <p:txBody>
          <a:bodyPr/>
          <a:lstStyle/>
          <a:p>
            <a:pPr algn="ctr">
              <a:defRPr/>
            </a:pPr>
            <a:r>
              <a:rPr sz="180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СЦЕНАРИЙ </a:t>
            </a:r>
            <a:r>
              <a:rPr sz="180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ИСПОЛ</a:t>
            </a:r>
            <a:r>
              <a:rPr sz="180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ЬЗО</a:t>
            </a:r>
            <a:r>
              <a:rPr sz="180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ВАНИ</a:t>
            </a:r>
            <a:r>
              <a:rPr sz="180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Я</a:t>
            </a:r>
            <a:endParaRPr sz="2000">
              <a:solidFill>
                <a:schemeClr val="tx1"/>
              </a:solidFill>
              <a:latin typeface="Ubuntu Light"/>
              <a:cs typeface="Ubuntu Light"/>
            </a:endParaRPr>
          </a:p>
        </p:txBody>
      </p:sp>
      <p:graphicFrame>
        <p:nvGraphicFramePr>
          <p:cNvPr id="236664993" name=""/>
          <p:cNvGraphicFramePr>
            <a:graphicFrameLocks xmlns:a="http://schemas.openxmlformats.org/drawingml/2006/main"/>
          </p:cNvGraphicFramePr>
          <p:nvPr>
            <p:ph idx="1"/>
          </p:nvPr>
        </p:nvGraphicFramePr>
        <p:xfrm>
          <a:off x="81000" y="511173"/>
          <a:ext cx="12064994" cy="6269719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{5940675A-B579-460E-94D1-54222C63F5DA}</a:tableStyleId>
              </a:tblPr>
              <a:tblGrid>
                <a:gridCol w="2410459"/>
                <a:gridCol w="2410459"/>
                <a:gridCol w="2410459"/>
                <a:gridCol w="2410459"/>
                <a:gridCol w="2410459"/>
              </a:tblGrid>
              <a:tr h="936261"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1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Трудности с распоряжением финансами</a:t>
                      </a:r>
                      <a:endParaRPr sz="1400" b="1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Ищет гайды на YouTube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Озадачен, в видео используется много незнакомых и сложных терминов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Находит чат-бот в комментариях к гайду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Испытывает облегчение, нашел понятное и доступное разъяснение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01031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Трудности </a:t>
                      </a:r>
                      <a:r>
                        <a:rPr lang="ru-RU" sz="1400" b="1" i="0" u="none" strike="noStrike" cap="none" spc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с организацией своего времени</a:t>
                      </a:r>
                      <a:endParaRPr sz="1400" b="1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Спрашивает совета у родны</a:t>
                      </a: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х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Расстроен, родные сказали как организовать время, но это не помогло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Заходит на сайт ТюмГУ и находит ссылку на чат бота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Доволен находкой, понимает, что нашёл удобный в использовании чат с полезными советами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206031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Испытывает трудности с адаптацией </a:t>
                      </a:r>
                      <a:r>
                        <a:rPr sz="1400" b="1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при поступлении в университет</a:t>
                      </a:r>
                      <a:endParaRPr sz="1400" b="1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Обращается к куратору за поддержкой, хочет разъяснения многих моментов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Испытывает стресс, куратор оказался необщительным и ввел в заблуждение еще больше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Знакомые, которые уже не первый год учатся в ТюмГУ, рассказывают про чат бота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Счастлив, смог найти структурированную и подробную информацию касательно поступления в университет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36261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Отсутствие необходимой поддержки</a:t>
                      </a:r>
                      <a:endParaRPr sz="1400" b="1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Ищет поддержку в людях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Огорчен, как много времени уходит на поиск информации при общении.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Заходит на сайт ТюмГУ и находит ссылку на чат бота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Удивлен, как быстро можно найти информацию по ключевым словам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206031"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1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Трудности при общении с новыми людьми</a:t>
                      </a:r>
                      <a:endParaRPr sz="1400" b="1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Регрессирует, зависая в мессенджерах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Страдает, не может найти общий язык с людьми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Натыкается на чат бота в используемом мессенджере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Радуется тому, что смогу найти тех людей, которые смогли ему помочь с проблемой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36261"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1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Отсутствие представления о будущем</a:t>
                      </a:r>
                      <a:endParaRPr sz="1400" b="1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Обращается к тьютору </a:t>
                      </a: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 за помощью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Обеспокоен, так как не узнал от тьютора нужную ему информацию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Сканирует QR-код, который ему выдали в пакете первокурсника и переходит к чат боту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Спокоен, так как теперь у него есть подборка советов, которые  помогут решить его проблему</a:t>
                      </a: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8"/>
            <a:chOff x="0" y="0"/>
            <a:chExt cx="12191999" cy="797558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2" y="330198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 flipH="0" flipV="0">
              <a:off x="419312" y="402363"/>
              <a:ext cx="3810784" cy="3661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Ubuntu Light"/>
                  <a:ea typeface="Ubuntu Light"/>
                  <a:cs typeface="Ubuntu Light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567364426" name=""/>
          <p:cNvGraphicFramePr>
            <a:graphicFrameLocks xmlns:a="http://schemas.openxmlformats.org/drawingml/2006/main"/>
          </p:cNvGraphicFramePr>
          <p:nvPr/>
        </p:nvGraphicFramePr>
        <p:xfrm>
          <a:off x="166690" y="850640"/>
          <a:ext cx="11858616" cy="5905527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{5940675A-B579-460E-94D1-54222C63F5DA}</a:tableStyleId>
              </a:tblPr>
              <a:tblGrid>
                <a:gridCol w="1760110"/>
                <a:gridCol w="1624438"/>
                <a:gridCol w="1692274"/>
                <a:gridCol w="1692274"/>
                <a:gridCol w="1600903"/>
                <a:gridCol w="1783644"/>
                <a:gridCol w="1692273"/>
              </a:tblGrid>
              <a:tr h="92581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Критерии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>
                          <a:latin typeface="Ubuntu Light"/>
                          <a:ea typeface="Ubuntu Light"/>
                          <a:cs typeface="Ubuntu Light"/>
                        </a:rPr>
                        <a:t>Наш проект </a:t>
                      </a:r>
                      <a:endParaRPr sz="1400" b="0">
                        <a:latin typeface="Ubuntu Light"/>
                        <a:cs typeface="Ubuntu Light"/>
                      </a:endParaRPr>
                    </a:p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«Adult Guide»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>
                          <a:latin typeface="Ubuntu Light"/>
                          <a:ea typeface="Ubuntu Light"/>
                          <a:cs typeface="Ubuntu Light"/>
                        </a:rPr>
                        <a:t>Тинькофф-журнал </a:t>
                      </a:r>
                      <a:endParaRPr sz="1400" b="0">
                        <a:latin typeface="Ubuntu Light"/>
                        <a:cs typeface="Ubuntu Light"/>
                      </a:endParaRPr>
                    </a:p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«Как быть взрослым»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>
                          <a:latin typeface="Ubuntu Light"/>
                          <a:ea typeface="Ubuntu Light"/>
                          <a:cs typeface="Ubuntu Light"/>
                        </a:rPr>
                        <a:t>Лайфхакер 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«20 сюрпризов взрослой жизни»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Тьюторы 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ТюмГУ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>
                          <a:latin typeface="Ubuntu Light"/>
                          <a:ea typeface="Ubuntu Light"/>
                          <a:cs typeface="Ubuntu Light"/>
                        </a:rPr>
                        <a:t>Youtube канал</a:t>
                      </a: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 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«Time-Management»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>
                          <a:latin typeface="Ubuntu Light"/>
                          <a:ea typeface="Ubuntu Light"/>
                          <a:cs typeface="Ubuntu Light"/>
                        </a:rPr>
                        <a:t>Аспект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«Гайды по взрослой жизнь»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92581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Формат предоставляемой информации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Статьи, видео, сообщения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Курс из 9 уроков (статьи, видео) по 15 минут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Статьи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Сообщения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Видео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Статьи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2581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Информационная ёмкость</a:t>
                      </a:r>
                      <a:endParaRPr sz="1400">
                        <a:highlight>
                          <a:srgbClr val="FFFF00"/>
                        </a:highlight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Вопрос - Конкретный ответ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Нет конкретики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Много лишней информации, нет конкретики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Узкий перечень возможных вопросов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Узкий перечень возможных вопросов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Некачественная, неактуальная информация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92581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Уникальность предложения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Множество решений проблем в одном месте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Уроки, которые идут в формате новых тем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Статьи, в которые входят визуальные напоминания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Присутствуют во многих вузах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Перевод зарубежных спичей на эту тему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Статьи, в которые входят визуальные напоминания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89092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Охват тематики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Охватывает всевозможные проблемы и темы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Охватывает популярные и важные темы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Охватывает много неинтересных фактов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Охватывает темы про университет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Охватывает много актуальных проблем и решений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Много полезных тем для студентов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16234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Удобство использования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  <a:p>
                      <a:pPr algn="ctr">
                        <a:defRPr/>
                      </a:pP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В любое время можно воспользоваться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Занимает много времени при поиске нужной информации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Информация находится в одном месте, визуально тяжело для восприятия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Долго ждать ответ, недоступны в нерабочее время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Занимает много времени, требует конспектирования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Занимает много времени при поиске нужной информации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0229225" name="TextBox 20"/>
          <p:cNvSpPr txBox="1"/>
          <p:nvPr/>
        </p:nvSpPr>
        <p:spPr bwMode="auto">
          <a:xfrm flipH="0" flipV="0">
            <a:off x="270248" y="1188712"/>
            <a:ext cx="6096804" cy="3139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Гипотеза: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Студенты Тюмгу сталкиваются с проблемами, связанными с распределением времени, финансовым контролем и адаптацией к новому этапу жизни;</a:t>
            </a:r>
            <a:endParaRPr sz="2000">
              <a:highlight>
                <a:srgbClr val="FFFF00"/>
              </a:highlight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Способ проверки: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 опрос среди студентов ТюмГУ всех направлений;</a:t>
            </a:r>
            <a:endParaRPr sz="2000"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Целевое количество респондентов: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около 100 студентов ТюмГУ.</a:t>
            </a:r>
            <a:endParaRPr sz="2000">
              <a:latin typeface="Ubuntu Light"/>
              <a:cs typeface="Ubuntu Light"/>
            </a:endParaRPr>
          </a:p>
        </p:txBody>
      </p:sp>
      <p:sp>
        <p:nvSpPr>
          <p:cNvPr id="976953521" name="TextBox 9"/>
          <p:cNvSpPr txBox="1"/>
          <p:nvPr/>
        </p:nvSpPr>
        <p:spPr bwMode="auto">
          <a:xfrm flipH="0" flipV="0">
            <a:off x="6615468" y="1188716"/>
            <a:ext cx="4913484" cy="374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Вопросы для опроса:</a:t>
            </a:r>
            <a:endParaRPr sz="2000" b="1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1. </a:t>
            </a:r>
            <a:r>
              <a:rPr sz="2000" b="0" i="0" u="none">
                <a:solidFill>
                  <a:srgbClr val="202124"/>
                </a:solidFill>
                <a:latin typeface="Ubuntu Light"/>
                <a:ea typeface="Ubuntu Light"/>
                <a:cs typeface="Ubuntu Light"/>
              </a:rPr>
              <a:t>Считаете ли вы поступление в университет началом "взрослой жизни"?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2.</a:t>
            </a:r>
            <a:r>
              <a:rPr sz="2000" b="0" i="0" u="none">
                <a:solidFill>
                  <a:srgbClr val="202124"/>
                </a:solidFill>
                <a:latin typeface="Ubuntu Light"/>
                <a:ea typeface="Ubuntu Light"/>
                <a:cs typeface="Ubuntu Light"/>
              </a:rPr>
              <a:t>Были ли вы подготовлены ко "взрослой жизни"?</a:t>
            </a:r>
            <a:br>
              <a:rPr sz="1400" b="0" i="0" u="none">
                <a:solidFill>
                  <a:srgbClr val="202124"/>
                </a:solidFill>
                <a:latin typeface="Ubuntu Light"/>
                <a:ea typeface="Ubuntu Light"/>
                <a:cs typeface="Ubuntu Light"/>
              </a:rPr>
            </a:br>
            <a:endParaRPr sz="2000"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3. </a:t>
            </a:r>
            <a:r>
              <a:rPr sz="2000" b="0" i="0" u="none">
                <a:solidFill>
                  <a:srgbClr val="202124"/>
                </a:solidFill>
                <a:latin typeface="Ubuntu Light"/>
                <a:ea typeface="Ubuntu Light"/>
                <a:cs typeface="Ubuntu Light"/>
              </a:rPr>
              <a:t>С какими трудностями "взрослой жизни" вы столкнулись или сталкиваетесь сегодня?</a:t>
            </a:r>
            <a:endParaRPr sz="26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cs typeface="Ubuntu Light"/>
            </a:endParaRPr>
          </a:p>
        </p:txBody>
      </p:sp>
      <p:sp>
        <p:nvSpPr>
          <p:cNvPr id="1314682114" name="Прямоугольник 8"/>
          <p:cNvSpPr/>
          <p:nvPr/>
        </p:nvSpPr>
        <p:spPr bwMode="auto">
          <a:xfrm>
            <a:off x="6546551" y="1035683"/>
            <a:ext cx="5049519" cy="513079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grpSp>
        <p:nvGrpSpPr>
          <p:cNvPr id="315178819" name="Группа 19"/>
          <p:cNvGrpSpPr/>
          <p:nvPr/>
        </p:nvGrpSpPr>
        <p:grpSpPr bwMode="auto">
          <a:xfrm>
            <a:off x="0" y="0"/>
            <a:ext cx="12191998" cy="797557"/>
            <a:chOff x="0" y="0"/>
            <a:chExt cx="12191998" cy="797557"/>
          </a:xfrm>
        </p:grpSpPr>
        <p:sp>
          <p:nvSpPr>
            <p:cNvPr id="185948975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438188966" name="Прямоугольник 7"/>
            <p:cNvSpPr/>
            <p:nvPr/>
          </p:nvSpPr>
          <p:spPr bwMode="auto">
            <a:xfrm>
              <a:off x="419312" y="330198"/>
              <a:ext cx="32281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797209094" name="TextBox 3"/>
            <p:cNvSpPr txBox="1"/>
            <p:nvPr/>
          </p:nvSpPr>
          <p:spPr bwMode="auto">
            <a:xfrm flipH="0" flipV="0">
              <a:off x="429843" y="402363"/>
              <a:ext cx="3220473" cy="3661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Ubuntu Light"/>
                  <a:ea typeface="Ubuntu Light"/>
                  <a:cs typeface="Ubuntu Light"/>
                </a:rPr>
                <a:t>ГИПОТЕЗА ПРОЕКТА</a:t>
              </a:r>
              <a:endParaRPr/>
            </a:p>
          </p:txBody>
        </p:sp>
      </p:grpSp>
      <p:pic>
        <p:nvPicPr>
          <p:cNvPr id="216706057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0" flipH="0" flipV="0">
            <a:off x="354914" y="4763863"/>
            <a:ext cx="2069751" cy="18157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6412057" name="Content Placeholder 2"/>
          <p:cNvSpPr>
            <a:spLocks noGrp="1"/>
          </p:cNvSpPr>
          <p:nvPr>
            <p:ph idx="1"/>
          </p:nvPr>
        </p:nvSpPr>
        <p:spPr bwMode="auto">
          <a:xfrm flipH="0" flipV="0">
            <a:off x="243675" y="1194592"/>
            <a:ext cx="6994707" cy="550941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90000" lnSpcReduction="2000"/>
          </a:bodyPr>
          <a:lstStyle/>
          <a:p>
            <a:pPr marL="0" indent="0" algn="l">
              <a:buFont typeface="Arial"/>
              <a:buNone/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Результаты опроса показали, что поступление в университет являлось переходным шагом во взрослую жизнь у  72% опрошенных, среди которых 15% имели хорошую подготовку к этому шагу, 36% посредственную и 31% плохую.</a:t>
            </a:r>
            <a:endParaRPr sz="2200">
              <a:latin typeface="Ubuntu Light"/>
              <a:cs typeface="Ubuntu Light"/>
            </a:endParaRPr>
          </a:p>
          <a:p>
            <a:pPr algn="l">
              <a:defRPr/>
            </a:pPr>
            <a:endParaRPr sz="2200">
              <a:latin typeface="Ubuntu Light"/>
              <a:cs typeface="Ubuntu Light"/>
            </a:endParaRPr>
          </a:p>
          <a:p>
            <a:pPr marL="0" indent="0" algn="l">
              <a:buFont typeface="Arial"/>
              <a:buNone/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Чаще всего у опрошенных встречались следующие проблемы:</a:t>
            </a:r>
            <a:endParaRPr sz="2200">
              <a:latin typeface="Ubuntu Light"/>
              <a:cs typeface="Ubuntu Light"/>
            </a:endParaRPr>
          </a:p>
          <a:p>
            <a:pPr algn="l">
              <a:buFont typeface="Wingdings"/>
              <a:buChar char="§"/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Неумение управлять финансами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 (38,5%);</a:t>
            </a:r>
            <a:endParaRPr sz="2200">
              <a:latin typeface="Ubuntu Light"/>
              <a:cs typeface="Ubuntu Light"/>
            </a:endParaRPr>
          </a:p>
          <a:p>
            <a:pPr algn="l">
              <a:buFont typeface="Wingdings"/>
              <a:buChar char="§"/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Неумение планировать свое время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 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(43,6%);</a:t>
            </a:r>
            <a:endParaRPr sz="2200">
              <a:latin typeface="Ubuntu Light"/>
              <a:cs typeface="Ubuntu Light"/>
            </a:endParaRPr>
          </a:p>
          <a:p>
            <a:pPr algn="l">
              <a:buFont typeface="Wingdings"/>
              <a:buChar char="§"/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Тяжело адаптироваться после окончания школы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 (35,9%);</a:t>
            </a:r>
            <a:endParaRPr sz="2200">
              <a:latin typeface="Ubuntu Light"/>
              <a:cs typeface="Ubuntu Light"/>
            </a:endParaRPr>
          </a:p>
          <a:p>
            <a:pPr algn="l">
              <a:buFont typeface="Wingdings"/>
              <a:buChar char="§"/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Отсутствие необходимой поддержки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 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(35,9%);</a:t>
            </a:r>
            <a:endParaRPr sz="2200">
              <a:latin typeface="Ubuntu Light"/>
              <a:cs typeface="Ubuntu Light"/>
            </a:endParaRPr>
          </a:p>
          <a:p>
            <a:pPr algn="l">
              <a:buFont typeface="Wingdings"/>
              <a:buChar char="§"/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Трудности в общении с людьми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 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(53,8%);</a:t>
            </a:r>
            <a:endParaRPr sz="2200">
              <a:latin typeface="Ubuntu Light"/>
              <a:cs typeface="Ubuntu Light"/>
            </a:endParaRPr>
          </a:p>
          <a:p>
            <a:pPr algn="l">
              <a:buFont typeface="Wingdings"/>
              <a:buChar char="§"/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Отсутствие представления о будущем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 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(61,5%).</a:t>
            </a:r>
            <a:endParaRPr sz="2200">
              <a:latin typeface="Ubuntu Light"/>
              <a:cs typeface="Ubuntu Light"/>
            </a:endParaRPr>
          </a:p>
          <a:p>
            <a:pPr algn="just">
              <a:defRPr/>
            </a:pPr>
            <a:endParaRPr sz="2000">
              <a:latin typeface="Arial"/>
              <a:cs typeface="Arial"/>
            </a:endParaRPr>
          </a:p>
          <a:p>
            <a:pPr>
              <a:defRPr/>
            </a:pPr>
            <a:endParaRPr/>
          </a:p>
        </p:txBody>
      </p:sp>
      <p:sp>
        <p:nvSpPr>
          <p:cNvPr id="1363187761" name="Прямоугольник 6"/>
          <p:cNvSpPr/>
          <p:nvPr/>
        </p:nvSpPr>
        <p:spPr bwMode="auto">
          <a:xfrm>
            <a:off x="0" y="0"/>
            <a:ext cx="12191998" cy="590307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324094058" name="Прямоугольник 7"/>
          <p:cNvSpPr/>
          <p:nvPr/>
        </p:nvSpPr>
        <p:spPr bwMode="auto">
          <a:xfrm>
            <a:off x="419312" y="330198"/>
            <a:ext cx="3228123" cy="467358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303388611" name="TextBox 3"/>
          <p:cNvSpPr txBox="1"/>
          <p:nvPr/>
        </p:nvSpPr>
        <p:spPr bwMode="auto">
          <a:xfrm flipH="0" flipV="0">
            <a:off x="486749" y="402362"/>
            <a:ext cx="3124319" cy="366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>
                <a:latin typeface="Ubuntu Light"/>
                <a:ea typeface="Ubuntu Light"/>
                <a:cs typeface="Ubuntu Light"/>
              </a:rPr>
              <a:t>ПРОВЕРКА ГИПОТЕЗЫ</a:t>
            </a:r>
            <a:endParaRPr/>
          </a:p>
        </p:txBody>
      </p:sp>
      <p:pic>
        <p:nvPicPr>
          <p:cNvPr id="1020661022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7238383" y="1272773"/>
            <a:ext cx="4698149" cy="2318544"/>
          </a:xfrm>
          <a:prstGeom prst="rect">
            <a:avLst/>
          </a:prstGeom>
        </p:spPr>
      </p:pic>
      <p:pic>
        <p:nvPicPr>
          <p:cNvPr id="1024348371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7238383" y="3750998"/>
            <a:ext cx="4753854" cy="2260700"/>
          </a:xfrm>
          <a:prstGeom prst="rect">
            <a:avLst/>
          </a:prstGeom>
        </p:spPr>
      </p:pic>
      <p:sp>
        <p:nvSpPr>
          <p:cNvPr id="875526986" name="Прямоугольник 8"/>
          <p:cNvSpPr/>
          <p:nvPr/>
        </p:nvSpPr>
        <p:spPr bwMode="auto">
          <a:xfrm flipH="0" flipV="0">
            <a:off x="7238383" y="1131093"/>
            <a:ext cx="4698150" cy="5095874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3649601" name="TextBox 8"/>
          <p:cNvSpPr txBox="1"/>
          <p:nvPr/>
        </p:nvSpPr>
        <p:spPr bwMode="auto">
          <a:xfrm flipH="0" flipV="0">
            <a:off x="299715" y="1101553"/>
            <a:ext cx="11404328" cy="4968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Динамика рынка: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За последние 5 лет динамика запросов связанных с финансами и гайдами взрослой жизни, выросли со 400-500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 ежемесячных запросов до 1100-4000 ежемесячных запросов. 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(Источники: </a:t>
            </a:r>
            <a:r>
              <a:rPr lang="ru-RU" sz="2000" b="0" i="0" u="sng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  <a:hlinkClick r:id="rId2" tooltip="https://trends.google.kz/trends/"/>
              </a:rPr>
              <a:t>https://trends.google.kz/trends/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 , </a:t>
            </a:r>
            <a:r>
              <a:rPr lang="ru-RU" sz="2000" b="0" i="0" u="sng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  <a:hlinkClick r:id="rId3" tooltip="https://wordstat.yandex.ru/"/>
              </a:rPr>
              <a:t>https://wordstat.yandex.ru/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)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 b="1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 b="1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cs typeface="Ubuntu Light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Основные «игроки» на рынке: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Тинькофф-журнал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«Как быть взрослым»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,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Лайфхакер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«20 сюрпризов взрослой жизни»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,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Youtube канал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«Time-Management»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,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Аспект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«Гайды по взрослой жизнь»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.</a:t>
            </a:r>
            <a:endParaRPr sz="2000">
              <a:latin typeface="Ubuntu Light"/>
              <a:cs typeface="Ubuntu Light"/>
            </a:endParaRPr>
          </a:p>
          <a:p>
            <a:pPr algn="l">
              <a:defRPr/>
            </a:pPr>
            <a:endParaRPr sz="2000"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 b="1">
              <a:latin typeface="Ubuntu Light"/>
              <a:cs typeface="Ubuntu Light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Планируемая доля рынка: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Несмотря на крупных конкурентов в лице авторов различных статей, форумов и гайдов по тематике, близкой нашей (как компания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Тинькофф или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Youtube канал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«Time-Management»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),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мы стремимся занять 20% российского рынка за счет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 индивидуальной идеи, в которую входят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 всевозможные оригинальные варианты обучения в сфере взрослой жизни.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cs typeface="Ubuntu Light"/>
            </a:endParaRPr>
          </a:p>
        </p:txBody>
      </p:sp>
      <p:grpSp>
        <p:nvGrpSpPr>
          <p:cNvPr id="477771400" name="Группа 19"/>
          <p:cNvGrpSpPr/>
          <p:nvPr/>
        </p:nvGrpSpPr>
        <p:grpSpPr bwMode="auto">
          <a:xfrm>
            <a:off x="0" y="0"/>
            <a:ext cx="12191998" cy="797557"/>
            <a:chOff x="0" y="0"/>
            <a:chExt cx="12191998" cy="797557"/>
          </a:xfrm>
        </p:grpSpPr>
        <p:sp>
          <p:nvSpPr>
            <p:cNvPr id="2132291729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2128347565" name="Прямоугольник 7"/>
            <p:cNvSpPr/>
            <p:nvPr/>
          </p:nvSpPr>
          <p:spPr bwMode="auto">
            <a:xfrm>
              <a:off x="419313" y="330198"/>
              <a:ext cx="2977095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753043405" name="TextBox 3"/>
            <p:cNvSpPr txBox="1"/>
            <p:nvPr/>
          </p:nvSpPr>
          <p:spPr bwMode="auto">
            <a:xfrm flipH="0" flipV="0">
              <a:off x="419313" y="402362"/>
              <a:ext cx="2978894" cy="3661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Ubuntu Light"/>
                  <a:ea typeface="Ubuntu Light"/>
                  <a:cs typeface="Ubuntu Light"/>
                </a:rPr>
                <a:t>ОБЪЁМ РЫНКА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8"/>
            <a:chOff x="0" y="0"/>
            <a:chExt cx="12191999" cy="797558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330198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 flipH="0" flipV="0">
              <a:off x="419313" y="402362"/>
              <a:ext cx="2978895" cy="3661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Ubuntu Light"/>
                  <a:ea typeface="Ubuntu Light"/>
                  <a:cs typeface="Ubuntu Light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325116" y="1209032"/>
            <a:ext cx="6369663" cy="478571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Ubuntu Light"/>
                <a:ea typeface="Ubuntu Light"/>
                <a:cs typeface="Ubuntu Light"/>
              </a:rPr>
              <a:t>Модель монетизации</a:t>
            </a:r>
            <a:endParaRPr sz="2000"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Модель монетизации: </a:t>
            </a:r>
            <a:r>
              <a:rPr sz="1800" b="0" i="0" u="none">
                <a:solidFill>
                  <a:srgbClr val="000000"/>
                </a:solidFill>
                <a:latin typeface="Ubuntu Light"/>
                <a:ea typeface="Ubuntu Light"/>
                <a:cs typeface="Ubuntu Light"/>
              </a:rPr>
              <a:t>Для чат-бота мы собираемся брать плату за расширенный функционал бота - тариф </a:t>
            </a:r>
            <a:r>
              <a:rPr lang="ru-RU" sz="1800" b="0" i="0" u="none" strike="noStrike" cap="none" spc="0">
                <a:solidFill>
                  <a:srgbClr val="000000"/>
                </a:solidFill>
                <a:latin typeface="Ubuntu Light"/>
                <a:ea typeface="Ubuntu Light"/>
                <a:cs typeface="Ubuntu Light"/>
              </a:rPr>
              <a:t>Premium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, 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а так же за лицензию продукта для учреждений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Ubuntu Light"/>
                <a:ea typeface="Ubuntu Light"/>
                <a:cs typeface="Ubuntu Light"/>
              </a:rPr>
              <a:t>(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т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ехническая поддержка и дальнейшие улучшения). И также таргетированная реклама для пользователей без </a:t>
            </a:r>
            <a:r>
              <a:rPr lang="ru-RU" sz="1800" b="0" i="0" u="none" strike="noStrike" cap="none" spc="0">
                <a:solidFill>
                  <a:srgbClr val="000000"/>
                </a:solidFill>
                <a:latin typeface="Ubuntu Light"/>
                <a:ea typeface="Ubuntu Light"/>
                <a:cs typeface="Ubuntu Light"/>
              </a:rPr>
              <a:t>тарифа Premium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;</a:t>
            </a:r>
            <a:endParaRPr sz="1800" b="0"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Стоимость и регулярность: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 150руб/мес - на расширенный функционал, техническая поддержка;</a:t>
            </a:r>
            <a:endParaRPr sz="1800" b="0"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Основные каналы сбыта: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 Чат-бот через которого будет происходить коммуникация и получение информации;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ea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Ценностное предложение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  Мы предоставим качественный материал, который поможет студентам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 лучше ориентироваться во взрослой жизни.</a:t>
            </a:r>
            <a:endParaRPr sz="1800" b="0">
              <a:latin typeface="Ubuntu Light"/>
              <a:cs typeface="Ubuntu Light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 flipH="0" flipV="0">
            <a:off x="6820875" y="3414456"/>
            <a:ext cx="5176390" cy="259115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Ubuntu Light"/>
                <a:ea typeface="Ubuntu Light"/>
                <a:cs typeface="Ubuntu Light"/>
              </a:rPr>
              <a:t>Маркетинг и продвижение</a:t>
            </a:r>
            <a:endParaRPr sz="2000"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Основные каналы взаимодействия с пользователем: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Сайт продукта,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таргетированная реклама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в социальных сетях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учебного учреждения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, нативная реклама у медийных личностей, QR-код на чат-бота в пакете первокурсника, а также взаимный бартер со смежными сферами.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ea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>
              <a:latin typeface="Ubuntu Light"/>
              <a:cs typeface="Ubuntu Light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 flipH="0" flipV="0">
            <a:off x="6820872" y="1209034"/>
            <a:ext cx="5047870" cy="204251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Ubuntu Light"/>
                <a:ea typeface="Ubuntu Light"/>
                <a:cs typeface="Ubuntu Light"/>
              </a:rPr>
              <a:t>Партнёры: 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ea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Основной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партнер: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 Руководство Тюменского Государственного университета;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ea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Потенциальные партнеры: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 Руководство других высших или средних специальных учебных учреждений.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ea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>
              <a:latin typeface="Ubuntu Light"/>
              <a:cs typeface="Ubuntu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21357"/>
            <a:chOff x="0" y="0"/>
            <a:chExt cx="12191999" cy="72135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28836" y="253998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 flipH="0" flipV="0">
              <a:off x="492111" y="295154"/>
              <a:ext cx="4234929" cy="3661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Ubuntu Light"/>
                  <a:ea typeface="Ubuntu Light"/>
                  <a:cs typeface="Ubuntu Light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 flipH="0" flipV="0">
            <a:off x="6022129" y="84667"/>
            <a:ext cx="5590670" cy="640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schemeClr val="bg1"/>
                </a:solidFill>
                <a:latin typeface="Ubuntu Light"/>
                <a:ea typeface="Ubuntu Light"/>
                <a:cs typeface="Ubuntu Light"/>
              </a:rPr>
              <a:t>Общий срок реализации проекта: 4 месяца</a:t>
            </a:r>
            <a:endParaRPr sz="2000"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xmlns:a="http://schemas.openxmlformats.org/drawingml/2006/main" noGrp="1"/>
          </p:cNvGraphicFramePr>
          <p:nvPr/>
        </p:nvGraphicFramePr>
        <p:xfrm>
          <a:off x="237744" y="841065"/>
          <a:ext cx="11716511" cy="5755170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3464947"/>
                <a:gridCol w="1760213"/>
                <a:gridCol w="1760213"/>
                <a:gridCol w="1760213"/>
                <a:gridCol w="741142"/>
                <a:gridCol w="741142"/>
                <a:gridCol w="741142"/>
                <a:gridCol w="741142"/>
              </a:tblGrid>
              <a:tr h="292779"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600" b="0">
                          <a:solidFill>
                            <a:srgbClr val="FFFFFF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Задача</a:t>
                      </a:r>
                      <a:endParaRPr sz="1600" b="0">
                        <a:latin typeface="Ubuntu Light"/>
                        <a:cs typeface="Ubuntu Light"/>
                      </a:endParaRPr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600" b="0">
                          <a:solidFill>
                            <a:srgbClr val="FFFFFF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Дата начала</a:t>
                      </a:r>
                      <a:endParaRPr sz="1600" b="0">
                        <a:latin typeface="Ubuntu Light"/>
                        <a:cs typeface="Ubuntu Light"/>
                      </a:endParaRPr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600" b="0">
                          <a:solidFill>
                            <a:srgbClr val="FFFFFF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Дата завершения</a:t>
                      </a:r>
                      <a:endParaRPr sz="1600" b="0">
                        <a:latin typeface="Ubuntu Light"/>
                        <a:cs typeface="Ubuntu Light"/>
                      </a:endParaRPr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rgbClr val="FFFFFF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Ответственный </a:t>
                      </a:r>
                      <a:br>
                        <a:rPr lang="ru-RU" sz="1600" b="0" i="0" u="none" strike="noStrike" cap="none" spc="0">
                          <a:solidFill>
                            <a:srgbClr val="FFFFFF"/>
                          </a:solidFill>
                          <a:latin typeface="Ubuntu Light"/>
                          <a:ea typeface="Ubuntu Light"/>
                          <a:cs typeface="Ubuntu Light"/>
                        </a:rPr>
                      </a:br>
                      <a:r>
                        <a:rPr lang="ru-RU" sz="1600" b="0" i="0" u="none" strike="noStrike" cap="none" spc="0">
                          <a:solidFill>
                            <a:srgbClr val="FFFFFF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от команды</a:t>
                      </a:r>
                      <a:endParaRPr sz="1600" b="0">
                        <a:latin typeface="Ubuntu Light"/>
                        <a:cs typeface="Ubuntu Light"/>
                      </a:endParaRPr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>
                    <a:solidFill>
                      <a:srgbClr val="595959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>
                    <a:solidFill>
                      <a:srgbClr val="595959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>
                    <a:solidFill>
                      <a:srgbClr val="595959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>
                    <a:solidFill>
                      <a:srgbClr val="595959"/>
                    </a:solidFill>
                  </a:tcPr>
                </a:tc>
              </a:tr>
              <a:tr h="568600">
                <a:tc vMerge="1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vMerge="1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vMerge="1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vMerge="1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сентябрь</a:t>
                      </a:r>
                      <a:endParaRPr sz="1200">
                        <a:solidFill>
                          <a:schemeClr val="bg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октябрь</a:t>
                      </a:r>
                      <a:endParaRPr sz="1200">
                        <a:solidFill>
                          <a:schemeClr val="bg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ноябрь</a:t>
                      </a:r>
                      <a:endParaRPr sz="1200">
                        <a:solidFill>
                          <a:schemeClr val="bg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декабрь</a:t>
                      </a:r>
                      <a:endParaRPr sz="1200">
                        <a:solidFill>
                          <a:schemeClr val="bg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5618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Разработка концепции проекта</a:t>
                      </a:r>
                      <a:endParaRPr sz="16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01.09.2024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15.09.2024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Ефременко А.Д.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75618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Исследование рынка</a:t>
                      </a:r>
                      <a:endParaRPr sz="16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10.09.2024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18.09.2024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Пашкевич А.В.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75618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Исследование целевой аудитории</a:t>
                      </a:r>
                      <a:endParaRPr sz="16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14.09.2024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24.09.2024</a:t>
                      </a:r>
                      <a:endParaRPr sz="20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Елобаева Ю.Р.</a:t>
                      </a:r>
                      <a:endParaRPr sz="2000" b="0" i="0" u="none" strike="noStrike" cap="none" spc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75618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Анализ конкурентов</a:t>
                      </a:r>
                      <a:endParaRPr sz="16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10.10.2024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10.11.2024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Марковский И.П.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75618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Обсуждение концепции</a:t>
                      </a:r>
                      <a:endParaRPr sz="16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01.09.2024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15.11.2024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Ефременко А.Д.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75618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Поиск полезных статьей</a:t>
                      </a:r>
                      <a:endParaRPr sz="20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01.09.2024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01.10.2024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Смолярчук В.В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75618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Поиск иллюстраций</a:t>
                      </a:r>
                      <a:endParaRPr sz="20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10.10.2024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10.11.2024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Смолярчук В.В</a:t>
                      </a:r>
                      <a:endParaRPr sz="20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75618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Разработка дизайна</a:t>
                      </a:r>
                      <a:endParaRPr sz="16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10.10.2024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03.11.2024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Сыса Д.С.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75618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Создание чат-бота</a:t>
                      </a:r>
                      <a:endParaRPr sz="16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15.11.2024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01.12.2024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Елобаева Ю.Р.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</a:tr>
              <a:tr h="375618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Создание сайта для чат-бота</a:t>
                      </a:r>
                      <a:endParaRPr lang="ru-RU" sz="1600" b="0">
                        <a:solidFill>
                          <a:schemeClr val="tx1"/>
                        </a:solidFill>
                        <a:latin typeface="Ubuntu Light"/>
                        <a:ea typeface="Ubuntu Light"/>
                        <a:cs typeface="Ubuntu Light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15.11.2024</a:t>
                      </a:r>
                      <a:endParaRPr lang="ru-RU" sz="1600" i="0">
                        <a:solidFill>
                          <a:schemeClr val="tx1"/>
                        </a:solidFill>
                        <a:latin typeface="Ubuntu Light"/>
                        <a:ea typeface="Ubuntu Light"/>
                        <a:cs typeface="Ubuntu Light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1.12.2024</a:t>
                      </a:r>
                      <a:endParaRPr lang="ru-RU" sz="1600" i="0">
                        <a:solidFill>
                          <a:schemeClr val="tx1"/>
                        </a:solidFill>
                        <a:latin typeface="Ubuntu Light"/>
                        <a:ea typeface="Ubuntu Light"/>
                        <a:cs typeface="Ubuntu Light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Ефременко А.Д.</a:t>
                      </a:r>
                      <a:endParaRPr lang="ru-RU" sz="1600" i="0">
                        <a:solidFill>
                          <a:schemeClr val="tx1"/>
                        </a:solidFill>
                        <a:latin typeface="Ubuntu Light"/>
                        <a:ea typeface="Ubuntu Light"/>
                        <a:cs typeface="Ubuntu Light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</a:tr>
              <a:tr h="375618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Тестирование </a:t>
                      </a:r>
                      <a:endParaRPr sz="16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  <a:round/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02.12.2024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  <a:round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miter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15.12.2024</a:t>
                      </a:r>
                      <a:endParaRPr sz="20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miter/>
                    </a:lnT>
                    <a:lnB w="6350" algn="ctr">
                      <a:solidFill>
                        <a:schemeClr val="tx1"/>
                      </a:solidFill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Изосимова К.С.</a:t>
                      </a:r>
                      <a:endParaRPr sz="20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  <a:miter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miter/>
                    </a:lnT>
                    <a:lnB w="6350" algn="ctr">
                      <a:solidFill>
                        <a:schemeClr val="tx1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  <a:miter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  <a:miter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</a:tr>
              <a:tr h="375618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Запуск чат-бота</a:t>
                      </a:r>
                      <a:endParaRPr lang="ru-RU" sz="1600" b="0">
                        <a:solidFill>
                          <a:schemeClr val="tx1"/>
                        </a:solidFill>
                        <a:latin typeface="Ubuntu Light"/>
                        <a:ea typeface="Ubuntu Light"/>
                        <a:cs typeface="Ubuntu Light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17.12.2024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ea typeface="Ubuntu Light"/>
                        <a:cs typeface="Ubuntu Light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18.12.2024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Ubuntu Light"/>
                        <a:ea typeface="Ubuntu Light"/>
                        <a:cs typeface="Ubuntu Light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Елобаева Ю.Р.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Ubuntu Light"/>
                        <a:ea typeface="Ubuntu Light"/>
                        <a:cs typeface="Ubuntu Light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</a:tr>
              <a:tr h="375618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Запуск рекламы</a:t>
                      </a:r>
                      <a:endParaRPr sz="16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20.12.2024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i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31.12.2024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Изосимова К.С.</a:t>
                      </a:r>
                      <a:endParaRPr sz="1600" i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7"/>
            <a:chOff x="0" y="0"/>
            <a:chExt cx="12191999" cy="79755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1" y="330197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 flipH="0" flipV="0">
              <a:off x="482585" y="402362"/>
              <a:ext cx="4348643" cy="3661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Ubuntu Light"/>
                  <a:ea typeface="Ubuntu Light"/>
                  <a:cs typeface="Ubuntu Light"/>
                </a:rPr>
                <a:t>РЕСУРСЫ: ФИНАНСОВЫЙ ПЛАН</a:t>
              </a:r>
              <a:endParaRPr>
                <a:latin typeface="Ubuntu Light"/>
                <a:cs typeface="Ubuntu Light"/>
              </a:endParaRPr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419310" y="5895835"/>
            <a:ext cx="6751982" cy="7013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Общая стоимость реализации проекта:  693.000 рублей</a:t>
            </a:r>
            <a:endParaRPr sz="2200">
              <a:solidFill>
                <a:srgbClr val="FF0000"/>
              </a:solidFill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Период окупаемости</a:t>
            </a:r>
            <a:r>
              <a:rPr lang="ru-RU" sz="2000" b="0" i="0" u="none" strike="noStrike" cap="none" spc="0">
                <a:ln>
                  <a:noFill/>
                </a:ln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:</a:t>
            </a:r>
            <a:r>
              <a:rPr lang="ru-RU" sz="2000" b="0" i="0" u="none" strike="noStrike" cap="none" spc="0">
                <a:ln>
                  <a:noFill/>
                </a:ln>
                <a:solidFill>
                  <a:srgbClr val="FF0000"/>
                </a:solidFill>
                <a:latin typeface="Ubuntu Light"/>
                <a:ea typeface="Ubuntu Light"/>
                <a:cs typeface="Ubuntu Light"/>
              </a:rPr>
              <a:t> </a:t>
            </a:r>
            <a:r>
              <a:rPr lang="ru-RU" sz="2000" b="0" i="0" u="none" strike="noStrike" cap="none" spc="0">
                <a:ln>
                  <a:noFill/>
                </a:ln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9 м</a:t>
            </a:r>
            <a:r>
              <a:rPr lang="ru-RU" sz="2000" b="0" i="0" u="none" strike="noStrike" cap="none" spc="0">
                <a:ln>
                  <a:noFill/>
                </a:ln>
                <a:solidFill>
                  <a:schemeClr val="tx1"/>
                </a:solidFill>
                <a:latin typeface="Ubuntu Light"/>
                <a:ea typeface="Ubuntu Light"/>
                <a:cs typeface="Ubuntu Light"/>
              </a:rPr>
              <a:t>есяцев</a:t>
            </a:r>
            <a:endParaRPr sz="2200">
              <a:solidFill>
                <a:schemeClr val="tx1"/>
              </a:solidFill>
              <a:latin typeface="Ubuntu Light"/>
              <a:cs typeface="Ubuntu Light"/>
            </a:endParaRPr>
          </a:p>
        </p:txBody>
      </p:sp>
      <p:graphicFrame>
        <p:nvGraphicFramePr>
          <p:cNvPr id="2" name="Таблица 4"/>
          <p:cNvGraphicFramePr>
            <a:graphicFrameLocks xmlns:a="http://schemas.openxmlformats.org/drawingml/2006/main" noGrp="1"/>
          </p:cNvGraphicFramePr>
          <p:nvPr/>
        </p:nvGraphicFramePr>
        <p:xfrm>
          <a:off x="424921" y="1193833"/>
          <a:ext cx="11342157" cy="4598628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2880000"/>
                <a:gridCol w="1105477"/>
                <a:gridCol w="918790"/>
                <a:gridCol w="945731"/>
                <a:gridCol w="900000"/>
                <a:gridCol w="845160"/>
                <a:gridCol w="65480"/>
                <a:gridCol w="869680"/>
                <a:gridCol w="49110"/>
                <a:gridCol w="886050"/>
                <a:gridCol w="32740"/>
                <a:gridCol w="902421"/>
                <a:gridCol w="16369"/>
                <a:gridCol w="918793"/>
              </a:tblGrid>
              <a:tr h="494829">
                <a:tc>
                  <a:txBody>
                    <a:bodyPr/>
                    <a:p>
                      <a:pPr algn="ctr">
                        <a:defRPr/>
                      </a:pPr>
                      <a:endParaRPr sz="14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сентябрь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октябрь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ноябрь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декабрь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январь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февраль</a:t>
                      </a:r>
                      <a:endParaRPr sz="18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март</a:t>
                      </a:r>
                      <a:endParaRPr sz="18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апрель</a:t>
                      </a:r>
                      <a:endParaRPr sz="18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май</a:t>
                      </a:r>
                      <a:endParaRPr sz="1800" b="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548355">
                <a:tc gridSpan="14">
                  <a:txBody>
                    <a:bodyPr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Доходы: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69611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Выручка от продажи продукции </a:t>
                      </a: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(цена продукта * количество продаж)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10.000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gridSpan="2"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80.000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150.000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150.000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220.000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270.000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3773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Грант = 260.000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95.000</a:t>
                      </a:r>
                      <a:endParaRPr sz="18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46.000</a:t>
                      </a:r>
                      <a:endParaRPr sz="18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40.000</a:t>
                      </a:r>
                      <a:endParaRPr sz="18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>
                          <a:latin typeface="Ubuntu Light"/>
                          <a:ea typeface="Ubuntu Light"/>
                          <a:cs typeface="Ubuntu Light"/>
                        </a:rPr>
                        <a:t>60.000</a:t>
                      </a:r>
                      <a:endParaRPr sz="18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 gridSpan="2"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19.000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65217">
                <a:tc gridSpan="14"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Расходы: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355929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Оборудование</a:t>
                      </a: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:</a:t>
                      </a:r>
                      <a:endParaRPr sz="18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50.000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6.000</a:t>
                      </a:r>
                      <a:endParaRPr sz="140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gridSpan="2"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5.000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7.000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55929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Программное обеспечение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5.000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8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8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8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5.000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55929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Аренда помещения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30.000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30.000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30.000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30.000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gridSpan="2"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30.000</a:t>
                      </a:r>
                      <a:endParaRPr sz="18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30.000</a:t>
                      </a:r>
                      <a:endParaRPr sz="18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30.000</a:t>
                      </a:r>
                      <a:endParaRPr sz="18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30.000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30.000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8107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Реклама и продвижение: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20.000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gridSpan="2"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30.000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40.000</a:t>
                      </a:r>
                      <a:endParaRPr sz="18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50.000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Ubuntu Light"/>
                          <a:ea typeface="Ubuntu Light"/>
                          <a:cs typeface="Ubuntu Light"/>
                        </a:rPr>
                        <a:t>55.000</a:t>
                      </a:r>
                      <a:endParaRPr sz="1400">
                        <a:solidFill>
                          <a:schemeClr val="tx1"/>
                        </a:solidFill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60.000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55929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latin typeface="Ubuntu Light"/>
                          <a:ea typeface="Ubuntu Light"/>
                          <a:cs typeface="Ubuntu Light"/>
                        </a:rPr>
                        <a:t>ИТОГО (доходы – расходы)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0</a:t>
                      </a:r>
                      <a:endParaRPr sz="18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0</a:t>
                      </a:r>
                      <a:endParaRPr sz="18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10.000</a:t>
                      </a:r>
                      <a:endParaRPr sz="18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24.000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65.000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60.000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118.000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Ubuntu Light"/>
                          <a:ea typeface="Ubuntu Light"/>
                          <a:cs typeface="Ubuntu Light"/>
                        </a:rPr>
                        <a:t>170.000</a:t>
                      </a:r>
                      <a:endParaRPr sz="1400">
                        <a:latin typeface="Ubuntu Light"/>
                        <a:cs typeface="Ubuntu Light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8"/>
            <a:chOff x="0" y="0"/>
            <a:chExt cx="12191999" cy="797558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330198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 flipH="0" flipV="0">
              <a:off x="419313" y="402363"/>
              <a:ext cx="2977345" cy="3661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Ubuntu Light"/>
                  <a:ea typeface="Ubuntu Light"/>
                  <a:cs typeface="Ubuntu Light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334638" y="1018532"/>
            <a:ext cx="8981102" cy="5273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Количественные результаты:</a:t>
            </a:r>
            <a:endParaRPr sz="2000" b="1">
              <a:latin typeface="Ubuntu Light"/>
              <a:cs typeface="Ubuntu Light"/>
            </a:endParaRPr>
          </a:p>
          <a:p>
            <a:pPr marL="305908" marR="0" lvl="0" indent="-30590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Положительные оценки наших клиентов выше 65%;</a:t>
            </a:r>
            <a:endParaRPr sz="2000" b="0">
              <a:latin typeface="Ubuntu Light"/>
              <a:cs typeface="Ubuntu Light"/>
            </a:endParaRPr>
          </a:p>
          <a:p>
            <a:pPr marL="305908" marR="0" lvl="0" indent="-30590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Количество пользователей, которые начали пользоваться с чат-ботом, более 200;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ea typeface="Ubuntu Light"/>
              <a:cs typeface="Ubuntu Light"/>
            </a:endParaRPr>
          </a:p>
          <a:p>
            <a:pPr marL="305908" marR="0" lvl="0" indent="-30590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Как минимум 30% пользователей, которые используют весь функционал чат-бота;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highlight>
                <a:srgbClr val="FFFF00"/>
              </a:highlight>
              <a:latin typeface="Ubuntu Light"/>
              <a:ea typeface="Ubuntu Light"/>
              <a:cs typeface="Ubuntu Light"/>
            </a:endParaRPr>
          </a:p>
          <a:p>
            <a:pPr marL="305908" marR="0" lvl="0" indent="-30590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Процент приобретения тарифа Premium свыше 35%.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 b="1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Качественные результаты:</a:t>
            </a:r>
            <a:endParaRPr sz="2000" b="1">
              <a:latin typeface="Ubuntu Light"/>
              <a:cs typeface="Ubuntu Light"/>
            </a:endParaRPr>
          </a:p>
          <a:p>
            <a:pPr marL="305908" marR="0" lvl="0" indent="-30590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Улучшение финансовой грамотности у пользователей, что поможет им принимать более грамотные решения в своей жизни;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ea typeface="Ubuntu Light"/>
              <a:cs typeface="Ubuntu Light"/>
            </a:endParaRPr>
          </a:p>
          <a:p>
            <a:pPr marL="305908" marR="0" lvl="0" indent="-30590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Увеличение уверенности пользователей в своих знаниях и навыках, которые могут помочь в жизненных трудностях;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ea typeface="Ubuntu Light"/>
              <a:cs typeface="Ubuntu Light"/>
            </a:endParaRPr>
          </a:p>
          <a:p>
            <a:pPr marL="305908" marR="0" lvl="0" indent="-30590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Развитие сообщества пользователей, которые могут обмениваться опытом и знаниями в области финансов;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ea typeface="Ubuntu Light"/>
              <a:cs typeface="Ubuntu Light"/>
            </a:endParaRPr>
          </a:p>
          <a:p>
            <a:pPr marL="305908" marR="0" lvl="0" indent="-30590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Повышение осведомленности в бытовых, коммунальных вопросах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.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ea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 b="1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cs typeface="Ubuntu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8"/>
            <a:chOff x="0" y="0"/>
            <a:chExt cx="12191999" cy="797558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330198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 flipH="0" flipV="0">
              <a:off x="419313" y="402362"/>
              <a:ext cx="2978535" cy="3661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Ubuntu Light"/>
                  <a:ea typeface="Ubuntu Light"/>
                  <a:cs typeface="Ubuntu Light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325117" y="1104260"/>
            <a:ext cx="11177909" cy="4663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Проект  целесообразен для реализации по следующим причинам:</a:t>
            </a:r>
            <a:endParaRPr lang="ru-RU" sz="2000" b="1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ea typeface="Ubuntu Light"/>
              <a:cs typeface="Ubuntu Light"/>
            </a:endParaRPr>
          </a:p>
          <a:p>
            <a:pPr marL="305908" lvl="0" indent="-30590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§"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В нынешнее время большинство студентов Тюмгу испытывают проблемы с распределением финансов в повседневной жизни, и наш проект им в этом поможет; 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ea typeface="Ubuntu Light"/>
              <a:cs typeface="Ubuntu Light"/>
            </a:endParaRPr>
          </a:p>
          <a:p>
            <a:pPr marL="305908" marR="0" lvl="0" indent="-30590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§"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Благодаря нашему проекту молодые люди смогут справляться с бытовыми проблемами с минимальными затратами.  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ea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 b="1"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cs typeface="Ubuntu Light"/>
              </a:rPr>
              <a:t>Перспективы развития:</a:t>
            </a:r>
            <a:endParaRPr sz="2000" b="1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cs typeface="Ubuntu Light"/>
              </a:rPr>
              <a:t>Расширение рынка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сбыта </a:t>
            </a:r>
            <a:r>
              <a:rPr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cs typeface="Ubuntu Light"/>
              </a:rPr>
              <a:t>в течении 2-3 лет на другие высшие и средние специальные учебные заведения, внедрения новых алгоритмов поиска информации, добавления чат бота во ВКонтакте.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Ubuntu Light"/>
                <a:ea typeface="Ubuntu Light"/>
                <a:cs typeface="Ubuntu Light"/>
              </a:rPr>
              <a:t>Наша команда обладает необходимыми навыками в проектировании пользовательских систем, написании статей и работе с аудиторией. Гарантируем выполнение задачи на высоком уровне и решение, соответствующее требованиям и целям.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Ubuntu Light"/>
              <a:cs typeface="Ubuntu Ligh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 b="1" i="0" u="none" strike="noStrike" cap="none" spc="0">
              <a:ln>
                <a:noFill/>
              </a:ln>
              <a:solidFill>
                <a:prstClr val="black"/>
              </a:solidFill>
              <a:highlight>
                <a:srgbClr val="FFFF00"/>
              </a:highlight>
              <a:latin typeface="Ubuntu Light"/>
              <a:cs typeface="Ubuntu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Blank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R7-Office/7.4.0.112</Application>
  <DocSecurity>0</DocSecurity>
  <PresentationFormat>Широкоэкранный</PresentationFormat>
  <Paragraphs>0</Paragraphs>
  <Slides>16</Slides>
  <Notes>16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dc:identifier/>
  <dc:language/>
  <cp:lastModifiedBy>Андрей Ефременко</cp:lastModifiedBy>
  <cp:revision>70</cp:revision>
  <dcterms:created xsi:type="dcterms:W3CDTF">2023-09-23T09:41:00Z</dcterms:created>
  <dcterms:modified xsi:type="dcterms:W3CDTF">2023-10-23T08:16:22Z</dcterms:modified>
  <cp:category/>
  <cp:contentStatus/>
  <cp:version/>
</cp:coreProperties>
</file>