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Raleway ExtraBold"/>
      <p:bold r:id="rId29"/>
      <p:boldItalic r:id="rId30"/>
    </p:embeddedFont>
    <p:embeddedFont>
      <p:font typeface="Helvetica Neue"/>
      <p:regular r:id="rId31"/>
      <p:bold r:id="rId32"/>
      <p:italic r:id="rId33"/>
      <p:boldItalic r:id="rId34"/>
    </p:embeddedFont>
    <p:embeddedFont>
      <p:font typeface="Montserrat ExtraBold"/>
      <p:bold r:id="rId35"/>
      <p:boldItalic r:id="rId36"/>
    </p:embeddedFont>
    <p:embeddedFont>
      <p:font typeface="Century Gothic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41" roundtripDataSignature="AMtx7miXtUx+wOJGBrGs/i/pqCDNN7yxr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5740531-CFE3-4878-850C-040FDC24D6EB}">
  <a:tblStyle styleId="{25740531-CFE3-4878-850C-040FDC24D6E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74D58A85-20BF-4B38-BCC1-FBA1839B4F0B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boldItalic.fntdata"/><Relationship Id="rId20" Type="http://schemas.openxmlformats.org/officeDocument/2006/relationships/slide" Target="slides/slide13.xml"/><Relationship Id="rId41" Type="http://customschemas.google.com/relationships/presentationmetadata" Target="metadata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ExtraBold-bold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regular.fntdata"/><Relationship Id="rId30" Type="http://schemas.openxmlformats.org/officeDocument/2006/relationships/font" Target="fonts/RalewayExtraBold-boldItalic.fntdata"/><Relationship Id="rId11" Type="http://schemas.openxmlformats.org/officeDocument/2006/relationships/slide" Target="slides/slide4.xml"/><Relationship Id="rId33" Type="http://schemas.openxmlformats.org/officeDocument/2006/relationships/font" Target="fonts/HelveticaNeue-italic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.fntdata"/><Relationship Id="rId13" Type="http://schemas.openxmlformats.org/officeDocument/2006/relationships/slide" Target="slides/slide6.xml"/><Relationship Id="rId35" Type="http://schemas.openxmlformats.org/officeDocument/2006/relationships/font" Target="fonts/MontserratExtraBold-bold.fntdata"/><Relationship Id="rId12" Type="http://schemas.openxmlformats.org/officeDocument/2006/relationships/slide" Target="slides/slide5.xml"/><Relationship Id="rId34" Type="http://schemas.openxmlformats.org/officeDocument/2006/relationships/font" Target="fonts/HelveticaNeue-boldItalic.fntdata"/><Relationship Id="rId15" Type="http://schemas.openxmlformats.org/officeDocument/2006/relationships/slide" Target="slides/slide8.xml"/><Relationship Id="rId37" Type="http://schemas.openxmlformats.org/officeDocument/2006/relationships/font" Target="fonts/CenturyGothic-regular.fntdata"/><Relationship Id="rId14" Type="http://schemas.openxmlformats.org/officeDocument/2006/relationships/slide" Target="slides/slide7.xml"/><Relationship Id="rId36" Type="http://schemas.openxmlformats.org/officeDocument/2006/relationships/font" Target="fonts/MontserratExtraBold-boldItalic.fntdata"/><Relationship Id="rId17" Type="http://schemas.openxmlformats.org/officeDocument/2006/relationships/slide" Target="slides/slide10.xml"/><Relationship Id="rId39" Type="http://schemas.openxmlformats.org/officeDocument/2006/relationships/font" Target="fonts/CenturyGothic-italic.fntdata"/><Relationship Id="rId16" Type="http://schemas.openxmlformats.org/officeDocument/2006/relationships/slide" Target="slides/slide9.xml"/><Relationship Id="rId38" Type="http://schemas.openxmlformats.org/officeDocument/2006/relationships/font" Target="fonts/CenturyGothic-bold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8c83852d14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g28c83852d14_0_55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3" name="Google Shape;183;p6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a1ea645115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1" name="Google Shape;191;g2a1ea645115_1_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8c83852d14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7" name="Google Shape;217;g28c83852d14_0_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0" name="Google Shape;230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4" name="Google Shape;24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28c83852d14_0_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4" name="Google Shape;254;g28c83852d14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1" name="Google Shape;281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5" name="Google Shape;295;p1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19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19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19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0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20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20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1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3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23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23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24"/>
          <p:cNvPicPr preferRelativeResize="0"/>
          <p:nvPr/>
        </p:nvPicPr>
        <p:blipFill rotWithShape="1">
          <a:blip r:embed="rId2">
            <a:alphaModFix/>
          </a:blip>
          <a:srcRect b="4320" l="0" r="2181" t="1753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24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24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2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2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25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2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2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2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2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7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2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3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3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32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3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3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3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5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6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3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9.jpg"/><Relationship Id="rId6" Type="http://schemas.openxmlformats.org/officeDocument/2006/relationships/image" Target="../media/image6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Relationship Id="rId4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2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0" Type="http://schemas.openxmlformats.org/officeDocument/2006/relationships/image" Target="../media/image25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1.jpg"/><Relationship Id="rId4" Type="http://schemas.openxmlformats.org/officeDocument/2006/relationships/image" Target="../media/image17.jpg"/><Relationship Id="rId9" Type="http://schemas.openxmlformats.org/officeDocument/2006/relationships/image" Target="../media/image22.jpg"/><Relationship Id="rId5" Type="http://schemas.openxmlformats.org/officeDocument/2006/relationships/image" Target="../media/image19.jpg"/><Relationship Id="rId6" Type="http://schemas.openxmlformats.org/officeDocument/2006/relationships/image" Target="../media/image24.jpg"/><Relationship Id="rId7" Type="http://schemas.openxmlformats.org/officeDocument/2006/relationships/image" Target="../media/image20.jpg"/><Relationship Id="rId8" Type="http://schemas.openxmlformats.org/officeDocument/2006/relationships/image" Target="../media/image1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 txBox="1"/>
          <p:nvPr>
            <p:ph type="title"/>
          </p:nvPr>
        </p:nvSpPr>
        <p:spPr>
          <a:xfrm>
            <a:off x="401717" y="17350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СИНАПС</a:t>
            </a:r>
            <a:endParaRPr sz="3100"/>
          </a:p>
        </p:txBody>
      </p:sp>
      <p:sp>
        <p:nvSpPr>
          <p:cNvPr id="107" name="Google Shape;107;p1"/>
          <p:cNvSpPr txBox="1"/>
          <p:nvPr>
            <p:ph idx="1" type="body"/>
          </p:nvPr>
        </p:nvSpPr>
        <p:spPr>
          <a:xfrm>
            <a:off x="401726" y="2339350"/>
            <a:ext cx="41703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Приложение для контроля состояния и лечения ЖКТ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pic>
        <p:nvPicPr>
          <p:cNvPr id="108" name="Google Shape;108;p1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1700" y="123150"/>
            <a:ext cx="895675" cy="89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"/>
          <p:cNvSpPr txBox="1"/>
          <p:nvPr>
            <p:ph idx="1" type="body"/>
          </p:nvPr>
        </p:nvSpPr>
        <p:spPr>
          <a:xfrm>
            <a:off x="456818" y="1883080"/>
            <a:ext cx="6153300" cy="9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Об ухудшении качества своего питания за последний год говорит пятая часть россиян (19%). В медицинских учреждениях РФ находилось около 16,99 млн. человек с заболеваниями ЖКТ, из которых 4,98 млн. случаев было зарегистрировано в течение года.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500"/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"/>
          <p:cNvSpPr txBox="1"/>
          <p:nvPr/>
        </p:nvSpPr>
        <p:spPr>
          <a:xfrm>
            <a:off x="494925" y="2921675"/>
            <a:ext cx="60771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Мы разрабатываем приложение для людей с заболеваниями ЖКТ, а именно с заболеваниями желудка. Приложение позволит контролировать приём назначенных лекарств, изучить меню, благодаря которому пользователи смогут готовить не только полезную, но и вкусную пищу, а также в случае резкого ухудшения состояния обратиться через приложение к врачу.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2" name="Google Shape;132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8c83852d14_0_55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g28c83852d14_0_55"/>
          <p:cNvSpPr txBox="1"/>
          <p:nvPr>
            <p:ph idx="1" type="body"/>
          </p:nvPr>
        </p:nvSpPr>
        <p:spPr>
          <a:xfrm>
            <a:off x="456817" y="23966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ru">
                <a:solidFill>
                  <a:srgbClr val="132C40"/>
                </a:solidFill>
              </a:rPr>
              <a:t>Сегмент А:</a:t>
            </a:r>
            <a:endParaRPr b="1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молодежь в возрасте 18-40 лет, проживающие в РФ, имеющие проблемы с питанием, не могут принимать всю пищу - есть ограничения, заболевания ЖКТ, </a:t>
            </a:r>
            <a:r>
              <a:rPr lang="ru">
                <a:solidFill>
                  <a:srgbClr val="132C40"/>
                </a:solidFill>
              </a:rPr>
              <a:t>испытывающие</a:t>
            </a:r>
            <a:r>
              <a:rPr lang="ru">
                <a:solidFill>
                  <a:srgbClr val="132C40"/>
                </a:solidFill>
              </a:rPr>
              <a:t> потребность в контроле питания.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ru">
                <a:solidFill>
                  <a:srgbClr val="132C40"/>
                </a:solidFill>
              </a:rPr>
              <a:t>Сегмент Б:</a:t>
            </a:r>
            <a:endParaRPr b="1">
              <a:solidFill>
                <a:srgbClr val="132C4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взрослое поколение </a:t>
            </a:r>
            <a:r>
              <a:rPr lang="ru">
                <a:solidFill>
                  <a:srgbClr val="132C40"/>
                </a:solidFill>
              </a:rPr>
              <a:t>в возрасте 36-55 лет, проживающие в РФ, имеющие хронические заболевания ЖКТ, принимающие уже лекарственные средства, находящиеся на специальном питание.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45" name="Google Shape;145;g28c83852d14_0_5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g28c83852d14_0_5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g28c83852d14_0_5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g28c83852d14_0_5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g28c83852d14_0_5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g28c83852d14_0_5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g28c83852d14_0_5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g28c83852d14_0_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4"/>
          <p:cNvSpPr txBox="1"/>
          <p:nvPr>
            <p:ph idx="1" type="body"/>
          </p:nvPr>
        </p:nvSpPr>
        <p:spPr>
          <a:xfrm>
            <a:off x="530718" y="2228081"/>
            <a:ext cx="6568200" cy="24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132C40"/>
                </a:solidFill>
              </a:rPr>
              <a:t>На основании </a:t>
            </a:r>
            <a:r>
              <a:rPr b="1" lang="ru">
                <a:solidFill>
                  <a:srgbClr val="132C40"/>
                </a:solidFill>
              </a:rPr>
              <a:t>проведенному</a:t>
            </a:r>
            <a:r>
              <a:rPr b="1" lang="ru">
                <a:solidFill>
                  <a:srgbClr val="132C40"/>
                </a:solidFill>
              </a:rPr>
              <a:t> опроса (10 респондентов) наша целевая аудитория сталкивается со следующими сложностями:</a:t>
            </a:r>
            <a:endParaRPr b="1"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в связи с неправильным питанием появляются боли в эпигастральной полости;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из-за стресса увеличивается вероятность появления гастрита;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люди сталкиваются с проблемой готовки одновременно и вкусной, и полезной пищи; 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при необходимости срочной консультации нет возможности быстро связаться с врачом.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ru">
                <a:solidFill>
                  <a:srgbClr val="132C40"/>
                </a:solidFill>
              </a:rPr>
              <a:t>Неподтвержденные</a:t>
            </a:r>
            <a:r>
              <a:rPr b="1" lang="ru">
                <a:solidFill>
                  <a:srgbClr val="132C40"/>
                </a:solidFill>
              </a:rPr>
              <a:t> гипотезы:</a:t>
            </a:r>
            <a:r>
              <a:rPr lang="ru">
                <a:solidFill>
                  <a:srgbClr val="132C40"/>
                </a:solidFill>
              </a:rPr>
              <a:t> </a:t>
            </a:r>
            <a:r>
              <a:rPr lang="ru">
                <a:solidFill>
                  <a:srgbClr val="132C40"/>
                </a:solidFill>
              </a:rPr>
              <a:t>люди с хроническими заболеваниями ЖКТ не следят за своевременным приемом лекарств.</a:t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5"/>
          <p:cNvSpPr txBox="1"/>
          <p:nvPr>
            <p:ph type="title"/>
          </p:nvPr>
        </p:nvSpPr>
        <p:spPr>
          <a:xfrm>
            <a:off x="506617" y="6132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2" name="Google Shape;172;p5"/>
          <p:cNvSpPr txBox="1"/>
          <p:nvPr>
            <p:ph idx="1" type="body"/>
          </p:nvPr>
        </p:nvSpPr>
        <p:spPr>
          <a:xfrm>
            <a:off x="506622" y="1635125"/>
            <a:ext cx="4115100" cy="26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Наше приложение позволит пользователям:</a:t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вести дневник питания, </a:t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благодаря сборнику рецептов готовить полезную и вкусную пищу, </a:t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устанавливать напоминания для своевременного приёма лекарств,</a:t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иметь возможность быстро связаться с врачом в случае непредвиденного ухудшения состояния.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2325" y="595250"/>
            <a:ext cx="2967126" cy="417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46650" y="806275"/>
            <a:ext cx="2177700" cy="3656051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  <a:effectLst>
            <a:outerShdw blurRad="57150" rotWithShape="0" algn="bl" dir="3840000" dist="19050">
              <a:srgbClr val="000000">
                <a:alpha val="67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6" name="Google Shape;186;p6"/>
          <p:cNvSpPr txBox="1"/>
          <p:nvPr/>
        </p:nvSpPr>
        <p:spPr>
          <a:xfrm>
            <a:off x="432318" y="1870073"/>
            <a:ext cx="8125800" cy="262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Синапс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молодежи,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 возрасте 18-40 лет, проживающие в РФ, имеющие проблемы с питанием, не могут принимать всю пищу - есть ограничения, заболевания ЖКТ, испытывающие потребность в контроле питания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отсутствии правильного и полноценного питания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заболевание ЖКТ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технологии - эндоскопическ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хирурги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я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ценность экономии времени,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сохранения здоровья.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7" name="Google Shape;187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a1ea645115_1_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g2a1ea645115_1_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g2a1ea645115_1_2"/>
          <p:cNvSpPr/>
          <p:nvPr/>
        </p:nvSpPr>
        <p:spPr>
          <a:xfrm>
            <a:off x="401718" y="551569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g2a1ea645115_1_2"/>
          <p:cNvSpPr txBox="1"/>
          <p:nvPr>
            <p:ph type="title"/>
          </p:nvPr>
        </p:nvSpPr>
        <p:spPr>
          <a:xfrm>
            <a:off x="401717" y="5393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7" name="Google Shape;197;g2a1ea645115_1_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g2a1ea645115_1_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g2a1ea645115_1_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g2a1ea645115_1_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g2a1ea645115_1_2"/>
          <p:cNvSpPr txBox="1"/>
          <p:nvPr>
            <p:ph idx="1" type="body"/>
          </p:nvPr>
        </p:nvSpPr>
        <p:spPr>
          <a:xfrm>
            <a:off x="5871263" y="3424075"/>
            <a:ext cx="1718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</a:rPr>
              <a:t>150.000 руб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02" name="Google Shape;202;g2a1ea645115_1_2"/>
          <p:cNvSpPr txBox="1"/>
          <p:nvPr>
            <p:ph idx="1" type="body"/>
          </p:nvPr>
        </p:nvSpPr>
        <p:spPr>
          <a:xfrm>
            <a:off x="6024188" y="2035625"/>
            <a:ext cx="1718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</a:rPr>
              <a:t>12,9  млрд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03" name="Google Shape;203;g2a1ea645115_1_2"/>
          <p:cNvSpPr txBox="1"/>
          <p:nvPr/>
        </p:nvSpPr>
        <p:spPr>
          <a:xfrm>
            <a:off x="457200" y="1270000"/>
            <a:ext cx="3615000" cy="28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Мы работаем на рынке B2C.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Наша ЦА - 6,8 млн человек (это люди с заболеваниями ЖКТ)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Наше решение будет стоить</a:t>
            </a:r>
            <a:r>
              <a:rPr lang="ru" sz="1200">
                <a:solidFill>
                  <a:srgbClr val="9F00FF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1890 рублей/год - это</a:t>
            </a:r>
            <a:r>
              <a:rPr lang="ru" sz="1200">
                <a:solidFill>
                  <a:srgbClr val="9F00FF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12,9 млрд</a:t>
            </a:r>
            <a:r>
              <a:rPr lang="ru" sz="1200">
                <a:solidFill>
                  <a:srgbClr val="9F00FF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рублей/год</a:t>
            </a:r>
            <a:r>
              <a:rPr b="1" lang="ru" sz="12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1" sz="1200">
              <a:solidFill>
                <a:schemeClr val="accent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ТАМ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1890*6,8 млн.ч, это</a:t>
            </a:r>
            <a:r>
              <a:rPr lang="ru" sz="1200">
                <a:solidFill>
                  <a:srgbClr val="9F00FF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12,9 млрд</a:t>
            </a:r>
            <a:r>
              <a:rPr lang="ru" sz="1200">
                <a:solidFill>
                  <a:srgbClr val="9F00FF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рублей/год</a:t>
            </a:r>
            <a:r>
              <a:rPr b="1" lang="ru" sz="12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1" sz="1200">
              <a:solidFill>
                <a:schemeClr val="accent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4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0% используют приложения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SAM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12,9 млрд *40% = 5,2 млрд.руб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Мы можем получить 2% рынка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SOM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=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5,2 млрд.руб*2% = 104 млн. руб/год</a:t>
            </a:r>
            <a:endParaRPr sz="1200">
              <a:solidFill>
                <a:schemeClr val="dk2"/>
              </a:solidFill>
            </a:endParaRPr>
          </a:p>
        </p:txBody>
      </p:sp>
      <p:grpSp>
        <p:nvGrpSpPr>
          <p:cNvPr id="204" name="Google Shape;204;g2a1ea645115_1_2"/>
          <p:cNvGrpSpPr/>
          <p:nvPr/>
        </p:nvGrpSpPr>
        <p:grpSpPr>
          <a:xfrm>
            <a:off x="4173042" y="1211925"/>
            <a:ext cx="4184384" cy="3402900"/>
            <a:chOff x="206792" y="1398325"/>
            <a:chExt cx="4184384" cy="3402900"/>
          </a:xfrm>
        </p:grpSpPr>
        <p:sp>
          <p:nvSpPr>
            <p:cNvPr id="205" name="Google Shape;205;g2a1ea645115_1_2"/>
            <p:cNvSpPr txBox="1"/>
            <p:nvPr/>
          </p:nvSpPr>
          <p:spPr>
            <a:xfrm>
              <a:off x="206791" y="3134756"/>
              <a:ext cx="618000" cy="90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400">
                <a:solidFill>
                  <a:srgbClr val="CE2155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206" name="Google Shape;206;g2a1ea645115_1_2"/>
            <p:cNvSpPr/>
            <p:nvPr/>
          </p:nvSpPr>
          <p:spPr>
            <a:xfrm>
              <a:off x="880275" y="1398325"/>
              <a:ext cx="3510900" cy="3402900"/>
            </a:xfrm>
            <a:prstGeom prst="ellipse">
              <a:avLst/>
            </a:prstGeom>
            <a:solidFill>
              <a:srgbClr val="A2C4C9"/>
            </a:solidFill>
            <a:ln cap="flat" cmpd="sng" w="9525">
              <a:solidFill>
                <a:srgbClr val="8888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g2a1ea645115_1_2"/>
            <p:cNvSpPr/>
            <p:nvPr/>
          </p:nvSpPr>
          <p:spPr>
            <a:xfrm>
              <a:off x="1364700" y="1994475"/>
              <a:ext cx="2694300" cy="2761500"/>
            </a:xfrm>
            <a:prstGeom prst="ellipse">
              <a:avLst/>
            </a:prstGeom>
            <a:solidFill>
              <a:srgbClr val="083B6A"/>
            </a:solidFill>
            <a:ln cap="flat" cmpd="sng" w="9525">
              <a:solidFill>
                <a:srgbClr val="083B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g2a1ea645115_1_2"/>
            <p:cNvSpPr/>
            <p:nvPr/>
          </p:nvSpPr>
          <p:spPr>
            <a:xfrm>
              <a:off x="1702500" y="2685900"/>
              <a:ext cx="2018700" cy="2070000"/>
            </a:xfrm>
            <a:prstGeom prst="ellipse">
              <a:avLst/>
            </a:prstGeom>
            <a:solidFill>
              <a:srgbClr val="D74B4B"/>
            </a:solidFill>
            <a:ln cap="flat" cmpd="sng" w="9525">
              <a:solidFill>
                <a:srgbClr val="D74B4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g2a1ea645115_1_2"/>
            <p:cNvSpPr txBox="1"/>
            <p:nvPr/>
          </p:nvSpPr>
          <p:spPr>
            <a:xfrm>
              <a:off x="2316756" y="1443613"/>
              <a:ext cx="790200" cy="23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FFFFFF"/>
                  </a:solidFill>
                  <a:highlight>
                    <a:srgbClr val="FD493D"/>
                  </a:highlight>
                  <a:latin typeface="Raleway ExtraBold"/>
                  <a:ea typeface="Raleway ExtraBold"/>
                  <a:cs typeface="Raleway ExtraBold"/>
                  <a:sym typeface="Raleway ExtraBold"/>
                </a:rPr>
                <a:t>TAM</a:t>
              </a:r>
              <a:endParaRPr sz="1100">
                <a:solidFill>
                  <a:srgbClr val="FFFFFF"/>
                </a:solidFill>
                <a:highlight>
                  <a:srgbClr val="FD493D"/>
                </a:highlight>
                <a:latin typeface="Raleway ExtraBold"/>
                <a:ea typeface="Raleway ExtraBold"/>
                <a:cs typeface="Raleway ExtraBold"/>
                <a:sym typeface="Raleway ExtraBold"/>
              </a:endParaRPr>
            </a:p>
          </p:txBody>
        </p:sp>
        <p:sp>
          <p:nvSpPr>
            <p:cNvPr id="210" name="Google Shape;210;g2a1ea645115_1_2"/>
            <p:cNvSpPr txBox="1"/>
            <p:nvPr/>
          </p:nvSpPr>
          <p:spPr>
            <a:xfrm>
              <a:off x="2316756" y="2057113"/>
              <a:ext cx="790200" cy="25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FFFFFF"/>
                  </a:solidFill>
                  <a:highlight>
                    <a:srgbClr val="FD493D"/>
                  </a:highlight>
                  <a:latin typeface="Raleway ExtraBold"/>
                  <a:ea typeface="Raleway ExtraBold"/>
                  <a:cs typeface="Raleway ExtraBold"/>
                  <a:sym typeface="Raleway ExtraBold"/>
                </a:rPr>
                <a:t>SAM</a:t>
              </a:r>
              <a:endParaRPr sz="1200">
                <a:solidFill>
                  <a:srgbClr val="FFFFFF"/>
                </a:solidFill>
                <a:highlight>
                  <a:srgbClr val="FD493D"/>
                </a:highlight>
                <a:latin typeface="Raleway ExtraBold"/>
                <a:ea typeface="Raleway ExtraBold"/>
                <a:cs typeface="Raleway ExtraBold"/>
                <a:sym typeface="Raleway ExtraBold"/>
              </a:endParaRPr>
            </a:p>
          </p:txBody>
        </p:sp>
        <p:sp>
          <p:nvSpPr>
            <p:cNvPr id="211" name="Google Shape;211;g2a1ea645115_1_2"/>
            <p:cNvSpPr txBox="1"/>
            <p:nvPr/>
          </p:nvSpPr>
          <p:spPr>
            <a:xfrm>
              <a:off x="2316756" y="3134738"/>
              <a:ext cx="790200" cy="25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FFFFFF"/>
                  </a:solidFill>
                  <a:highlight>
                    <a:srgbClr val="FD493D"/>
                  </a:highlight>
                  <a:latin typeface="Raleway ExtraBold"/>
                  <a:ea typeface="Raleway ExtraBold"/>
                  <a:cs typeface="Raleway ExtraBold"/>
                  <a:sym typeface="Raleway ExtraBold"/>
                </a:rPr>
                <a:t>SOM</a:t>
              </a:r>
              <a:endParaRPr sz="1200">
                <a:solidFill>
                  <a:srgbClr val="FFFFFF"/>
                </a:solidFill>
                <a:highlight>
                  <a:srgbClr val="FD493D"/>
                </a:highlight>
                <a:latin typeface="Raleway ExtraBold"/>
                <a:ea typeface="Raleway ExtraBold"/>
                <a:cs typeface="Raleway ExtraBold"/>
                <a:sym typeface="Raleway ExtraBold"/>
              </a:endParaRPr>
            </a:p>
          </p:txBody>
        </p:sp>
        <p:sp>
          <p:nvSpPr>
            <p:cNvPr id="212" name="Google Shape;212;g2a1ea645115_1_2"/>
            <p:cNvSpPr txBox="1"/>
            <p:nvPr/>
          </p:nvSpPr>
          <p:spPr>
            <a:xfrm>
              <a:off x="1816650" y="1717975"/>
              <a:ext cx="1790400" cy="2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12,9 млрд.рублей</a:t>
              </a:r>
              <a:endParaRPr b="1" sz="1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13" name="Google Shape;213;g2a1ea645115_1_2"/>
            <p:cNvSpPr txBox="1"/>
            <p:nvPr/>
          </p:nvSpPr>
          <p:spPr>
            <a:xfrm>
              <a:off x="1924450" y="2363725"/>
              <a:ext cx="1682700" cy="2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5,2 млрд. рублей</a:t>
              </a:r>
              <a:endParaRPr b="1" sz="1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14" name="Google Shape;214;g2a1ea645115_1_2"/>
            <p:cNvSpPr txBox="1"/>
            <p:nvPr/>
          </p:nvSpPr>
          <p:spPr>
            <a:xfrm>
              <a:off x="1870500" y="3450200"/>
              <a:ext cx="1682700" cy="2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104 млн. рублей</a:t>
              </a:r>
              <a:endParaRPr b="1" sz="1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8c83852d14_0_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g28c83852d14_0_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g28c83852d14_0_1"/>
          <p:cNvSpPr/>
          <p:nvPr/>
        </p:nvSpPr>
        <p:spPr>
          <a:xfrm>
            <a:off x="456826" y="13610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g28c83852d14_0_1"/>
          <p:cNvSpPr txBox="1"/>
          <p:nvPr>
            <p:ph type="title"/>
          </p:nvPr>
        </p:nvSpPr>
        <p:spPr>
          <a:xfrm>
            <a:off x="456825" y="10160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3" name="Google Shape;223;g28c83852d14_0_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g28c83852d14_0_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g28c83852d14_0_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g28c83852d14_0_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27" name="Google Shape;227;g28c83852d14_0_1"/>
          <p:cNvGraphicFramePr/>
          <p:nvPr/>
        </p:nvGraphicFramePr>
        <p:xfrm>
          <a:off x="502225" y="876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{25740531-CFE3-4878-850C-040FDC24D6EB}</a:tableStyleId>
              </a:tblPr>
              <a:tblGrid>
                <a:gridCol w="1258925"/>
                <a:gridCol w="909900"/>
                <a:gridCol w="900225"/>
                <a:gridCol w="880800"/>
                <a:gridCol w="987475"/>
                <a:gridCol w="1074750"/>
                <a:gridCol w="900200"/>
                <a:gridCol w="987475"/>
              </a:tblGrid>
              <a:tr h="543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Приложения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Здоровое питание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FatSecret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Yazio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101600" rtl="0" algn="l">
                        <a:lnSpc>
                          <a:spcPct val="129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Дневник Зожника</a:t>
                      </a:r>
                      <a:endParaRPr sz="1100">
                        <a:solidFill>
                          <a:schemeClr val="dk2"/>
                        </a:solidFill>
                        <a:highlight>
                          <a:srgbClr val="2E2E2E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89999" marR="101600" rtl="0" algn="l">
                        <a:lnSpc>
                          <a:spcPct val="129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Lifesum</a:t>
                      </a:r>
                      <a:endParaRPr sz="1100">
                        <a:solidFill>
                          <a:schemeClr val="dk2"/>
                        </a:solidFill>
                        <a:highlight>
                          <a:srgbClr val="2E2E2E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chemeClr val="dk2"/>
                        </a:solidFill>
                        <a:highlight>
                          <a:srgbClr val="2E2E2E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PEP</a:t>
                      </a:r>
                      <a:endParaRPr sz="1100">
                        <a:solidFill>
                          <a:schemeClr val="dk2"/>
                        </a:solidFill>
                        <a:highlight>
                          <a:srgbClr val="2E2E2E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Синапс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</a:tr>
              <a:tr h="550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Связь с врачом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43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Контроль питания врачом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0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Учитывать </a:t>
                      </a: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калории</a:t>
                      </a: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FF2F2D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100">
                        <a:solidFill>
                          <a:srgbClr val="FF2F2D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FF2F2D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100">
                        <a:solidFill>
                          <a:srgbClr val="FF2F2D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FF2F2D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100">
                        <a:solidFill>
                          <a:srgbClr val="FF2F2D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FF2F2D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100">
                        <a:solidFill>
                          <a:srgbClr val="FF2F2D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FF2F2D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100">
                        <a:solidFill>
                          <a:srgbClr val="FF2F2D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FF2F2D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100">
                        <a:solidFill>
                          <a:srgbClr val="FF2F2D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FF2F2D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100">
                        <a:solidFill>
                          <a:srgbClr val="FF2F2D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0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Советы, статьи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936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Фильтр в зависимости от заболевания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9"/>
          <p:cNvSpPr txBox="1"/>
          <p:nvPr/>
        </p:nvSpPr>
        <p:spPr>
          <a:xfrm>
            <a:off x="488944" y="2345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3" name="Google Shape;233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9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9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7" name="Google Shape;237;p9"/>
          <p:cNvSpPr txBox="1"/>
          <p:nvPr>
            <p:ph idx="1" type="body"/>
          </p:nvPr>
        </p:nvSpPr>
        <p:spPr>
          <a:xfrm>
            <a:off x="456818" y="2922131"/>
            <a:ext cx="79932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будем делать приложение для  людей с заболеваниями желудка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Подписка на приложение будет стоить 1890 рублей/год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У нас будут покупать годовую подписку, которая даст возможность полноценно работать с приложением</a:t>
            </a:r>
            <a:endParaRPr/>
          </a:p>
        </p:txBody>
      </p:sp>
      <p:sp>
        <p:nvSpPr>
          <p:cNvPr id="238" name="Google Shape;238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0"/>
          <p:cNvSpPr txBox="1"/>
          <p:nvPr>
            <p:ph type="title"/>
          </p:nvPr>
        </p:nvSpPr>
        <p:spPr>
          <a:xfrm>
            <a:off x="457192" y="39743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7" name="Google Shape;247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51" name="Google Shape;251;p10"/>
          <p:cNvGraphicFramePr/>
          <p:nvPr/>
        </p:nvGraphicFramePr>
        <p:xfrm>
          <a:off x="600085" y="997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{74D58A85-20BF-4B38-BCC1-FBA1839B4F0B}</a:tableStyleId>
              </a:tblPr>
              <a:tblGrid>
                <a:gridCol w="1844575"/>
                <a:gridCol w="3294925"/>
                <a:gridCol w="2569750"/>
              </a:tblGrid>
              <a:tr h="349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Период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Действие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Результат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752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Сентябрь 2023</a:t>
                      </a:r>
                      <a:endParaRPr sz="12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Присутствовали</a:t>
                      </a: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на дизайн-спринте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Придумали идею создания приложения для автобусов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9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Сентябрь 2023</a:t>
                      </a:r>
                      <a:endParaRPr sz="12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Присутствовали на диагностической встречи с трекером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Сделали пивот, придумали идею в рамках НТИ хэлснет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7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Октябрь 2023</a:t>
                      </a:r>
                      <a:endParaRPr sz="12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Проанализировали </a:t>
                      </a: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объем</a:t>
                      </a: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рынка и  конкурентов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Сформулированные конкурентные преимущества и отстройка от конкурентов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6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Ноябрь 2023</a:t>
                      </a:r>
                      <a:endParaRPr sz="12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Проведение глубинных интервью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Подтверждены некоторые из поставленных гипотез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6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Декабрь 2023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Проведение анализа рынка, конкурентный анализ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Сформулированы </a:t>
                      </a: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конкурентные</a:t>
                      </a: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</a:t>
                      </a: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преимущества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8c83852d14_0_20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57" name="Google Shape;257;g28c83852d14_0_2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g28c83852d14_0_2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g28c83852d14_0_2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g28c83852d14_0_2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g28c83852d14_0_2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g28c83852d14_0_2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g28c83852d14_0_20"/>
          <p:cNvSpPr txBox="1"/>
          <p:nvPr>
            <p:ph idx="1" type="body"/>
          </p:nvPr>
        </p:nvSpPr>
        <p:spPr>
          <a:xfrm>
            <a:off x="456825" y="2340275"/>
            <a:ext cx="18006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lang="ru"/>
              <a:t>Мерденова Истемаз, лидер, дизайнер</a:t>
            </a:r>
            <a:endParaRPr/>
          </a:p>
        </p:txBody>
      </p:sp>
      <p:sp>
        <p:nvSpPr>
          <p:cNvPr id="264" name="Google Shape;264;g28c83852d14_0_20"/>
          <p:cNvSpPr txBox="1"/>
          <p:nvPr>
            <p:ph idx="1" type="body"/>
          </p:nvPr>
        </p:nvSpPr>
        <p:spPr>
          <a:xfrm>
            <a:off x="2177100" y="2360825"/>
            <a:ext cx="18006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lang="ru"/>
              <a:t>Казимагомедова Сижарат, финансист</a:t>
            </a:r>
            <a:endParaRPr/>
          </a:p>
        </p:txBody>
      </p:sp>
      <p:sp>
        <p:nvSpPr>
          <p:cNvPr id="265" name="Google Shape;265;g28c83852d14_0_20"/>
          <p:cNvSpPr txBox="1"/>
          <p:nvPr>
            <p:ph idx="1" type="body"/>
          </p:nvPr>
        </p:nvSpPr>
        <p:spPr>
          <a:xfrm>
            <a:off x="4044000" y="2377800"/>
            <a:ext cx="18006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lang="ru"/>
              <a:t>Петрова Елизавета, администратор</a:t>
            </a:r>
            <a:endParaRPr/>
          </a:p>
        </p:txBody>
      </p:sp>
      <p:sp>
        <p:nvSpPr>
          <p:cNvPr id="266" name="Google Shape;266;g28c83852d14_0_20"/>
          <p:cNvSpPr txBox="1"/>
          <p:nvPr>
            <p:ph idx="1" type="body"/>
          </p:nvPr>
        </p:nvSpPr>
        <p:spPr>
          <a:xfrm>
            <a:off x="6025625" y="2406625"/>
            <a:ext cx="21339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lang="ru"/>
              <a:t>Алчагирова Карима маркетолог</a:t>
            </a:r>
            <a:endParaRPr/>
          </a:p>
        </p:txBody>
      </p:sp>
      <p:sp>
        <p:nvSpPr>
          <p:cNvPr id="267" name="Google Shape;267;g28c83852d14_0_20"/>
          <p:cNvSpPr txBox="1"/>
          <p:nvPr>
            <p:ph idx="1" type="body"/>
          </p:nvPr>
        </p:nvSpPr>
        <p:spPr>
          <a:xfrm>
            <a:off x="483925" y="4453550"/>
            <a:ext cx="18006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lang="ru"/>
              <a:t>Хангазиева Мадина финансист </a:t>
            </a:r>
            <a:endParaRPr/>
          </a:p>
        </p:txBody>
      </p:sp>
      <p:sp>
        <p:nvSpPr>
          <p:cNvPr id="268" name="Google Shape;268;g28c83852d14_0_20"/>
          <p:cNvSpPr txBox="1"/>
          <p:nvPr>
            <p:ph idx="1" type="body"/>
          </p:nvPr>
        </p:nvSpPr>
        <p:spPr>
          <a:xfrm>
            <a:off x="2256013" y="4515425"/>
            <a:ext cx="18006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lang="ru"/>
              <a:t>Муфтадинова Эмиля коммуникатор </a:t>
            </a:r>
            <a:endParaRPr/>
          </a:p>
        </p:txBody>
      </p:sp>
      <p:sp>
        <p:nvSpPr>
          <p:cNvPr id="269" name="Google Shape;269;g28c83852d14_0_20"/>
          <p:cNvSpPr txBox="1"/>
          <p:nvPr>
            <p:ph idx="1" type="body"/>
          </p:nvPr>
        </p:nvSpPr>
        <p:spPr>
          <a:xfrm>
            <a:off x="4054175" y="4515425"/>
            <a:ext cx="18006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lang="ru"/>
              <a:t>Менгишова Фарида, маркетолог </a:t>
            </a:r>
            <a:endParaRPr/>
          </a:p>
        </p:txBody>
      </p:sp>
      <p:sp>
        <p:nvSpPr>
          <p:cNvPr id="270" name="Google Shape;270;g28c83852d14_0_20"/>
          <p:cNvSpPr txBox="1"/>
          <p:nvPr>
            <p:ph idx="1" type="body"/>
          </p:nvPr>
        </p:nvSpPr>
        <p:spPr>
          <a:xfrm>
            <a:off x="5844588" y="4573700"/>
            <a:ext cx="18006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lang="ru"/>
              <a:t>Нугманова Мадина коммуникатор  </a:t>
            </a:r>
            <a:endParaRPr/>
          </a:p>
        </p:txBody>
      </p:sp>
      <p:pic>
        <p:nvPicPr>
          <p:cNvPr id="271" name="Google Shape;271;g28c83852d14_0_20"/>
          <p:cNvPicPr preferRelativeResize="0"/>
          <p:nvPr/>
        </p:nvPicPr>
        <p:blipFill rotWithShape="1">
          <a:blip r:embed="rId3">
            <a:alphaModFix/>
          </a:blip>
          <a:srcRect b="21795" l="11616" r="9624" t="0"/>
          <a:stretch/>
        </p:blipFill>
        <p:spPr>
          <a:xfrm>
            <a:off x="623401" y="868176"/>
            <a:ext cx="1178849" cy="156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g28c83852d14_0_20"/>
          <p:cNvPicPr preferRelativeResize="0"/>
          <p:nvPr/>
        </p:nvPicPr>
        <p:blipFill rotWithShape="1">
          <a:blip r:embed="rId4">
            <a:alphaModFix/>
          </a:blip>
          <a:srcRect b="28579" l="15668" r="22377" t="28999"/>
          <a:stretch/>
        </p:blipFill>
        <p:spPr>
          <a:xfrm>
            <a:off x="2354863" y="802325"/>
            <a:ext cx="1332338" cy="1626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g28c83852d14_0_20"/>
          <p:cNvPicPr preferRelativeResize="0"/>
          <p:nvPr/>
        </p:nvPicPr>
        <p:blipFill rotWithShape="1">
          <a:blip r:embed="rId5">
            <a:alphaModFix/>
          </a:blip>
          <a:srcRect b="0" l="4996" r="15945" t="0"/>
          <a:stretch/>
        </p:blipFill>
        <p:spPr>
          <a:xfrm>
            <a:off x="4256525" y="802337"/>
            <a:ext cx="1285875" cy="16265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g28c83852d14_0_20"/>
          <p:cNvPicPr preferRelativeResize="0"/>
          <p:nvPr/>
        </p:nvPicPr>
        <p:blipFill rotWithShape="1">
          <a:blip r:embed="rId6">
            <a:alphaModFix/>
          </a:blip>
          <a:srcRect b="11902" l="8139" r="7777" t="10906"/>
          <a:stretch/>
        </p:blipFill>
        <p:spPr>
          <a:xfrm>
            <a:off x="5910900" y="795368"/>
            <a:ext cx="1332326" cy="1640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g28c83852d14_0_20"/>
          <p:cNvPicPr preferRelativeResize="0"/>
          <p:nvPr/>
        </p:nvPicPr>
        <p:blipFill rotWithShape="1">
          <a:blip r:embed="rId7">
            <a:alphaModFix/>
          </a:blip>
          <a:srcRect b="26637" l="11642" r="5260" t="0"/>
          <a:stretch/>
        </p:blipFill>
        <p:spPr>
          <a:xfrm>
            <a:off x="617839" y="2930932"/>
            <a:ext cx="1285874" cy="1513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g28c83852d14_0_20"/>
          <p:cNvPicPr preferRelativeResize="0"/>
          <p:nvPr/>
        </p:nvPicPr>
        <p:blipFill rotWithShape="1">
          <a:blip r:embed="rId8">
            <a:alphaModFix/>
          </a:blip>
          <a:srcRect b="12185" l="8415" r="12338" t="8844"/>
          <a:stretch/>
        </p:blipFill>
        <p:spPr>
          <a:xfrm>
            <a:off x="5910900" y="2936950"/>
            <a:ext cx="1285850" cy="1707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g28c83852d14_0_20"/>
          <p:cNvPicPr preferRelativeResize="0"/>
          <p:nvPr/>
        </p:nvPicPr>
        <p:blipFill rotWithShape="1">
          <a:blip r:embed="rId9">
            <a:alphaModFix/>
          </a:blip>
          <a:srcRect b="29083" l="0" r="0" t="14499"/>
          <a:stretch/>
        </p:blipFill>
        <p:spPr>
          <a:xfrm>
            <a:off x="4115575" y="2886491"/>
            <a:ext cx="1332325" cy="1628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g28c83852d14_0_20"/>
          <p:cNvPicPr preferRelativeResize="0"/>
          <p:nvPr/>
        </p:nvPicPr>
        <p:blipFill rotWithShape="1">
          <a:blip r:embed="rId10">
            <a:alphaModFix/>
          </a:blip>
          <a:srcRect b="14944" l="0" r="9828" t="0"/>
          <a:stretch/>
        </p:blipFill>
        <p:spPr>
          <a:xfrm>
            <a:off x="2366713" y="2892313"/>
            <a:ext cx="1285874" cy="161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2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84" name="Google Shape;284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7" name="Google Shape;28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" name="Google Shape;289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" name="Google Shape;290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" name="Google Shape;291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92" name="Google Shape;292;p12"/>
          <p:cNvGraphicFramePr/>
          <p:nvPr/>
        </p:nvGraphicFramePr>
        <p:xfrm>
          <a:off x="456835" y="1626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{74D58A85-20BF-4B38-BCC1-FBA1839B4F0B}</a:tableStyleId>
              </a:tblPr>
              <a:tblGrid>
                <a:gridCol w="3341400"/>
                <a:gridCol w="1679950"/>
                <a:gridCol w="2510675"/>
              </a:tblGrid>
              <a:tr h="322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E6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E6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E6FD"/>
                    </a:solidFill>
                  </a:tcPr>
                </a:tc>
              </a:tr>
              <a:tr h="5314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3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Расчет ю</a:t>
                      </a:r>
                      <a:r>
                        <a:rPr lang="ru" sz="13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нит-экономики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3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декабрь 2023</a:t>
                      </a:r>
                      <a:endParaRPr sz="13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>
                          <a:schemeClr val="dk2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Мерденова Истемаз, Нугманова Мадина, Менгишова Фарида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1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3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Создание прототипа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3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февраль</a:t>
                      </a:r>
                      <a:r>
                        <a:rPr lang="ru" sz="13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2024</a:t>
                      </a:r>
                      <a:endParaRPr sz="13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>
                          <a:schemeClr val="dk2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Казимагомедова Сижарат, Петрова Елизавета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8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3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Тестирование прототипа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3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март</a:t>
                      </a:r>
                      <a:r>
                        <a:rPr lang="ru" sz="13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2024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>
                          <a:schemeClr val="dk2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Петрова Елизавета, Алчагирова Карима, Хангазиева Мадина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3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98" name="Google Shape;298;p13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Мерденова Истемаз: 8-928-510-80-00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99" name="Google Shape;299;p13"/>
          <p:cNvSpPr txBox="1"/>
          <p:nvPr>
            <p:ph idx="1" type="body"/>
          </p:nvPr>
        </p:nvSpPr>
        <p:spPr>
          <a:xfrm>
            <a:off x="530725" y="3431975"/>
            <a:ext cx="7425000" cy="10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20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1" lang="ru" sz="2000">
                <a:solidFill>
                  <a:srgbClr val="CC0000"/>
                </a:solidFill>
              </a:rPr>
              <a:t>Здоровье вашего желудка - наша главная цель!!!</a:t>
            </a:r>
            <a:endParaRPr b="1" i="1" sz="2000">
              <a:solidFill>
                <a:srgbClr val="CC0000"/>
              </a:solidFill>
            </a:endParaRPr>
          </a:p>
        </p:txBody>
      </p:sp>
      <p:sp>
        <p:nvSpPr>
          <p:cNvPr id="300" name="Google Shape;300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" name="Google Shape;301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3" name="Google Shape;303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5" name="Google Shape;305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6" name="Google Shape;306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7" name="Google Shape;307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</cp:coreProperties>
</file>