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i6Ar5EL/ZndIzOILNqskc56lHM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B9B2023-3680-42AB-9D53-E082E5B54841}">
  <a:tblStyle styleId="{EB9B2023-3680-42AB-9D53-E082E5B5484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9" name="Google Shape;24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1" name="Google Shape;31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345" name="Google Shape;345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7" name="Google Shape;35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366" name="Google Shape;36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hyperlink" Target="https://www.pochta.ru/company/mission-and-strategy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3.png"/><Relationship Id="rId6" Type="http://schemas.openxmlformats.org/officeDocument/2006/relationships/image" Target="../media/image6.jpg"/><Relationship Id="rId7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9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23.png"/><Relationship Id="rId7" Type="http://schemas.openxmlformats.org/officeDocument/2006/relationships/image" Target="../media/image17.png"/><Relationship Id="rId8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hyperlink" Target="https://translated.turbopages.org/proxy_u/en-ru.ru.a0857f56-656b438a-2d8d42d0-74722d776562/https/www.statista.com/statistics/1235276/legal-entities-by-size-in-russia/" TargetMode="External"/><Relationship Id="rId6" Type="http://schemas.openxmlformats.org/officeDocument/2006/relationships/hyperlink" Target="https://spark-interfax.ru/statistics/region/65000000000?ysclid=lpo6lfanu2626740863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hyperlink" Target="https://new.fips.ru/registers-doc-view/fips_servlet?DB=RUPM&amp;DocNumber=117667&amp;TypeFile=html" TargetMode="External"/><Relationship Id="rId5" Type="http://schemas.openxmlformats.org/officeDocument/2006/relationships/hyperlink" Target="https://ux-journal.ru/obzor-web-studij-rossii-po-razrabotke-sajtovi-web-prilozhenij.html?ysclid=lou5zcilom113760206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5" Type="http://schemas.openxmlformats.org/officeDocument/2006/relationships/image" Target="../media/image19.png"/><Relationship Id="rId6" Type="http://schemas.openxmlformats.org/officeDocument/2006/relationships/image" Target="../media/image22.png"/><Relationship Id="rId7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7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DD"/>
              </a:buClr>
              <a:buSzPct val="100000"/>
              <a:buFont typeface="Calibri"/>
              <a:buNone/>
            </a:pPr>
            <a:r>
              <a:rPr b="1" lang="ru-RU" sz="54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Цифровая корпоративная платформа для управления идеями сотрудников сервисных предприятий (на примере «Почты России макрорегиона Урал»)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33617" y="1555051"/>
            <a:ext cx="2913553" cy="248777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"/>
          <p:cNvSpPr txBox="1"/>
          <p:nvPr/>
        </p:nvSpPr>
        <p:spPr>
          <a:xfrm>
            <a:off x="489582" y="229911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DD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1F2EDD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73" name="Google Shape;173;p2"/>
          <p:cNvSpPr/>
          <p:nvPr/>
        </p:nvSpPr>
        <p:spPr>
          <a:xfrm>
            <a:off x="6313487" y="4302338"/>
            <a:ext cx="5452741" cy="218733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1937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82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Стратегия развития АО «Почта России» на период </a:t>
            </a:r>
            <a:endParaRPr/>
          </a:p>
          <a:p>
            <a:pPr indent="0" lvl="0" marL="0" marR="0" rtl="0" algn="just">
              <a:lnSpc>
                <a:spcPct val="82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с 2020 по 2030 годы</a:t>
            </a:r>
            <a:endParaRPr/>
          </a:p>
          <a:p>
            <a:pPr indent="0" lvl="0" marL="0" marR="0" rtl="0" algn="just">
              <a:lnSpc>
                <a:spcPct val="82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нацелена на </a:t>
            </a:r>
            <a:r>
              <a:rPr b="1" i="0" lang="ru-RU" sz="2800" u="none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цифровизацию</a:t>
            </a:r>
            <a:r>
              <a:rPr b="0" i="0" lang="ru-RU" sz="2000" u="none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0" i="1" lang="ru-RU" sz="2000" u="sng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Миссия и стратегия развития (pochta.ru)</a:t>
            </a:r>
            <a:r>
              <a:rPr b="0" i="0" lang="ru-RU" sz="2000" u="none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].</a:t>
            </a:r>
            <a:endParaRPr b="0" i="0" sz="2000" u="none" cap="none" strike="noStrike">
              <a:solidFill>
                <a:srgbClr val="1937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868379" y="1555050"/>
            <a:ext cx="6635247" cy="2790509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1937FF"/>
          </a:solidFill>
          <a:ln cap="flat" cmpd="sng" w="12700">
            <a:solidFill>
              <a:srgbClr val="1937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544830" y="4345562"/>
            <a:ext cx="3421764" cy="180048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1937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2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Инструмент: </a:t>
            </a:r>
            <a:r>
              <a:rPr b="1" i="0" lang="ru-RU" sz="2800" u="none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опыт и мнения сотрудников, понимающих процессы изнутри </a:t>
            </a:r>
            <a:endParaRPr/>
          </a:p>
        </p:txBody>
      </p:sp>
      <p:grpSp>
        <p:nvGrpSpPr>
          <p:cNvPr id="176" name="Google Shape;176;p2"/>
          <p:cNvGrpSpPr/>
          <p:nvPr/>
        </p:nvGrpSpPr>
        <p:grpSpPr>
          <a:xfrm>
            <a:off x="167937" y="-834877"/>
            <a:ext cx="8970687" cy="7334680"/>
            <a:chOff x="556406" y="-368137"/>
            <a:chExt cx="6466264" cy="6527472"/>
          </a:xfrm>
        </p:grpSpPr>
        <p:grpSp>
          <p:nvGrpSpPr>
            <p:cNvPr id="177" name="Google Shape;177;p2"/>
            <p:cNvGrpSpPr/>
            <p:nvPr/>
          </p:nvGrpSpPr>
          <p:grpSpPr>
            <a:xfrm rot="3722292">
              <a:off x="1350176" y="530094"/>
              <a:ext cx="4878723" cy="4731011"/>
              <a:chOff x="1473200" y="203200"/>
              <a:chExt cx="6197600" cy="4307840"/>
            </a:xfrm>
          </p:grpSpPr>
          <p:sp>
            <p:nvSpPr>
              <p:cNvPr id="178" name="Google Shape;178;p2"/>
              <p:cNvSpPr/>
              <p:nvPr/>
            </p:nvSpPr>
            <p:spPr>
              <a:xfrm>
                <a:off x="1473200" y="203200"/>
                <a:ext cx="6197600" cy="4307840"/>
              </a:xfrm>
              <a:prstGeom prst="irregularSeal2">
                <a:avLst/>
              </a:prstGeom>
              <a:solidFill>
                <a:srgbClr val="C00000"/>
              </a:solidFill>
              <a:ln cap="flat" cmpd="sng" w="12700">
                <a:solidFill>
                  <a:srgbClr val="C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1838960" y="467360"/>
                <a:ext cx="5476240" cy="3764280"/>
              </a:xfrm>
              <a:prstGeom prst="irregularSeal2">
                <a:avLst/>
              </a:prstGeom>
              <a:solidFill>
                <a:srgbClr val="833C0B"/>
              </a:solidFill>
              <a:ln cap="flat" cmpd="sng" w="57150">
                <a:solidFill>
                  <a:srgbClr val="FFFF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0" name="Google Shape;180;p2"/>
            <p:cNvSpPr txBox="1"/>
            <p:nvPr/>
          </p:nvSpPr>
          <p:spPr>
            <a:xfrm>
              <a:off x="2641933" y="1843846"/>
              <a:ext cx="2724254" cy="2076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12700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AutoNum type="arabicPeriod"/>
              </a:pPr>
              <a:r>
                <a:rPr b="0" i="0" lang="ru-RU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Низкая эффективность процессов</a:t>
              </a:r>
              <a:endParaRPr/>
            </a:p>
            <a:p>
              <a:pPr indent="-12700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AutoNum type="arabicPeriod"/>
              </a:pPr>
              <a:r>
                <a:rPr b="0" i="0" lang="ru-RU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Отсутствие простой платформы, чтобы сотрудники делились опытом</a:t>
              </a:r>
              <a:endParaRPr/>
            </a:p>
            <a:p>
              <a:pPr indent="-12700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AutoNum type="arabicPeriod"/>
              </a:pPr>
              <a:r>
                <a:rPr b="0" i="0" lang="ru-RU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Низкая мотивация сотрудников </a:t>
              </a:r>
              <a:endParaRPr/>
            </a:p>
          </p:txBody>
        </p:sp>
      </p:grpSp>
      <p:sp>
        <p:nvSpPr>
          <p:cNvPr id="181" name="Google Shape;181;p2"/>
          <p:cNvSpPr/>
          <p:nvPr/>
        </p:nvSpPr>
        <p:spPr>
          <a:xfrm>
            <a:off x="9868595" y="2803801"/>
            <a:ext cx="721292" cy="1498178"/>
          </a:xfrm>
          <a:prstGeom prst="triangle">
            <a:avLst>
              <a:gd fmla="val 71383" name="adj"/>
            </a:avLst>
          </a:prstGeom>
          <a:noFill/>
          <a:ln cap="flat" cmpd="sng" w="28575">
            <a:solidFill>
              <a:srgbClr val="1F2ED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DD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1F2EDD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cxnSp>
        <p:nvCxnSpPr>
          <p:cNvPr id="188" name="Google Shape;188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89" name="Google Shape;189;p3"/>
          <p:cNvSpPr txBox="1"/>
          <p:nvPr/>
        </p:nvSpPr>
        <p:spPr>
          <a:xfrm>
            <a:off x="6431280" y="1462878"/>
            <a:ext cx="5474281" cy="469359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1937FF"/>
              </a:buClr>
              <a:buSzPts val="2400"/>
              <a:buFont typeface="Calibri"/>
              <a:buNone/>
            </a:pPr>
            <a:r>
              <a:rPr b="1" i="0" lang="ru-RU" sz="2400" u="sng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Аудитория, вовлеченная в проект:</a:t>
            </a:r>
            <a:endParaRPr/>
          </a:p>
          <a:p>
            <a:pPr indent="-342900" lvl="0" marL="342900" marR="0" rtl="0" algn="just">
              <a:spcBef>
                <a:spcPts val="1390"/>
              </a:spcBef>
              <a:spcAft>
                <a:spcPts val="0"/>
              </a:spcAft>
              <a:buClr>
                <a:srgbClr val="1937FF"/>
              </a:buClr>
              <a:buSzPts val="2400"/>
              <a:buFont typeface="Calibri"/>
              <a:buAutoNum type="arabicPeriod"/>
            </a:pPr>
            <a:r>
              <a:rPr b="1" i="0" lang="ru-RU" sz="2400" u="none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Сотрудники</a:t>
            </a:r>
            <a:r>
              <a:rPr b="0" i="0" lang="ru-RU" sz="2400" u="none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 =&gt; повышение командного духа, интереса к работе, снижение стресса</a:t>
            </a:r>
            <a:endParaRPr/>
          </a:p>
          <a:p>
            <a:pPr indent="-342900" lvl="0" marL="342900" marR="0" rtl="0" algn="just">
              <a:spcBef>
                <a:spcPts val="1390"/>
              </a:spcBef>
              <a:spcAft>
                <a:spcPts val="0"/>
              </a:spcAft>
              <a:buClr>
                <a:srgbClr val="1937FF"/>
              </a:buClr>
              <a:buSzPts val="2400"/>
              <a:buFont typeface="Calibri"/>
              <a:buAutoNum type="arabicPeriod"/>
            </a:pPr>
            <a:r>
              <a:rPr b="1" i="0" lang="ru-RU" sz="2400" u="none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Руководство</a:t>
            </a:r>
            <a:r>
              <a:rPr b="0" i="0" lang="ru-RU" sz="2400" u="none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 =&gt; банк предложений, направленных на оптимизацию работы предприятия с учетом стратегических целей </a:t>
            </a:r>
            <a:endParaRPr/>
          </a:p>
          <a:p>
            <a:pPr indent="-342900" lvl="0" marL="342900" marR="0" rtl="0" algn="just">
              <a:spcBef>
                <a:spcPts val="1390"/>
              </a:spcBef>
              <a:spcAft>
                <a:spcPts val="0"/>
              </a:spcAft>
              <a:buClr>
                <a:srgbClr val="1937FF"/>
              </a:buClr>
              <a:buSzPts val="2400"/>
              <a:buFont typeface="Calibri"/>
              <a:buAutoNum type="arabicPeriod"/>
            </a:pPr>
            <a:r>
              <a:rPr b="1" i="0" lang="ru-RU" sz="2400" u="none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Клиенты</a:t>
            </a:r>
            <a:r>
              <a:rPr b="0" i="0" lang="ru-RU" sz="2400" u="none" cap="none" strike="noStrike">
                <a:solidFill>
                  <a:srgbClr val="1937FF"/>
                </a:solidFill>
                <a:latin typeface="Calibri"/>
                <a:ea typeface="Calibri"/>
                <a:cs typeface="Calibri"/>
                <a:sym typeface="Calibri"/>
              </a:rPr>
              <a:t> =&gt; снижение времени на посещение отделений, снижение агрессии со стороны сотрудников </a:t>
            </a:r>
            <a:endParaRPr/>
          </a:p>
        </p:txBody>
      </p:sp>
      <p:grpSp>
        <p:nvGrpSpPr>
          <p:cNvPr id="190" name="Google Shape;190;p3"/>
          <p:cNvGrpSpPr/>
          <p:nvPr/>
        </p:nvGrpSpPr>
        <p:grpSpPr>
          <a:xfrm>
            <a:off x="437334" y="1284514"/>
            <a:ext cx="5911034" cy="5343583"/>
            <a:chOff x="406718" y="1845492"/>
            <a:chExt cx="7970764" cy="4693420"/>
          </a:xfrm>
        </p:grpSpPr>
        <p:pic>
          <p:nvPicPr>
            <p:cNvPr id="191" name="Google Shape;191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508659" y="3070859"/>
              <a:ext cx="3413900" cy="34680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3"/>
            <p:cNvSpPr txBox="1"/>
            <p:nvPr/>
          </p:nvSpPr>
          <p:spPr>
            <a:xfrm>
              <a:off x="406718" y="5493365"/>
              <a:ext cx="4725352" cy="621756"/>
            </a:xfrm>
            <a:prstGeom prst="rect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2000" u="none" cap="none" strike="noStrike">
                  <a:solidFill>
                    <a:srgbClr val="1937FF"/>
                  </a:solidFill>
                  <a:latin typeface="Calibri"/>
                  <a:ea typeface="Calibri"/>
                  <a:cs typeface="Calibri"/>
                  <a:sym typeface="Calibri"/>
                </a:rPr>
                <a:t>Поиск и анализ существующих систем управления идеями.</a:t>
              </a:r>
              <a:endParaRPr/>
            </a:p>
          </p:txBody>
        </p:sp>
        <p:sp>
          <p:nvSpPr>
            <p:cNvPr id="193" name="Google Shape;193;p3"/>
            <p:cNvSpPr txBox="1"/>
            <p:nvPr/>
          </p:nvSpPr>
          <p:spPr>
            <a:xfrm>
              <a:off x="1187610" y="4667260"/>
              <a:ext cx="4816652" cy="621756"/>
            </a:xfrm>
            <a:prstGeom prst="rect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2000" u="none" cap="none" strike="noStrike">
                  <a:solidFill>
                    <a:srgbClr val="1937FF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Разработка системы мотивации сотрудников.</a:t>
              </a:r>
              <a:endParaRPr/>
            </a:p>
          </p:txBody>
        </p:sp>
        <p:sp>
          <p:nvSpPr>
            <p:cNvPr id="194" name="Google Shape;194;p3"/>
            <p:cNvSpPr txBox="1"/>
            <p:nvPr/>
          </p:nvSpPr>
          <p:spPr>
            <a:xfrm>
              <a:off x="1723782" y="3777430"/>
              <a:ext cx="4911970" cy="646761"/>
            </a:xfrm>
            <a:prstGeom prst="rect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rgbClr val="1937FF"/>
                  </a:solidFill>
                  <a:latin typeface="Calibri"/>
                  <a:ea typeface="Calibri"/>
                  <a:cs typeface="Calibri"/>
                  <a:sym typeface="Calibri"/>
                </a:rPr>
                <a:t>Детализированный финальный дизайн-прототип платформы.</a:t>
              </a:r>
              <a:endParaRPr/>
            </a:p>
          </p:txBody>
        </p:sp>
        <p:sp>
          <p:nvSpPr>
            <p:cNvPr id="195" name="Google Shape;195;p3"/>
            <p:cNvSpPr txBox="1"/>
            <p:nvPr/>
          </p:nvSpPr>
          <p:spPr>
            <a:xfrm>
              <a:off x="617913" y="1845492"/>
              <a:ext cx="7759569" cy="1378677"/>
            </a:xfrm>
            <a:prstGeom prst="rect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400" u="sng">
                  <a:solidFill>
                    <a:srgbClr val="1937FF"/>
                  </a:solidFill>
                  <a:latin typeface="Calibri"/>
                  <a:ea typeface="Calibri"/>
                  <a:cs typeface="Calibri"/>
                  <a:sym typeface="Calibri"/>
                </a:rPr>
                <a:t>Планируемый результат:</a:t>
              </a:r>
              <a:r>
                <a:rPr lang="ru-RU" sz="2400" u="sng">
                  <a:solidFill>
                    <a:srgbClr val="1937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ru-RU" sz="2400">
                  <a:solidFill>
                    <a:srgbClr val="1937FF"/>
                  </a:solidFill>
                  <a:latin typeface="Calibri"/>
                  <a:ea typeface="Calibri"/>
                  <a:cs typeface="Calibri"/>
                  <a:sym typeface="Calibri"/>
                </a:rPr>
                <a:t>корпоративный портал, на котором сотрудники смогут предлагать идеи </a:t>
              </a:r>
              <a:r>
                <a:rPr b="1" lang="ru-RU" sz="2400">
                  <a:solidFill>
                    <a:srgbClr val="1937FF"/>
                  </a:solidFill>
                  <a:latin typeface="Calibri"/>
                  <a:ea typeface="Calibri"/>
                  <a:cs typeface="Calibri"/>
                  <a:sym typeface="Calibri"/>
                </a:rPr>
                <a:t>по совершенствованию внутренних процессов компании</a:t>
              </a:r>
              <a:r>
                <a:rPr lang="ru-RU" sz="2400">
                  <a:solidFill>
                    <a:srgbClr val="1937FF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"/>
          <p:cNvSpPr txBox="1"/>
          <p:nvPr/>
        </p:nvSpPr>
        <p:spPr>
          <a:xfrm>
            <a:off x="944530" y="204379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DD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1F2EDD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cxnSp>
        <p:nvCxnSpPr>
          <p:cNvPr id="202" name="Google Shape;202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203" name="Google Shape;203;p4"/>
          <p:cNvGrpSpPr/>
          <p:nvPr/>
        </p:nvGrpSpPr>
        <p:grpSpPr>
          <a:xfrm>
            <a:off x="171450" y="1045169"/>
            <a:ext cx="11678286" cy="5573436"/>
            <a:chOff x="267049" y="1024976"/>
            <a:chExt cx="11754137" cy="5577160"/>
          </a:xfrm>
        </p:grpSpPr>
        <p:grpSp>
          <p:nvGrpSpPr>
            <p:cNvPr id="204" name="Google Shape;204;p4"/>
            <p:cNvGrpSpPr/>
            <p:nvPr/>
          </p:nvGrpSpPr>
          <p:grpSpPr>
            <a:xfrm>
              <a:off x="3397541" y="1560352"/>
              <a:ext cx="7357144" cy="5041784"/>
              <a:chOff x="3397541" y="1560352"/>
              <a:chExt cx="7357144" cy="5041784"/>
            </a:xfrm>
          </p:grpSpPr>
          <p:grpSp>
            <p:nvGrpSpPr>
              <p:cNvPr id="205" name="Google Shape;205;p4"/>
              <p:cNvGrpSpPr/>
              <p:nvPr/>
            </p:nvGrpSpPr>
            <p:grpSpPr>
              <a:xfrm>
                <a:off x="3397541" y="1560352"/>
                <a:ext cx="7357144" cy="5041784"/>
                <a:chOff x="4613945" y="1551963"/>
                <a:chExt cx="7357144" cy="5041784"/>
              </a:xfrm>
            </p:grpSpPr>
            <p:sp>
              <p:nvSpPr>
                <p:cNvPr id="206" name="Google Shape;206;p4"/>
                <p:cNvSpPr/>
                <p:nvPr/>
              </p:nvSpPr>
              <p:spPr>
                <a:xfrm>
                  <a:off x="5080538" y="3234878"/>
                  <a:ext cx="4268558" cy="1585520"/>
                </a:xfrm>
                <a:prstGeom prst="rect">
                  <a:avLst/>
                </a:prstGeom>
                <a:solidFill>
                  <a:srgbClr val="F0F4FE"/>
                </a:solidFill>
                <a:ln cap="flat" cmpd="sng" w="9525">
                  <a:solidFill>
                    <a:srgbClr val="1937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20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Текст идеи</a:t>
                  </a:r>
                  <a:endParaRPr/>
                </a:p>
              </p:txBody>
            </p:sp>
            <p:sp>
              <p:nvSpPr>
                <p:cNvPr id="207" name="Google Shape;207;p4"/>
                <p:cNvSpPr/>
                <p:nvPr/>
              </p:nvSpPr>
              <p:spPr>
                <a:xfrm>
                  <a:off x="4613945" y="1551963"/>
                  <a:ext cx="7357144" cy="427830"/>
                </a:xfrm>
                <a:prstGeom prst="rect">
                  <a:avLst/>
                </a:prstGeom>
                <a:solidFill>
                  <a:srgbClr val="F0F4FE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8" name="Google Shape;208;p4"/>
                <p:cNvSpPr/>
                <p:nvPr/>
              </p:nvSpPr>
              <p:spPr>
                <a:xfrm>
                  <a:off x="4613945" y="1551963"/>
                  <a:ext cx="7357144" cy="5041784"/>
                </a:xfrm>
                <a:prstGeom prst="rect">
                  <a:avLst/>
                </a:prstGeom>
                <a:noFill/>
                <a:ln cap="flat" cmpd="sng" w="28575">
                  <a:solidFill>
                    <a:srgbClr val="1937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09" name="Google Shape;209;p4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5080538" y="1674522"/>
                  <a:ext cx="1015462" cy="14722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10" name="Google Shape;210;p4"/>
                <p:cNvSpPr txBox="1"/>
                <p:nvPr/>
              </p:nvSpPr>
              <p:spPr>
                <a:xfrm>
                  <a:off x="6362615" y="1594244"/>
                  <a:ext cx="1367406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40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ПРЕДЛАГАЙ.</a:t>
                  </a:r>
                  <a:endParaRPr/>
                </a:p>
              </p:txBody>
            </p:sp>
            <p:sp>
              <p:nvSpPr>
                <p:cNvPr id="211" name="Google Shape;211;p4"/>
                <p:cNvSpPr txBox="1"/>
                <p:nvPr/>
              </p:nvSpPr>
              <p:spPr>
                <a:xfrm>
                  <a:off x="7642370" y="1594243"/>
                  <a:ext cx="1367406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40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РАЗВИВАЙ.</a:t>
                  </a:r>
                  <a:endParaRPr/>
                </a:p>
              </p:txBody>
            </p:sp>
            <p:sp>
              <p:nvSpPr>
                <p:cNvPr id="212" name="Google Shape;212;p4"/>
                <p:cNvSpPr txBox="1"/>
                <p:nvPr/>
              </p:nvSpPr>
              <p:spPr>
                <a:xfrm>
                  <a:off x="8794988" y="1594244"/>
                  <a:ext cx="1367406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40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РАЗВИВАЙСЯ.</a:t>
                  </a:r>
                  <a:endParaRPr/>
                </a:p>
              </p:txBody>
            </p:sp>
            <p:pic>
              <p:nvPicPr>
                <p:cNvPr id="213" name="Google Shape;213;p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 flipH="1">
                  <a:off x="11566934" y="1625883"/>
                  <a:ext cx="276138" cy="27613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cxnSp>
              <p:nvCxnSpPr>
                <p:cNvPr id="214" name="Google Shape;214;p4"/>
                <p:cNvCxnSpPr/>
                <p:nvPr/>
              </p:nvCxnSpPr>
              <p:spPr>
                <a:xfrm>
                  <a:off x="4613945" y="1979802"/>
                  <a:ext cx="7357144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accent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sp>
              <p:nvSpPr>
                <p:cNvPr id="215" name="Google Shape;215;p4"/>
                <p:cNvSpPr txBox="1"/>
                <p:nvPr/>
              </p:nvSpPr>
              <p:spPr>
                <a:xfrm>
                  <a:off x="6362615" y="2057584"/>
                  <a:ext cx="1367406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40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БАНК ИДЕЙ</a:t>
                  </a:r>
                  <a:endParaRPr/>
                </a:p>
              </p:txBody>
            </p:sp>
            <p:pic>
              <p:nvPicPr>
                <p:cNvPr id="216" name="Google Shape;216;p4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37898" l="9889" r="10857" t="40014"/>
                <a:stretch/>
              </p:blipFill>
              <p:spPr>
                <a:xfrm>
                  <a:off x="7587405" y="2089183"/>
                  <a:ext cx="1761691" cy="2761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17" name="Google Shape;217;p4"/>
                <p:cNvSpPr txBox="1"/>
                <p:nvPr/>
              </p:nvSpPr>
              <p:spPr>
                <a:xfrm>
                  <a:off x="9478692" y="2084514"/>
                  <a:ext cx="2244060" cy="30008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Не нашли, что искали?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Попробуйте по-другому: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ТЕГИ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РАЗДЕЛЫ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-RU" sz="105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Отслеживание   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-RU" sz="105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Посылки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Письма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Электронные заказные письма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Курьерская служба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Абонементные ячейки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Газеты и журналы по подписке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Переводы и платежи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Почта Маркет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Индексы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Прочие вопросы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</a:t>
                  </a:r>
                  <a:endParaRPr b="1" sz="1050">
                    <a:solidFill>
                      <a:srgbClr val="1937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05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</a:t>
                  </a:r>
                  <a:endParaRPr/>
                </a:p>
              </p:txBody>
            </p:sp>
            <p:sp>
              <p:nvSpPr>
                <p:cNvPr id="218" name="Google Shape;218;p4"/>
                <p:cNvSpPr/>
                <p:nvPr/>
              </p:nvSpPr>
              <p:spPr>
                <a:xfrm>
                  <a:off x="5080538" y="2491530"/>
                  <a:ext cx="4268558" cy="3498200"/>
                </a:xfrm>
                <a:prstGeom prst="roundRect">
                  <a:avLst>
                    <a:gd fmla="val 3957" name="adj"/>
                  </a:avLst>
                </a:prstGeom>
                <a:noFill/>
                <a:ln cap="flat" cmpd="sng" w="19050">
                  <a:solidFill>
                    <a:srgbClr val="1937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" name="Google Shape;219;p4"/>
                <p:cNvSpPr txBox="1"/>
                <p:nvPr/>
              </p:nvSpPr>
              <p:spPr>
                <a:xfrm>
                  <a:off x="5223023" y="2540039"/>
                  <a:ext cx="3646590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20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Вы просматриваете идею </a:t>
                  </a:r>
                  <a:r>
                    <a:rPr b="1" lang="ru-RU" sz="120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«Заголовок идеи» 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20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Автор: </a:t>
                  </a:r>
                  <a:r>
                    <a:rPr b="1" lang="ru-RU" sz="120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ФИО, должность, отдел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20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Опубликована</a:t>
                  </a:r>
                  <a:r>
                    <a:rPr b="1" lang="ru-RU" sz="120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</a:t>
                  </a:r>
                  <a:r>
                    <a:rPr b="1" lang="ru-RU" sz="120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11.11.2023</a:t>
                  </a:r>
                  <a:r>
                    <a:rPr b="1" lang="ru-RU" sz="105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</a:t>
                  </a:r>
                  <a:endParaRPr/>
                </a:p>
              </p:txBody>
            </p:sp>
            <p:sp>
              <p:nvSpPr>
                <p:cNvPr id="220" name="Google Shape;220;p4"/>
                <p:cNvSpPr/>
                <p:nvPr/>
              </p:nvSpPr>
              <p:spPr>
                <a:xfrm>
                  <a:off x="5363129" y="4678762"/>
                  <a:ext cx="3646590" cy="395889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lt1"/>
                </a:solidFill>
                <a:ln cap="flat" cmpd="sng" w="12700">
                  <a:solidFill>
                    <a:srgbClr val="1937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10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Этап: голосование</a:t>
                  </a:r>
                  <a:endParaRPr b="1" sz="1100">
                    <a:solidFill>
                      <a:srgbClr val="3A3838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1" name="Google Shape;221;p4"/>
                <p:cNvSpPr/>
                <p:nvPr/>
              </p:nvSpPr>
              <p:spPr>
                <a:xfrm>
                  <a:off x="6795468" y="4738287"/>
                  <a:ext cx="1041964" cy="276837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1937FF"/>
                </a:solidFill>
                <a:ln cap="flat" cmpd="sng" w="12700">
                  <a:solidFill>
                    <a:srgbClr val="1937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-RU" sz="11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 Поддержать</a:t>
                  </a:r>
                  <a:endParaRPr/>
                </a:p>
              </p:txBody>
            </p:sp>
            <p:sp>
              <p:nvSpPr>
                <p:cNvPr id="222" name="Google Shape;222;p4"/>
                <p:cNvSpPr/>
                <p:nvPr/>
              </p:nvSpPr>
              <p:spPr>
                <a:xfrm>
                  <a:off x="7910320" y="4741746"/>
                  <a:ext cx="1041964" cy="276837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1937FF"/>
                </a:solidFill>
                <a:ln cap="flat" cmpd="sng" w="12700">
                  <a:solidFill>
                    <a:srgbClr val="1937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-RU" sz="11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Отклонить</a:t>
                  </a:r>
                  <a:endParaRPr/>
                </a:p>
              </p:txBody>
            </p:sp>
            <p:sp>
              <p:nvSpPr>
                <p:cNvPr id="223" name="Google Shape;223;p4"/>
                <p:cNvSpPr/>
                <p:nvPr/>
              </p:nvSpPr>
              <p:spPr>
                <a:xfrm>
                  <a:off x="7445229" y="5440424"/>
                  <a:ext cx="1564490" cy="26161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1937FF"/>
                </a:solidFill>
                <a:ln cap="flat" cmpd="sng" w="12700">
                  <a:solidFill>
                    <a:srgbClr val="1937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-RU" sz="11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Вернуться позже</a:t>
                  </a:r>
                  <a:endParaRPr/>
                </a:p>
              </p:txBody>
            </p:sp>
            <p:sp>
              <p:nvSpPr>
                <p:cNvPr id="224" name="Google Shape;224;p4"/>
                <p:cNvSpPr/>
                <p:nvPr/>
              </p:nvSpPr>
              <p:spPr>
                <a:xfrm>
                  <a:off x="8627151" y="5507393"/>
                  <a:ext cx="167837" cy="134224"/>
                </a:xfrm>
                <a:prstGeom prst="star5">
                  <a:avLst>
                    <a:gd fmla="val 19098" name="adj"/>
                    <a:gd fmla="val 105146" name="hf"/>
                    <a:gd fmla="val 110557" name="vf"/>
                  </a:avLst>
                </a:prstGeom>
                <a:solidFill>
                  <a:schemeClr val="lt1"/>
                </a:solidFill>
                <a:ln cap="flat" cmpd="sng" w="12700">
                  <a:solidFill>
                    <a:schemeClr val="lt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5" name="Google Shape;225;p4"/>
                <p:cNvSpPr txBox="1"/>
                <p:nvPr/>
              </p:nvSpPr>
              <p:spPr>
                <a:xfrm>
                  <a:off x="5346175" y="5119038"/>
                  <a:ext cx="3940550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200">
                      <a:solidFill>
                        <a:srgbClr val="3A3838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Эту идею уже поддержали </a:t>
                  </a:r>
                  <a:r>
                    <a:rPr b="1" lang="ru-RU" sz="120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15 человек</a:t>
                  </a:r>
                  <a:endParaRPr b="1" sz="1200">
                    <a:solidFill>
                      <a:srgbClr val="3A3838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6" name="Google Shape;226;p4"/>
                <p:cNvSpPr/>
                <p:nvPr/>
              </p:nvSpPr>
              <p:spPr>
                <a:xfrm>
                  <a:off x="5471406" y="5443382"/>
                  <a:ext cx="1324062" cy="276837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1937FF"/>
                </a:solidFill>
                <a:ln cap="flat" cmpd="sng" w="12700">
                  <a:solidFill>
                    <a:srgbClr val="1937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-RU" sz="11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 Комментировать</a:t>
                  </a:r>
                  <a:endParaRPr/>
                </a:p>
              </p:txBody>
            </p:sp>
            <p:sp>
              <p:nvSpPr>
                <p:cNvPr id="227" name="Google Shape;227;p4"/>
                <p:cNvSpPr txBox="1"/>
                <p:nvPr/>
              </p:nvSpPr>
              <p:spPr>
                <a:xfrm>
                  <a:off x="5556114" y="5711399"/>
                  <a:ext cx="1997390" cy="2616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-RU" sz="1100">
                      <a:solidFill>
                        <a:srgbClr val="1937FF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Комментарии (2)</a:t>
                  </a:r>
                  <a:endParaRPr/>
                </a:p>
              </p:txBody>
            </p:sp>
          </p:grpSp>
          <p:pic>
            <p:nvPicPr>
              <p:cNvPr id="228" name="Google Shape;228;p4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 rot="-1252670">
                <a:off x="4689584" y="1930628"/>
                <a:ext cx="613969" cy="6139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229" name="Google Shape;229;p4"/>
            <p:cNvCxnSpPr>
              <a:endCxn id="230" idx="3"/>
            </p:cNvCxnSpPr>
            <p:nvPr/>
          </p:nvCxnSpPr>
          <p:spPr>
            <a:xfrm rot="10800000">
              <a:off x="2829841" y="1883845"/>
              <a:ext cx="1034400" cy="7848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230" name="Google Shape;230;p4"/>
            <p:cNvSpPr/>
            <p:nvPr/>
          </p:nvSpPr>
          <p:spPr>
            <a:xfrm>
              <a:off x="267050" y="1560352"/>
              <a:ext cx="2562791" cy="646986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Идеи хранятся в едином формате</a:t>
              </a:r>
              <a:endParaRPr/>
            </a:p>
          </p:txBody>
        </p:sp>
        <p:cxnSp>
          <p:nvCxnSpPr>
            <p:cNvPr id="231" name="Google Shape;231;p4"/>
            <p:cNvCxnSpPr>
              <a:endCxn id="232" idx="3"/>
            </p:cNvCxnSpPr>
            <p:nvPr/>
          </p:nvCxnSpPr>
          <p:spPr>
            <a:xfrm rot="10800000">
              <a:off x="2829841" y="3112839"/>
              <a:ext cx="1305300" cy="16683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232" name="Google Shape;232;p4"/>
            <p:cNvSpPr/>
            <p:nvPr/>
          </p:nvSpPr>
          <p:spPr>
            <a:xfrm>
              <a:off x="267050" y="2380724"/>
              <a:ext cx="2562791" cy="1464231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Система голосования и последующего отслеживания этапов реализации идеи после принятия</a:t>
              </a:r>
              <a:endParaRPr/>
            </a:p>
          </p:txBody>
        </p:sp>
        <p:cxnSp>
          <p:nvCxnSpPr>
            <p:cNvPr id="233" name="Google Shape;233;p4"/>
            <p:cNvCxnSpPr>
              <a:stCxn id="225" idx="1"/>
              <a:endCxn id="234" idx="3"/>
            </p:cNvCxnSpPr>
            <p:nvPr/>
          </p:nvCxnSpPr>
          <p:spPr>
            <a:xfrm rot="10800000">
              <a:off x="2829871" y="4313127"/>
              <a:ext cx="1299900" cy="9528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234" name="Google Shape;234;p4"/>
            <p:cNvSpPr/>
            <p:nvPr/>
          </p:nvSpPr>
          <p:spPr>
            <a:xfrm>
              <a:off x="267050" y="3989589"/>
              <a:ext cx="2562791" cy="646986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Можно посмотреть мнение коллег</a:t>
              </a:r>
              <a:endParaRPr/>
            </a:p>
          </p:txBody>
        </p:sp>
        <p:cxnSp>
          <p:nvCxnSpPr>
            <p:cNvPr id="235" name="Google Shape;235;p4"/>
            <p:cNvCxnSpPr>
              <a:stCxn id="226" idx="1"/>
              <a:endCxn id="236" idx="3"/>
            </p:cNvCxnSpPr>
            <p:nvPr/>
          </p:nvCxnSpPr>
          <p:spPr>
            <a:xfrm rot="10800000">
              <a:off x="2833302" y="5269190"/>
              <a:ext cx="1421700" cy="3210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236" name="Google Shape;236;p4"/>
            <p:cNvSpPr/>
            <p:nvPr/>
          </p:nvSpPr>
          <p:spPr>
            <a:xfrm>
              <a:off x="270587" y="4809374"/>
              <a:ext cx="2562791" cy="919401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Возможность обсуждения/дополнения идеи через комментарии</a:t>
              </a:r>
              <a:endParaRPr/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267049" y="5901574"/>
              <a:ext cx="2562791" cy="646986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Не приняли решение – добавьте в избранное</a:t>
              </a:r>
              <a:endParaRPr/>
            </a:p>
          </p:txBody>
        </p:sp>
        <p:cxnSp>
          <p:nvCxnSpPr>
            <p:cNvPr id="238" name="Google Shape;238;p4"/>
            <p:cNvCxnSpPr>
              <a:stCxn id="223" idx="2"/>
            </p:cNvCxnSpPr>
            <p:nvPr/>
          </p:nvCxnSpPr>
          <p:spPr>
            <a:xfrm flipH="1">
              <a:off x="2835670" y="5710423"/>
              <a:ext cx="4175400" cy="5595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239" name="Google Shape;239;p4"/>
            <p:cNvSpPr/>
            <p:nvPr/>
          </p:nvSpPr>
          <p:spPr>
            <a:xfrm>
              <a:off x="6655874" y="1024976"/>
              <a:ext cx="2562791" cy="374571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Удобная система поиска</a:t>
              </a:r>
              <a:endParaRPr/>
            </a:p>
          </p:txBody>
        </p:sp>
        <p:cxnSp>
          <p:nvCxnSpPr>
            <p:cNvPr id="240" name="Google Shape;240;p4"/>
            <p:cNvCxnSpPr>
              <a:stCxn id="216" idx="0"/>
              <a:endCxn id="239" idx="2"/>
            </p:cNvCxnSpPr>
            <p:nvPr/>
          </p:nvCxnSpPr>
          <p:spPr>
            <a:xfrm flipH="1" rot="10800000">
              <a:off x="7251847" y="1399472"/>
              <a:ext cx="685500" cy="6981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241" name="Google Shape;241;p4"/>
            <p:cNvSpPr/>
            <p:nvPr/>
          </p:nvSpPr>
          <p:spPr>
            <a:xfrm>
              <a:off x="10831366" y="2235661"/>
              <a:ext cx="1189820" cy="646986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Поиск по тегам</a:t>
              </a:r>
              <a:endParaRPr/>
            </a:p>
          </p:txBody>
        </p:sp>
        <p:cxnSp>
          <p:nvCxnSpPr>
            <p:cNvPr id="242" name="Google Shape;242;p4"/>
            <p:cNvCxnSpPr>
              <a:endCxn id="241" idx="1"/>
            </p:cNvCxnSpPr>
            <p:nvPr/>
          </p:nvCxnSpPr>
          <p:spPr>
            <a:xfrm>
              <a:off x="8726266" y="2548354"/>
              <a:ext cx="2105100" cy="108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243" name="Google Shape;243;p4"/>
            <p:cNvSpPr/>
            <p:nvPr/>
          </p:nvSpPr>
          <p:spPr>
            <a:xfrm>
              <a:off x="10831366" y="3389041"/>
              <a:ext cx="1189820" cy="646986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Категори-рование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10283071" y="2633845"/>
              <a:ext cx="251248" cy="2147366"/>
            </a:xfrm>
            <a:prstGeom prst="rightBrace">
              <a:avLst>
                <a:gd fmla="val 8333" name="adj1"/>
                <a:gd fmla="val 50000" name="adj2"/>
              </a:avLst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45" name="Google Shape;245;p4"/>
            <p:cNvCxnSpPr>
              <a:stCxn id="244" idx="1"/>
              <a:endCxn id="243" idx="1"/>
            </p:cNvCxnSpPr>
            <p:nvPr/>
          </p:nvCxnSpPr>
          <p:spPr>
            <a:xfrm>
              <a:off x="10534319" y="3707528"/>
              <a:ext cx="297000" cy="51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"/>
          <p:cNvSpPr txBox="1"/>
          <p:nvPr/>
        </p:nvSpPr>
        <p:spPr>
          <a:xfrm>
            <a:off x="944530" y="204379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DD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1F2EDD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cxnSp>
        <p:nvCxnSpPr>
          <p:cNvPr id="252" name="Google Shape;252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253" name="Google Shape;253;p5"/>
          <p:cNvGrpSpPr/>
          <p:nvPr/>
        </p:nvGrpSpPr>
        <p:grpSpPr>
          <a:xfrm>
            <a:off x="412726" y="1507418"/>
            <a:ext cx="11366548" cy="5041784"/>
            <a:chOff x="477113" y="1645516"/>
            <a:chExt cx="11366548" cy="5041784"/>
          </a:xfrm>
        </p:grpSpPr>
        <p:sp>
          <p:nvSpPr>
            <p:cNvPr id="254" name="Google Shape;254;p5"/>
            <p:cNvSpPr/>
            <p:nvPr/>
          </p:nvSpPr>
          <p:spPr>
            <a:xfrm>
              <a:off x="477113" y="4913124"/>
              <a:ext cx="3635965" cy="646986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Идеи, к которым хотелось вернуться позже</a:t>
              </a:r>
              <a:endParaRPr/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477173" y="4192222"/>
              <a:ext cx="3635965" cy="646986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Идеи, за которые проголосовал сотрудник</a:t>
              </a:r>
              <a:endParaRPr/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509555" y="1670219"/>
              <a:ext cx="3603523" cy="374571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Персональная страница сотрудника</a:t>
              </a:r>
              <a:endParaRPr/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509555" y="2123554"/>
              <a:ext cx="3603523" cy="919401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Понятная форма подачи новой идеи: все поля содержат указания по заполнению</a:t>
              </a:r>
              <a:endParaRPr/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509555" y="3121719"/>
              <a:ext cx="3603523" cy="987504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Маршрут согласования идей: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200">
                  <a:solidFill>
                    <a:srgbClr val="1937FF"/>
                  </a:solidFill>
                  <a:latin typeface="Arial"/>
                  <a:ea typeface="Arial"/>
                  <a:cs typeface="Arial"/>
                  <a:sym typeface="Arial"/>
                </a:rPr>
                <a:t>Черновик → Проверка модератором → Голосование → Идея принята/отклонена → Реализация → Архив</a:t>
              </a:r>
              <a:endParaRPr b="1" sz="1200">
                <a:solidFill>
                  <a:srgbClr val="1937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9" name="Google Shape;259;p5"/>
            <p:cNvGrpSpPr/>
            <p:nvPr/>
          </p:nvGrpSpPr>
          <p:grpSpPr>
            <a:xfrm>
              <a:off x="4486517" y="1645516"/>
              <a:ext cx="7357144" cy="5041784"/>
              <a:chOff x="3544190" y="1071956"/>
              <a:chExt cx="7357144" cy="5041784"/>
            </a:xfrm>
          </p:grpSpPr>
          <p:grpSp>
            <p:nvGrpSpPr>
              <p:cNvPr id="260" name="Google Shape;260;p5"/>
              <p:cNvGrpSpPr/>
              <p:nvPr/>
            </p:nvGrpSpPr>
            <p:grpSpPr>
              <a:xfrm>
                <a:off x="3544190" y="1071956"/>
                <a:ext cx="7357144" cy="5041784"/>
                <a:chOff x="3191910" y="1996580"/>
                <a:chExt cx="7357144" cy="5041784"/>
              </a:xfrm>
            </p:grpSpPr>
            <p:grpSp>
              <p:nvGrpSpPr>
                <p:cNvPr id="261" name="Google Shape;261;p5"/>
                <p:cNvGrpSpPr/>
                <p:nvPr/>
              </p:nvGrpSpPr>
              <p:grpSpPr>
                <a:xfrm>
                  <a:off x="3191910" y="1996580"/>
                  <a:ext cx="7357144" cy="5041784"/>
                  <a:chOff x="3397541" y="1560352"/>
                  <a:chExt cx="7357144" cy="5041784"/>
                </a:xfrm>
              </p:grpSpPr>
              <p:grpSp>
                <p:nvGrpSpPr>
                  <p:cNvPr id="262" name="Google Shape;262;p5"/>
                  <p:cNvGrpSpPr/>
                  <p:nvPr/>
                </p:nvGrpSpPr>
                <p:grpSpPr>
                  <a:xfrm>
                    <a:off x="3397541" y="1560352"/>
                    <a:ext cx="7357144" cy="5041784"/>
                    <a:chOff x="4613945" y="1551963"/>
                    <a:chExt cx="7357144" cy="5041784"/>
                  </a:xfrm>
                </p:grpSpPr>
                <p:sp>
                  <p:nvSpPr>
                    <p:cNvPr id="263" name="Google Shape;263;p5"/>
                    <p:cNvSpPr/>
                    <p:nvPr/>
                  </p:nvSpPr>
                  <p:spPr>
                    <a:xfrm>
                      <a:off x="4613945" y="1551963"/>
                      <a:ext cx="7357144" cy="427830"/>
                    </a:xfrm>
                    <a:prstGeom prst="rect">
                      <a:avLst/>
                    </a:prstGeom>
                    <a:solidFill>
                      <a:srgbClr val="F0F4FE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64" name="Google Shape;264;p5"/>
                    <p:cNvSpPr/>
                    <p:nvPr/>
                  </p:nvSpPr>
                  <p:spPr>
                    <a:xfrm>
                      <a:off x="4613945" y="1551963"/>
                      <a:ext cx="7357144" cy="5041784"/>
                    </a:xfrm>
                    <a:prstGeom prst="rect">
                      <a:avLst/>
                    </a:prstGeom>
                    <a:noFill/>
                    <a:ln cap="flat" cmpd="sng" w="28575">
                      <a:solidFill>
                        <a:srgbClr val="1937FF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pic>
                  <p:nvPicPr>
                    <p:cNvPr id="265" name="Google Shape;265;p5"/>
                    <p:cNvPicPr preferRelativeResize="0"/>
                    <p:nvPr/>
                  </p:nvPicPr>
                  <p:blipFill rotWithShape="1">
                    <a:blip r:embed="rId4">
                      <a:alphaModFix/>
                    </a:blip>
                    <a:srcRect b="0" l="0" r="0" t="0"/>
                    <a:stretch/>
                  </p:blipFill>
                  <p:spPr>
                    <a:xfrm>
                      <a:off x="5080538" y="1674522"/>
                      <a:ext cx="1015462" cy="14722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sp>
                  <p:nvSpPr>
                    <p:cNvPr id="266" name="Google Shape;266;p5"/>
                    <p:cNvSpPr txBox="1"/>
                    <p:nvPr/>
                  </p:nvSpPr>
                  <p:spPr>
                    <a:xfrm>
                      <a:off x="6362615" y="1594244"/>
                      <a:ext cx="1367406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45700" lIns="91425" spcFirstLastPara="1" rIns="91425" wrap="square" tIns="45700">
                      <a:sp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rgbClr val="1937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ПРЕДЛАГАЙ.</a:t>
                      </a:r>
                      <a:endParaRPr/>
                    </a:p>
                  </p:txBody>
                </p:sp>
                <p:sp>
                  <p:nvSpPr>
                    <p:cNvPr id="267" name="Google Shape;267;p5"/>
                    <p:cNvSpPr txBox="1"/>
                    <p:nvPr/>
                  </p:nvSpPr>
                  <p:spPr>
                    <a:xfrm>
                      <a:off x="7642370" y="1594243"/>
                      <a:ext cx="1367406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45700" lIns="91425" spcFirstLastPara="1" rIns="91425" wrap="square" tIns="45700">
                      <a:sp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rgbClr val="1937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РАЗВИВАЙ.</a:t>
                      </a:r>
                      <a:endParaRPr/>
                    </a:p>
                  </p:txBody>
                </p:sp>
                <p:sp>
                  <p:nvSpPr>
                    <p:cNvPr id="268" name="Google Shape;268;p5"/>
                    <p:cNvSpPr txBox="1"/>
                    <p:nvPr/>
                  </p:nvSpPr>
                  <p:spPr>
                    <a:xfrm>
                      <a:off x="8794988" y="1594244"/>
                      <a:ext cx="1367400" cy="523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45700" lIns="91425" spcFirstLastPara="1" rIns="91425" wrap="square" tIns="45700">
                      <a:sp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rgbClr val="1937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РАЗВИВАЙСЯ.</a:t>
                      </a:r>
                      <a:endParaRPr/>
                    </a:p>
                  </p:txBody>
                </p:sp>
                <p:pic>
                  <p:nvPicPr>
                    <p:cNvPr id="269" name="Google Shape;269;p5"/>
                    <p:cNvPicPr preferRelativeResize="0"/>
                    <p:nvPr/>
                  </p:nvPicPr>
                  <p:blipFill rotWithShape="1">
                    <a:blip r:embed="rId5">
                      <a:alphaModFix/>
                    </a:blip>
                    <a:srcRect b="0" l="0" r="0" t="0"/>
                    <a:stretch/>
                  </p:blipFill>
                  <p:spPr>
                    <a:xfrm flipH="1">
                      <a:off x="11566934" y="1625883"/>
                      <a:ext cx="276138" cy="27613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cxnSp>
                  <p:nvCxnSpPr>
                    <p:cNvPr id="270" name="Google Shape;270;p5"/>
                    <p:cNvCxnSpPr/>
                    <p:nvPr/>
                  </p:nvCxnSpPr>
                  <p:spPr>
                    <a:xfrm>
                      <a:off x="4613945" y="1979802"/>
                      <a:ext cx="7357144" cy="0"/>
                    </a:xfrm>
                    <a:prstGeom prst="straightConnector1">
                      <a:avLst/>
                    </a:prstGeom>
                    <a:noFill/>
                    <a:ln cap="flat" cmpd="sng" w="9525">
                      <a:solidFill>
                        <a:schemeClr val="accent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</p:cxnSp>
                <p:sp>
                  <p:nvSpPr>
                    <p:cNvPr id="271" name="Google Shape;271;p5"/>
                    <p:cNvSpPr txBox="1"/>
                    <p:nvPr/>
                  </p:nvSpPr>
                  <p:spPr>
                    <a:xfrm>
                      <a:off x="4991939" y="2039210"/>
                      <a:ext cx="2028955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45700" lIns="91425" spcFirstLastPara="1" rIns="91425" wrap="square" tIns="45700">
                      <a:sp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rgbClr val="1937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ЛИЧНЫЙ КАБИНЕТ</a:t>
                      </a:r>
                      <a:endParaRPr/>
                    </a:p>
                  </p:txBody>
                </p:sp>
                <p:sp>
                  <p:nvSpPr>
                    <p:cNvPr id="272" name="Google Shape;272;p5"/>
                    <p:cNvSpPr/>
                    <p:nvPr/>
                  </p:nvSpPr>
                  <p:spPr>
                    <a:xfrm>
                      <a:off x="5204272" y="2478919"/>
                      <a:ext cx="2525748" cy="395881"/>
                    </a:xfrm>
                    <a:prstGeom prst="roundRect">
                      <a:avLst>
                        <a:gd fmla="val 16667" name="adj"/>
                      </a:avLst>
                    </a:prstGeom>
                    <a:solidFill>
                      <a:srgbClr val="1937FF"/>
                    </a:solidFill>
                    <a:ln cap="flat" cmpd="sng" w="12700">
                      <a:solidFill>
                        <a:srgbClr val="1937FF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Мой профиль</a:t>
                      </a:r>
                      <a:endParaRPr/>
                    </a:p>
                  </p:txBody>
                </p:sp>
                <p:sp>
                  <p:nvSpPr>
                    <p:cNvPr id="273" name="Google Shape;273;p5"/>
                    <p:cNvSpPr/>
                    <p:nvPr/>
                  </p:nvSpPr>
                  <p:spPr>
                    <a:xfrm>
                      <a:off x="8627151" y="5507393"/>
                      <a:ext cx="167837" cy="134224"/>
                    </a:xfrm>
                    <a:prstGeom prst="star5">
                      <a:avLst>
                        <a:gd fmla="val 19098" name="adj"/>
                        <a:gd fmla="val 105146" name="hf"/>
                        <a:gd fmla="val 110557" name="vf"/>
                      </a:avLst>
                    </a:prstGeom>
                    <a:solidFill>
                      <a:schemeClr val="lt1"/>
                    </a:solidFill>
                    <a:ln cap="flat" cmpd="sng" w="12700">
                      <a:solidFill>
                        <a:schemeClr val="lt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274" name="Google Shape;274;p5"/>
                  <p:cNvSpPr/>
                  <p:nvPr/>
                </p:nvSpPr>
                <p:spPr>
                  <a:xfrm>
                    <a:off x="3987867" y="3018678"/>
                    <a:ext cx="2525749" cy="395881"/>
                  </a:xfrm>
                  <a:prstGeom prst="roundRect">
                    <a:avLst>
                      <a:gd fmla="val 16667" name="adj"/>
                    </a:avLst>
                  </a:prstGeom>
                  <a:solidFill>
                    <a:srgbClr val="1937FF"/>
                  </a:solidFill>
                  <a:ln cap="flat" cmpd="sng" w="12700">
                    <a:solidFill>
                      <a:srgbClr val="1937F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-RU" sz="14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Добавить предложение</a:t>
                    </a:r>
                    <a:endParaRPr/>
                  </a:p>
                </p:txBody>
              </p:sp>
              <p:sp>
                <p:nvSpPr>
                  <p:cNvPr id="275" name="Google Shape;275;p5"/>
                  <p:cNvSpPr/>
                  <p:nvPr/>
                </p:nvSpPr>
                <p:spPr>
                  <a:xfrm>
                    <a:off x="3974233" y="3550048"/>
                    <a:ext cx="2525749" cy="395881"/>
                  </a:xfrm>
                  <a:prstGeom prst="roundRect">
                    <a:avLst>
                      <a:gd fmla="val 16667" name="adj"/>
                    </a:avLst>
                  </a:prstGeom>
                  <a:solidFill>
                    <a:srgbClr val="1937FF"/>
                  </a:solidFill>
                  <a:ln cap="flat" cmpd="sng" w="12700">
                    <a:solidFill>
                      <a:srgbClr val="1937F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-RU" sz="14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Мои предложения</a:t>
                    </a:r>
                    <a:endParaRPr/>
                  </a:p>
                </p:txBody>
              </p:sp>
              <p:sp>
                <p:nvSpPr>
                  <p:cNvPr id="276" name="Google Shape;276;p5"/>
                  <p:cNvSpPr/>
                  <p:nvPr/>
                </p:nvSpPr>
                <p:spPr>
                  <a:xfrm>
                    <a:off x="3974232" y="4077861"/>
                    <a:ext cx="2525749" cy="395881"/>
                  </a:xfrm>
                  <a:prstGeom prst="roundRect">
                    <a:avLst>
                      <a:gd fmla="val 16667" name="adj"/>
                    </a:avLst>
                  </a:prstGeom>
                  <a:solidFill>
                    <a:srgbClr val="1937FF"/>
                  </a:solidFill>
                  <a:ln cap="flat" cmpd="sng" w="12700">
                    <a:solidFill>
                      <a:srgbClr val="1937F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-RU" sz="14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Мои голосования</a:t>
                    </a:r>
                    <a:endParaRPr/>
                  </a:p>
                </p:txBody>
              </p:sp>
              <p:sp>
                <p:nvSpPr>
                  <p:cNvPr id="277" name="Google Shape;277;p5"/>
                  <p:cNvSpPr/>
                  <p:nvPr/>
                </p:nvSpPr>
                <p:spPr>
                  <a:xfrm>
                    <a:off x="3974232" y="4605674"/>
                    <a:ext cx="2525749" cy="395881"/>
                  </a:xfrm>
                  <a:prstGeom prst="roundRect">
                    <a:avLst>
                      <a:gd fmla="val 16667" name="adj"/>
                    </a:avLst>
                  </a:prstGeom>
                  <a:solidFill>
                    <a:srgbClr val="1937FF"/>
                  </a:solidFill>
                  <a:ln cap="flat" cmpd="sng" w="12700">
                    <a:solidFill>
                      <a:srgbClr val="1937F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-RU" sz="14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Избранное</a:t>
                    </a:r>
                    <a:endParaRPr/>
                  </a:p>
                </p:txBody>
              </p:sp>
              <p:sp>
                <p:nvSpPr>
                  <p:cNvPr id="278" name="Google Shape;278;p5"/>
                  <p:cNvSpPr/>
                  <p:nvPr/>
                </p:nvSpPr>
                <p:spPr>
                  <a:xfrm>
                    <a:off x="3987867" y="5135730"/>
                    <a:ext cx="2525749" cy="395881"/>
                  </a:xfrm>
                  <a:prstGeom prst="roundRect">
                    <a:avLst>
                      <a:gd fmla="val 16667" name="adj"/>
                    </a:avLst>
                  </a:prstGeom>
                  <a:solidFill>
                    <a:srgbClr val="1937FF"/>
                  </a:solidFill>
                  <a:ln cap="flat" cmpd="sng" w="12700">
                    <a:solidFill>
                      <a:srgbClr val="1937F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-RU" sz="14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Мои достижения</a:t>
                    </a:r>
                    <a:endParaRPr/>
                  </a:p>
                </p:txBody>
              </p:sp>
              <p:pic>
                <p:nvPicPr>
                  <p:cNvPr id="279" name="Google Shape;279;p5"/>
                  <p:cNvPicPr preferRelativeResize="0"/>
                  <p:nvPr/>
                </p:nvPicPr>
                <p:blipFill rotWithShape="1">
                  <a:blip r:embed="rId6">
                    <a:alphaModFix/>
                  </a:blip>
                  <a:srcRect b="0" l="0" r="0" t="0"/>
                  <a:stretch/>
                </p:blipFill>
                <p:spPr>
                  <a:xfrm>
                    <a:off x="3974232" y="2459101"/>
                    <a:ext cx="407973" cy="40797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280" name="Google Shape;280;p5"/>
                  <p:cNvSpPr/>
                  <p:nvPr/>
                </p:nvSpPr>
                <p:spPr>
                  <a:xfrm>
                    <a:off x="4058718" y="3087419"/>
                    <a:ext cx="258397" cy="258397"/>
                  </a:xfrm>
                  <a:prstGeom prst="mathPlus">
                    <a:avLst>
                      <a:gd fmla="val 23520" name="adj1"/>
                    </a:avLst>
                  </a:prstGeom>
                  <a:noFill/>
                  <a:ln cap="flat" cmpd="sng" w="12700">
                    <a:solidFill>
                      <a:schemeClr val="lt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pic>
                <p:nvPicPr>
                  <p:cNvPr id="281" name="Google Shape;281;p5"/>
                  <p:cNvPicPr preferRelativeResize="0"/>
                  <p:nvPr/>
                </p:nvPicPr>
                <p:blipFill rotWithShape="1">
                  <a:blip r:embed="rId7">
                    <a:alphaModFix/>
                  </a:blip>
                  <a:srcRect b="0" l="0" r="0" t="0"/>
                  <a:stretch/>
                </p:blipFill>
                <p:spPr>
                  <a:xfrm>
                    <a:off x="4058718" y="3579288"/>
                    <a:ext cx="271343" cy="27134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282" name="Google Shape;282;p5"/>
                  <p:cNvPicPr preferRelativeResize="0"/>
                  <p:nvPr/>
                </p:nvPicPr>
                <p:blipFill rotWithShape="1">
                  <a:blip r:embed="rId8">
                    <a:alphaModFix/>
                  </a:blip>
                  <a:srcRect b="0" l="0" r="0" t="0"/>
                  <a:stretch/>
                </p:blipFill>
                <p:spPr>
                  <a:xfrm>
                    <a:off x="4014242" y="4105446"/>
                    <a:ext cx="327951" cy="32795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283" name="Google Shape;283;p5"/>
                  <p:cNvSpPr/>
                  <p:nvPr/>
                </p:nvSpPr>
                <p:spPr>
                  <a:xfrm>
                    <a:off x="4057926" y="4654804"/>
                    <a:ext cx="250694" cy="250694"/>
                  </a:xfrm>
                  <a:prstGeom prst="star5">
                    <a:avLst>
                      <a:gd fmla="val 19098" name="adj"/>
                      <a:gd fmla="val 105146" name="hf"/>
                      <a:gd fmla="val 110557" name="vf"/>
                    </a:avLst>
                  </a:prstGeom>
                  <a:noFill/>
                  <a:ln cap="flat" cmpd="sng" w="12700">
                    <a:solidFill>
                      <a:schemeClr val="lt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pic>
                <p:nvPicPr>
                  <p:cNvPr id="284" name="Google Shape;284;p5"/>
                  <p:cNvPicPr preferRelativeResize="0"/>
                  <p:nvPr/>
                </p:nvPicPr>
                <p:blipFill rotWithShape="1">
                  <a:blip r:embed="rId9">
                    <a:alphaModFix/>
                  </a:blip>
                  <a:srcRect b="0" l="0" r="0" t="0"/>
                  <a:stretch/>
                </p:blipFill>
                <p:spPr>
                  <a:xfrm>
                    <a:off x="4008563" y="5149846"/>
                    <a:ext cx="367647" cy="36764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285" name="Google Shape;285;p5"/>
                <p:cNvSpPr txBox="1"/>
                <p:nvPr/>
              </p:nvSpPr>
              <p:spPr>
                <a:xfrm>
                  <a:off x="9556070" y="2057235"/>
                  <a:ext cx="670749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1400">
                      <a:solidFill>
                        <a:srgbClr val="1937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ФИО</a:t>
                  </a:r>
                  <a:endParaRPr/>
                </a:p>
              </p:txBody>
            </p:sp>
          </p:grpSp>
          <p:sp>
            <p:nvSpPr>
              <p:cNvPr id="286" name="Google Shape;286;p5"/>
              <p:cNvSpPr/>
              <p:nvPr/>
            </p:nvSpPr>
            <p:spPr>
              <a:xfrm>
                <a:off x="7068829" y="2263141"/>
                <a:ext cx="3423939" cy="376192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3A383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200">
                    <a:solidFill>
                      <a:srgbClr val="3A3838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Выберите категорию вашего предложения</a:t>
                </a:r>
                <a:endParaRPr/>
              </a:p>
            </p:txBody>
          </p:sp>
          <p:sp>
            <p:nvSpPr>
              <p:cNvPr id="287" name="Google Shape;287;p5"/>
              <p:cNvSpPr txBox="1"/>
              <p:nvPr/>
            </p:nvSpPr>
            <p:spPr>
              <a:xfrm>
                <a:off x="7015816" y="1921600"/>
                <a:ext cx="364659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1200">
                    <a:solidFill>
                      <a:srgbClr val="3A3838"/>
                    </a:solidFill>
                    <a:latin typeface="Arial"/>
                    <a:ea typeface="Arial"/>
                    <a:cs typeface="Arial"/>
                    <a:sym typeface="Arial"/>
                  </a:rPr>
                  <a:t>Чтобы подать идею, заполните поля:</a:t>
                </a:r>
                <a:endParaRPr b="1" sz="1050">
                  <a:solidFill>
                    <a:srgbClr val="1937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88" name="Google Shape;288;p5"/>
              <p:cNvPicPr preferRelativeResize="0"/>
              <p:nvPr/>
            </p:nvPicPr>
            <p:blipFill rotWithShape="1">
              <a:blip r:embed="rId10">
                <a:alphaModFix/>
              </a:blip>
              <a:srcRect b="0" l="0" r="0" t="0"/>
              <a:stretch/>
            </p:blipFill>
            <p:spPr>
              <a:xfrm>
                <a:off x="10243724" y="2355458"/>
                <a:ext cx="198396" cy="198396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289" name="Google Shape;289;p5"/>
              <p:cNvCxnSpPr/>
              <p:nvPr/>
            </p:nvCxnSpPr>
            <p:spPr>
              <a:xfrm>
                <a:off x="10179560" y="2256404"/>
                <a:ext cx="0" cy="376192"/>
              </a:xfrm>
              <a:prstGeom prst="straightConnector1">
                <a:avLst/>
              </a:prstGeom>
              <a:noFill/>
              <a:ln cap="flat" cmpd="sng" w="9525">
                <a:solidFill>
                  <a:srgbClr val="3A383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90" name="Google Shape;290;p5"/>
              <p:cNvSpPr/>
              <p:nvPr/>
            </p:nvSpPr>
            <p:spPr>
              <a:xfrm>
                <a:off x="7068827" y="2752351"/>
                <a:ext cx="3423939" cy="376192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3A383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200">
                    <a:solidFill>
                      <a:srgbClr val="3A3838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Введите заголовок предложения</a:t>
                </a:r>
                <a:endParaRPr/>
              </a:p>
            </p:txBody>
          </p:sp>
          <p:sp>
            <p:nvSpPr>
              <p:cNvPr id="291" name="Google Shape;291;p5"/>
              <p:cNvSpPr/>
              <p:nvPr/>
            </p:nvSpPr>
            <p:spPr>
              <a:xfrm>
                <a:off x="7068827" y="3242470"/>
                <a:ext cx="3423939" cy="376192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3A383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200">
                    <a:solidFill>
                      <a:srgbClr val="3A3838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Подробно опишите предложение</a:t>
                </a:r>
                <a:endParaRPr/>
              </a:p>
            </p:txBody>
          </p:sp>
          <p:sp>
            <p:nvSpPr>
              <p:cNvPr id="292" name="Google Shape;292;p5"/>
              <p:cNvSpPr/>
              <p:nvPr/>
            </p:nvSpPr>
            <p:spPr>
              <a:xfrm>
                <a:off x="7068827" y="3732589"/>
                <a:ext cx="3423939" cy="376192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3A383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200">
                    <a:solidFill>
                      <a:srgbClr val="3A3838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Выберите теги или введите свои 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200">
                    <a:solidFill>
                      <a:srgbClr val="3A3838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(не более 3х)</a:t>
                </a:r>
                <a:endParaRPr/>
              </a:p>
            </p:txBody>
          </p:sp>
          <p:cxnSp>
            <p:nvCxnSpPr>
              <p:cNvPr id="293" name="Google Shape;293;p5"/>
              <p:cNvCxnSpPr/>
              <p:nvPr/>
            </p:nvCxnSpPr>
            <p:spPr>
              <a:xfrm>
                <a:off x="10113846" y="3724114"/>
                <a:ext cx="0" cy="376192"/>
              </a:xfrm>
              <a:prstGeom prst="straightConnector1">
                <a:avLst/>
              </a:prstGeom>
              <a:noFill/>
              <a:ln cap="flat" cmpd="sng" w="9525">
                <a:solidFill>
                  <a:srgbClr val="3A383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pic>
            <p:nvPicPr>
              <p:cNvPr id="294" name="Google Shape;294;p5"/>
              <p:cNvPicPr preferRelativeResize="0"/>
              <p:nvPr/>
            </p:nvPicPr>
            <p:blipFill rotWithShape="1">
              <a:blip r:embed="rId10">
                <a:alphaModFix/>
              </a:blip>
              <a:srcRect b="0" l="0" r="0" t="0"/>
              <a:stretch/>
            </p:blipFill>
            <p:spPr>
              <a:xfrm>
                <a:off x="10203180" y="3813012"/>
                <a:ext cx="198396" cy="19839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5" name="Google Shape;295;p5"/>
              <p:cNvSpPr/>
              <p:nvPr/>
            </p:nvSpPr>
            <p:spPr>
              <a:xfrm>
                <a:off x="7068827" y="4224424"/>
                <a:ext cx="3423939" cy="376192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3A383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200">
                    <a:solidFill>
                      <a:srgbClr val="3A3838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Прикрепите файлы (при наличии)</a:t>
                </a:r>
                <a:endParaRPr/>
              </a:p>
            </p:txBody>
          </p:sp>
          <p:pic>
            <p:nvPicPr>
              <p:cNvPr id="296" name="Google Shape;296;p5"/>
              <p:cNvPicPr preferRelativeResize="0"/>
              <p:nvPr/>
            </p:nvPicPr>
            <p:blipFill rotWithShape="1">
              <a:blip r:embed="rId11">
                <a:alphaModFix/>
              </a:blip>
              <a:srcRect b="0" l="0" r="0" t="0"/>
              <a:stretch/>
            </p:blipFill>
            <p:spPr>
              <a:xfrm>
                <a:off x="10173394" y="4248884"/>
                <a:ext cx="304800" cy="3048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7" name="Google Shape;297;p5"/>
              <p:cNvSpPr txBox="1"/>
              <p:nvPr/>
            </p:nvSpPr>
            <p:spPr>
              <a:xfrm>
                <a:off x="6962817" y="5108552"/>
                <a:ext cx="3810600" cy="8310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1200">
                    <a:solidFill>
                      <a:srgbClr val="3A3838"/>
                    </a:solidFill>
                    <a:latin typeface="Arial"/>
                    <a:ea typeface="Arial"/>
                    <a:cs typeface="Arial"/>
                    <a:sym typeface="Arial"/>
                  </a:rPr>
                  <a:t>Спасибо за активное участие в жизни компании! 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1200">
                    <a:solidFill>
                      <a:srgbClr val="3A3838"/>
                    </a:solidFill>
                    <a:latin typeface="Arial"/>
                    <a:ea typeface="Arial"/>
                    <a:cs typeface="Arial"/>
                    <a:sym typeface="Arial"/>
                  </a:rPr>
                  <a:t>За подачу предложения вам будет начислено 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1200" u="sng">
                    <a:solidFill>
                      <a:srgbClr val="3A3838"/>
                    </a:solidFill>
                    <a:latin typeface="Arial"/>
                    <a:ea typeface="Arial"/>
                    <a:cs typeface="Arial"/>
                    <a:sym typeface="Arial"/>
                  </a:rPr>
                  <a:t>10 баллов.</a:t>
                </a:r>
                <a:r>
                  <a:rPr b="1" lang="ru-RU" sz="1200">
                    <a:solidFill>
                      <a:srgbClr val="3A3838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b="1" lang="ru-RU" sz="1200">
                    <a:solidFill>
                      <a:srgbClr val="1937FF"/>
                    </a:solidFill>
                    <a:latin typeface="Arial"/>
                    <a:ea typeface="Arial"/>
                    <a:cs typeface="Arial"/>
                    <a:sym typeface="Arial"/>
                  </a:rPr>
                  <a:t>Посмотреть баланс.</a:t>
                </a:r>
                <a:endParaRPr/>
              </a:p>
            </p:txBody>
          </p:sp>
          <p:sp>
            <p:nvSpPr>
              <p:cNvPr id="298" name="Google Shape;298;p5"/>
              <p:cNvSpPr/>
              <p:nvPr/>
            </p:nvSpPr>
            <p:spPr>
              <a:xfrm>
                <a:off x="6962817" y="1866979"/>
                <a:ext cx="3635965" cy="3919059"/>
              </a:xfrm>
              <a:prstGeom prst="roundRect">
                <a:avLst>
                  <a:gd fmla="val 3957" name="adj"/>
                </a:avLst>
              </a:prstGeom>
              <a:noFill/>
              <a:ln cap="flat" cmpd="sng" w="19050">
                <a:solidFill>
                  <a:srgbClr val="1937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5"/>
              <p:cNvSpPr/>
              <p:nvPr/>
            </p:nvSpPr>
            <p:spPr>
              <a:xfrm>
                <a:off x="7068827" y="4714885"/>
                <a:ext cx="1815114" cy="395889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1937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400">
                    <a:solidFill>
                      <a:srgbClr val="1937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Сохранить черновик</a:t>
                </a:r>
                <a:endParaRPr/>
              </a:p>
            </p:txBody>
          </p:sp>
          <p:sp>
            <p:nvSpPr>
              <p:cNvPr id="300" name="Google Shape;300;p5"/>
              <p:cNvSpPr/>
              <p:nvPr/>
            </p:nvSpPr>
            <p:spPr>
              <a:xfrm>
                <a:off x="8954249" y="4714885"/>
                <a:ext cx="1542930" cy="388205"/>
              </a:xfrm>
              <a:prstGeom prst="roundRect">
                <a:avLst>
                  <a:gd fmla="val 16667" name="adj"/>
                </a:avLst>
              </a:prstGeom>
              <a:solidFill>
                <a:srgbClr val="1937FF"/>
              </a:solidFill>
              <a:ln cap="flat" cmpd="sng" w="12700">
                <a:solidFill>
                  <a:srgbClr val="1937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Отправить</a:t>
                </a:r>
                <a:endParaRPr/>
              </a:p>
            </p:txBody>
          </p:sp>
        </p:grpSp>
        <p:sp>
          <p:nvSpPr>
            <p:cNvPr id="301" name="Google Shape;301;p5"/>
            <p:cNvSpPr/>
            <p:nvPr/>
          </p:nvSpPr>
          <p:spPr>
            <a:xfrm>
              <a:off x="477113" y="5634026"/>
              <a:ext cx="3603523" cy="919401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Диаграммы активности сотрудника, место в общем рейтинге, баланс корпоративной валюты (баллов)</a:t>
              </a:r>
              <a:endParaRPr/>
            </a:p>
          </p:txBody>
        </p:sp>
        <p:cxnSp>
          <p:nvCxnSpPr>
            <p:cNvPr id="302" name="Google Shape;302;p5"/>
            <p:cNvCxnSpPr>
              <a:stCxn id="279" idx="1"/>
              <a:endCxn id="256" idx="3"/>
            </p:cNvCxnSpPr>
            <p:nvPr/>
          </p:nvCxnSpPr>
          <p:spPr>
            <a:xfrm rot="10800000">
              <a:off x="4113108" y="1857552"/>
              <a:ext cx="950100" cy="8907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03" name="Google Shape;303;p5"/>
            <p:cNvCxnSpPr>
              <a:endCxn id="257" idx="3"/>
            </p:cNvCxnSpPr>
            <p:nvPr/>
          </p:nvCxnSpPr>
          <p:spPr>
            <a:xfrm rot="10800000">
              <a:off x="4113078" y="2583255"/>
              <a:ext cx="957000" cy="7227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04" name="Google Shape;304;p5"/>
            <p:cNvCxnSpPr>
              <a:endCxn id="258" idx="3"/>
            </p:cNvCxnSpPr>
            <p:nvPr/>
          </p:nvCxnSpPr>
          <p:spPr>
            <a:xfrm rot="10800000">
              <a:off x="4113078" y="3615471"/>
              <a:ext cx="943200" cy="2262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05" name="Google Shape;305;p5"/>
            <p:cNvCxnSpPr>
              <a:endCxn id="255" idx="3"/>
            </p:cNvCxnSpPr>
            <p:nvPr/>
          </p:nvCxnSpPr>
          <p:spPr>
            <a:xfrm flipH="1">
              <a:off x="4113138" y="4360915"/>
              <a:ext cx="943200" cy="1548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06" name="Google Shape;306;p5"/>
            <p:cNvCxnSpPr>
              <a:endCxn id="254" idx="3"/>
            </p:cNvCxnSpPr>
            <p:nvPr/>
          </p:nvCxnSpPr>
          <p:spPr>
            <a:xfrm flipH="1">
              <a:off x="4113078" y="4913217"/>
              <a:ext cx="951300" cy="3234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07" name="Google Shape;307;p5"/>
            <p:cNvCxnSpPr>
              <a:endCxn id="301" idx="3"/>
            </p:cNvCxnSpPr>
            <p:nvPr/>
          </p:nvCxnSpPr>
          <p:spPr>
            <a:xfrm flipH="1">
              <a:off x="4080636" y="5406427"/>
              <a:ext cx="994500" cy="6873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6"/>
          <p:cNvSpPr txBox="1"/>
          <p:nvPr/>
        </p:nvSpPr>
        <p:spPr>
          <a:xfrm>
            <a:off x="561586" y="109175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DD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1F2EDD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cxnSp>
        <p:nvCxnSpPr>
          <p:cNvPr id="314" name="Google Shape;314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315" name="Google Shape;315;p6"/>
          <p:cNvSpPr txBox="1"/>
          <p:nvPr/>
        </p:nvSpPr>
        <p:spPr>
          <a:xfrm>
            <a:off x="2473529" y="827978"/>
            <a:ext cx="70362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937FF"/>
                </a:solidFill>
                <a:latin typeface="Arial"/>
                <a:ea typeface="Arial"/>
                <a:cs typeface="Arial"/>
                <a:sym typeface="Arial"/>
              </a:rPr>
              <a:t>ИНСТРУМЕНТЫ ПОВЫШЕНИЯ МОТИВАЦИИ СОТРУДНИКОВ</a:t>
            </a:r>
            <a:endParaRPr/>
          </a:p>
        </p:txBody>
      </p:sp>
      <p:graphicFrame>
        <p:nvGraphicFramePr>
          <p:cNvPr id="316" name="Google Shape;316;p6"/>
          <p:cNvGraphicFramePr/>
          <p:nvPr/>
        </p:nvGraphicFramePr>
        <p:xfrm>
          <a:off x="371212" y="12277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{EB9B2023-3680-42AB-9D53-E082E5B54841}</a:tableStyleId>
              </a:tblPr>
              <a:tblGrid>
                <a:gridCol w="1894525"/>
                <a:gridCol w="3380775"/>
                <a:gridCol w="3405925"/>
                <a:gridCol w="2768375"/>
              </a:tblGrid>
              <a:tr h="773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Ключевые показатели компании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937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Коммуникация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937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Система стимулирования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937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Геймификация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937FF"/>
                    </a:solidFill>
                  </a:tcPr>
                </a:tc>
              </a:tr>
              <a:tr h="1368000">
                <a:tc rowSpan="4"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Сотрудники видят прогресс, которого добивается компания.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Их работа влияет на результат → эффективность повышается.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1937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Из первых уст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Руководство в формате видеообращений рассказывает о ценностях и корпоративной культуре, достижениях и событиях компании, собственных наблюдениях.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rgbClr val="1937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Рейтинг сотрудников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Визуальное сопровождение: топ лучших отмечен в рейтинге медалями.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rgbClr val="1937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Маскот 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(персонаж-талисман</a:t>
                      </a:r>
                      <a:r>
                        <a:rPr lang="ru-RU" sz="1400"/>
                        <a:t>)*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1721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rgbClr val="1937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Персональные страницы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Становится легко связаться с коллегами.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937FF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>
                          <a:solidFill>
                            <a:srgbClr val="1937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Критерии начисления корпоративной валюты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 активности (заполнение персональной страницы, подача идеи по развитию компании, день рождения сотрудника,…).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rgbClr val="1937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Набор стикерпаков</a:t>
                      </a:r>
                      <a:endParaRPr b="1" sz="1400">
                        <a:solidFill>
                          <a:srgbClr val="1937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1027050">
                <a:tc vMerge="1"/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rgbClr val="1937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 знаешь, как?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Служба тех.поддержки призвана помочь сотруднику максимально быстро и комфортно освоить функционал портала или решить техническую проблему.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rgbClr val="1937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 подарками!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Внутренний магазин призов (мерча), на которые можно тратить корпоративную валюту.</a:t>
                      </a:r>
                      <a:endParaRPr/>
                    </a:p>
                  </a:txBody>
                  <a:tcPr marT="45725" marB="45725" marR="91450" marL="91450"/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rgbClr val="1937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Анимация подачи идеи на каждом этапе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solidFill>
                          <a:srgbClr val="1937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1132525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rgbClr val="1937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Поменять на рубли 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(опционально)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Обмен корпоративной валюты на настоящие рубли за доступные услуги (по согласованию с руководством АО «Почта России»).</a:t>
                      </a:r>
                      <a:endParaRPr/>
                    </a:p>
                  </a:txBody>
                  <a:tcPr marT="45725" marB="45725" marR="91450" marL="91450"/>
                </a:tc>
                <a:tc vMerge="1"/>
              </a:tr>
            </a:tbl>
          </a:graphicData>
        </a:graphic>
      </p:graphicFrame>
      <p:pic>
        <p:nvPicPr>
          <p:cNvPr id="317" name="Google Shape;31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7879" y="5227625"/>
            <a:ext cx="2534875" cy="8053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графическая вставка, Мультфильм, иллюстрация, плакат&#10;&#10;Автоматически созданное описание" id="318" name="Google Shape;318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51629" y="2260939"/>
            <a:ext cx="1051115" cy="105111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6"/>
          <p:cNvSpPr txBox="1"/>
          <p:nvPr/>
        </p:nvSpPr>
        <p:spPr>
          <a:xfrm>
            <a:off x="8967507" y="2278666"/>
            <a:ext cx="158412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*вариант с почтальоном Печкиным требует запроса разрешения от Союз Мультфильма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DD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1F2EDD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326" name="Google Shape;326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327" name="Google Shape;32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715" y="2618107"/>
            <a:ext cx="2034372" cy="294946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7"/>
          <p:cNvSpPr txBox="1"/>
          <p:nvPr/>
        </p:nvSpPr>
        <p:spPr>
          <a:xfrm>
            <a:off x="438700" y="3495994"/>
            <a:ext cx="3117299" cy="313932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1F2E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Проект нацелен на получение социально значимого результата на отдельном </a:t>
            </a:r>
            <a:r>
              <a:rPr b="1" lang="ru-RU" sz="22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государственном предприятии</a:t>
            </a:r>
            <a:r>
              <a:rPr lang="ru-RU" sz="22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, обладающим ограниченным бюджетом.</a:t>
            </a:r>
            <a:endParaRPr/>
          </a:p>
        </p:txBody>
      </p:sp>
      <p:sp>
        <p:nvSpPr>
          <p:cNvPr id="329" name="Google Shape;329;p7"/>
          <p:cNvSpPr txBox="1"/>
          <p:nvPr/>
        </p:nvSpPr>
        <p:spPr>
          <a:xfrm>
            <a:off x="3657600" y="4511657"/>
            <a:ext cx="7609841" cy="76944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1F2E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Возможно масштабирование проекта на </a:t>
            </a:r>
            <a:r>
              <a:rPr b="1" lang="ru-RU" sz="22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коммерческие предприятия с аналогичным запросом.</a:t>
            </a:r>
            <a:endParaRPr b="1" sz="2200">
              <a:solidFill>
                <a:srgbClr val="1F2ED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7"/>
          <p:cNvSpPr txBox="1"/>
          <p:nvPr/>
        </p:nvSpPr>
        <p:spPr>
          <a:xfrm>
            <a:off x="3657600" y="1372336"/>
            <a:ext cx="2164080" cy="212365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1F2E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 u="sng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РФ</a:t>
            </a:r>
            <a:r>
              <a:rPr b="1" lang="ru-RU" sz="2200" u="sng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1" lang="ru-RU" sz="22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ru-RU" sz="26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36 тыс предприятий крупного и среднего бизнеса</a:t>
            </a:r>
            <a:endParaRPr/>
          </a:p>
        </p:txBody>
      </p:sp>
      <p:sp>
        <p:nvSpPr>
          <p:cNvPr id="331" name="Google Shape;331;p7"/>
          <p:cNvSpPr txBox="1"/>
          <p:nvPr/>
        </p:nvSpPr>
        <p:spPr>
          <a:xfrm>
            <a:off x="6096000" y="1860383"/>
            <a:ext cx="2834640" cy="163121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1F2E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 u="sng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Свердловская обл.:</a:t>
            </a:r>
            <a:r>
              <a:rPr b="1" lang="ru-RU" sz="22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ru-RU" sz="26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1150 предприятий крупного и среднего бизнеса</a:t>
            </a:r>
            <a:endParaRPr/>
          </a:p>
        </p:txBody>
      </p:sp>
      <p:sp>
        <p:nvSpPr>
          <p:cNvPr id="332" name="Google Shape;332;p7"/>
          <p:cNvSpPr txBox="1"/>
          <p:nvPr/>
        </p:nvSpPr>
        <p:spPr>
          <a:xfrm>
            <a:off x="9204960" y="1860383"/>
            <a:ext cx="2834640" cy="203132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1F2E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 u="sng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Охват 5% рынка Свердловской обл.:</a:t>
            </a:r>
            <a:r>
              <a:rPr b="1" lang="ru-RU" sz="22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ru-RU" sz="26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57 предприятий крупного и среднего бизнеса</a:t>
            </a:r>
            <a:endParaRPr/>
          </a:p>
        </p:txBody>
      </p:sp>
      <p:sp>
        <p:nvSpPr>
          <p:cNvPr id="333" name="Google Shape;333;p7"/>
          <p:cNvSpPr txBox="1"/>
          <p:nvPr/>
        </p:nvSpPr>
        <p:spPr>
          <a:xfrm>
            <a:off x="3708399" y="5460990"/>
            <a:ext cx="7609841" cy="132343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Источники данных: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EDD"/>
              </a:buClr>
              <a:buSzPts val="1600"/>
              <a:buFont typeface="Calibri"/>
              <a:buAutoNum type="arabicPeriod"/>
            </a:pPr>
            <a:r>
              <a:rPr lang="ru-RU" sz="1600" u="sng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Number of companies by size Russia 2022 | Statista (turbopages.org)</a:t>
            </a:r>
            <a:endParaRPr sz="1600">
              <a:solidFill>
                <a:srgbClr val="1F2ED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EDD"/>
              </a:buClr>
              <a:buSzPts val="1600"/>
              <a:buFont typeface="Calibri"/>
              <a:buAutoNum type="arabicPeriod"/>
            </a:pPr>
            <a:r>
              <a:rPr lang="ru-RU" sz="1600" u="sng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Компании Свердловской области — статистика организаций, каталог и рейтинг топ крупнейших компаний | Полная информация о предприятиях Свердловской области по отраслям на СПАРК-Интерфакс (spark-interfax.ru)</a:t>
            </a:r>
            <a:endParaRPr sz="1600">
              <a:solidFill>
                <a:srgbClr val="1F2ED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8"/>
          <p:cNvSpPr txBox="1"/>
          <p:nvPr/>
        </p:nvSpPr>
        <p:spPr>
          <a:xfrm>
            <a:off x="446540" y="213445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DD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1F2EDD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340" name="Google Shape;340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341" name="Google Shape;341;p8"/>
          <p:cNvGraphicFramePr/>
          <p:nvPr/>
        </p:nvGraphicFramePr>
        <p:xfrm>
          <a:off x="368300" y="10835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{EB9B2023-3680-42AB-9D53-E082E5B54841}</a:tableStyleId>
              </a:tblPr>
              <a:tblGrid>
                <a:gridCol w="4213850"/>
                <a:gridCol w="3677925"/>
                <a:gridCol w="3407150"/>
              </a:tblGrid>
              <a:tr h="614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Конкурент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937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Плюсы предлагаемого решения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937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Минусы предлагаемого решения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937FF"/>
                    </a:solidFill>
                  </a:tcPr>
                </a:tc>
              </a:tr>
              <a:tr h="1267800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Мультиагентная информационная система 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управления инновационной средой предприятий региона</a:t>
                      </a:r>
                      <a:r>
                        <a:rPr lang="ru-RU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https://new.fips.ru/registers-doc-view/fips_servlet?DB=RUPM&amp;DocNumber=117667&amp;TypeFile=html</a:t>
                      </a:r>
                      <a:r>
                        <a:rPr lang="ru-RU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возможности по масштабированию корпоративного портала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содержит только одно из четырех ядер конкурента, предназначенное для генерации идей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1110950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Веб-студии, предлагающие разработку сайта «под ключ»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sng">
                          <a:solidFill>
                            <a:schemeClr val="hlink"/>
                          </a:solidFill>
                          <a:hlinkClick r:id="rId5"/>
                        </a:rPr>
                        <a:t>11 лучших веб-студий по разработке сайтов России 2023 (ux-journal.ru)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высокий творческий потенциал, свежий взгляд молодого поколения.</a:t>
                      </a:r>
                      <a:r>
                        <a:rPr b="0" lang="ru-RU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комплексный подход к проблеме (не только цифровой продукт, но и система мотивации)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уровень профессионализма команды ниже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110950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Специалисты по командообразованию, тимбилдингу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комплексный подход к проблеме (система мотивации встроена в цифровой продукт)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отсутствие у членов команды психологического образования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9"/>
          <p:cNvSpPr txBox="1"/>
          <p:nvPr/>
        </p:nvSpPr>
        <p:spPr>
          <a:xfrm>
            <a:off x="604520" y="23368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DD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1F2EDD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348" name="Google Shape;348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349" name="Google Shape;349;p9"/>
          <p:cNvSpPr/>
          <p:nvPr/>
        </p:nvSpPr>
        <p:spPr>
          <a:xfrm>
            <a:off x="345440" y="1478099"/>
            <a:ext cx="2621280" cy="230632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1"/>
          </a:solidFill>
          <a:ln cap="flat" cmpd="sng" w="12700">
            <a:solidFill>
              <a:srgbClr val="1F2ED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Партнеры: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Почта России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Инновационная инфраструктура УрФУ</a:t>
            </a:r>
            <a:endParaRPr sz="1800">
              <a:solidFill>
                <a:srgbClr val="1F2ED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9"/>
          <p:cNvSpPr/>
          <p:nvPr/>
        </p:nvSpPr>
        <p:spPr>
          <a:xfrm>
            <a:off x="2448560" y="2657023"/>
            <a:ext cx="2621280" cy="230632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1"/>
          </a:solidFill>
          <a:ln cap="flat" cmpd="sng" w="12700">
            <a:solidFill>
              <a:srgbClr val="1F2ED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Каналы продвижения и сбыта: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Начало: Почта России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Далее: масштабируемость</a:t>
            </a:r>
            <a:endParaRPr/>
          </a:p>
        </p:txBody>
      </p:sp>
      <p:sp>
        <p:nvSpPr>
          <p:cNvPr id="351" name="Google Shape;351;p9"/>
          <p:cNvSpPr/>
          <p:nvPr/>
        </p:nvSpPr>
        <p:spPr>
          <a:xfrm>
            <a:off x="4551680" y="1503863"/>
            <a:ext cx="2621280" cy="230632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1"/>
          </a:solidFill>
          <a:ln cap="flat" cmpd="sng" w="12700">
            <a:solidFill>
              <a:srgbClr val="1F2ED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Ресурсы: компьютеры, оснащенные ПО, хостинги, домены,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опыт команды</a:t>
            </a:r>
            <a:endParaRPr/>
          </a:p>
        </p:txBody>
      </p:sp>
      <p:sp>
        <p:nvSpPr>
          <p:cNvPr id="352" name="Google Shape;352;p9"/>
          <p:cNvSpPr/>
          <p:nvPr/>
        </p:nvSpPr>
        <p:spPr>
          <a:xfrm>
            <a:off x="6654800" y="2657023"/>
            <a:ext cx="2621280" cy="230632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1"/>
          </a:solidFill>
          <a:ln cap="flat" cmpd="sng" w="12700">
            <a:solidFill>
              <a:srgbClr val="1F2ED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Финансирование: грантовая поддержка смены</a:t>
            </a:r>
            <a:endParaRPr/>
          </a:p>
        </p:txBody>
      </p:sp>
      <p:sp>
        <p:nvSpPr>
          <p:cNvPr id="353" name="Google Shape;353;p9"/>
          <p:cNvSpPr/>
          <p:nvPr/>
        </p:nvSpPr>
        <p:spPr>
          <a:xfrm>
            <a:off x="604520" y="4226746"/>
            <a:ext cx="9819640" cy="1503677"/>
          </a:xfrm>
          <a:prstGeom prst="curvedUpArrow">
            <a:avLst>
              <a:gd fmla="val 25000" name="adj1"/>
              <a:gd fmla="val 50000" name="adj2"/>
              <a:gd fmla="val 38514" name="adj3"/>
            </a:avLst>
          </a:prstGeom>
          <a:solidFill>
            <a:srgbClr val="1F2EDD"/>
          </a:solidFill>
          <a:ln cap="flat" cmpd="sng" w="12700">
            <a:solidFill>
              <a:srgbClr val="1F2ED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9"/>
          <p:cNvSpPr/>
          <p:nvPr/>
        </p:nvSpPr>
        <p:spPr>
          <a:xfrm>
            <a:off x="9364980" y="1737360"/>
            <a:ext cx="2621280" cy="2153919"/>
          </a:xfrm>
          <a:prstGeom prst="rect">
            <a:avLst/>
          </a:prstGeom>
          <a:noFill/>
          <a:ln cap="flat" cmpd="sng" w="28575">
            <a:solidFill>
              <a:srgbClr val="1F2ED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1F2EDD"/>
                </a:solidFill>
                <a:latin typeface="Calibri"/>
                <a:ea typeface="Calibri"/>
                <a:cs typeface="Calibri"/>
                <a:sym typeface="Calibri"/>
              </a:rPr>
              <a:t>Внедрение продукта на предприятие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DD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1F2EDD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cxnSp>
        <p:nvCxnSpPr>
          <p:cNvPr id="361" name="Google Shape;361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362" name="Google Shape;362;p10"/>
          <p:cNvGraphicFramePr/>
          <p:nvPr/>
        </p:nvGraphicFramePr>
        <p:xfrm>
          <a:off x="207281" y="140361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{EB9B2023-3680-42AB-9D53-E082E5B54841}</a:tableStyleId>
              </a:tblPr>
              <a:tblGrid>
                <a:gridCol w="981575"/>
                <a:gridCol w="1838825"/>
                <a:gridCol w="2032000"/>
                <a:gridCol w="2052325"/>
                <a:gridCol w="2346950"/>
                <a:gridCol w="2529850"/>
              </a:tblGrid>
              <a:tr h="535925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Период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937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Декабрь 2023</a:t>
                      </a:r>
                      <a:endParaRPr sz="2000"/>
                    </a:p>
                  </a:txBody>
                  <a:tcPr marT="45725" marB="45725" marR="91450" marL="91450">
                    <a:solidFill>
                      <a:srgbClr val="1937FF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Январь 2024</a:t>
                      </a:r>
                      <a:endParaRPr sz="2000"/>
                    </a:p>
                  </a:txBody>
                  <a:tcPr marT="45725" marB="45725" marR="91450" marL="91450">
                    <a:solidFill>
                      <a:srgbClr val="1937FF"/>
                    </a:solidFill>
                  </a:tcPr>
                </a:tc>
                <a:tc hMerge="1"/>
                <a:tc hMerge="1"/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Февраль-декабрь 2024</a:t>
                      </a:r>
                      <a:endParaRPr sz="2000"/>
                    </a:p>
                  </a:txBody>
                  <a:tcPr marT="45725" marB="45725" marR="91450" marL="91450">
                    <a:solidFill>
                      <a:srgbClr val="1937FF"/>
                    </a:solidFill>
                  </a:tcPr>
                </a:tc>
              </a:tr>
              <a:tr h="535925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9 -14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937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15 - 21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937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Noto Sans Symbols"/>
                        <a:buNone/>
                      </a:pPr>
                      <a:r>
                        <a:rPr b="1" lang="ru-RU" sz="20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22 - 28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937FF"/>
                    </a:solidFill>
                  </a:tcPr>
                </a:tc>
                <a:tc vMerge="1"/>
              </a:tr>
              <a:tr h="3437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Вид работ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1937FF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⮚"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Согласование ТЗ с представителем </a:t>
                      </a: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компании</a:t>
                      </a:r>
                      <a:endParaRPr/>
                    </a:p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⮚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Анализ целевой аудитории: опросы и глубинные интервью с сотрудниками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⮚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Проработка общей концепции портала, посвященного сбору предложений от сотрудников</a:t>
                      </a:r>
                      <a:endParaRPr/>
                    </a:p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⮚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Разработка инструментов системы мотивации</a:t>
                      </a:r>
                      <a:endParaRPr/>
                    </a:p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⮚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Согласование с заказчиком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⮚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Создание дизайн-прототипа портала с полным функционалом каждого блока, согласование с заказчиком</a:t>
                      </a:r>
                      <a:endParaRPr/>
                    </a:p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⮚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Написание программного кода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⮚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Программирование портала и правка кода</a:t>
                      </a:r>
                      <a:endParaRPr/>
                    </a:p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⮚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Заявка на государственную регистрацию программы для ЭВМ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⮚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Государственная регистрация программы для ЭВМ</a:t>
                      </a:r>
                      <a:endParaRPr/>
                    </a:p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⮚"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Передача продукта заказчику с последующей доработкой после получения обратной связи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DD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1F2EDD"/>
                </a:solidFill>
                <a:latin typeface="Arial"/>
                <a:ea typeface="Arial"/>
                <a:cs typeface="Arial"/>
                <a:sym typeface="Arial"/>
              </a:rPr>
              <a:t>ПОТРЕБНОСТЬ</a:t>
            </a: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 sz="4400">
                <a:solidFill>
                  <a:srgbClr val="1F2EDD"/>
                </a:solidFill>
                <a:latin typeface="Arial"/>
                <a:ea typeface="Arial"/>
                <a:cs typeface="Arial"/>
                <a:sym typeface="Arial"/>
              </a:rPr>
              <a:t>В ФИНАНСАХ</a:t>
            </a:r>
            <a:endParaRPr/>
          </a:p>
        </p:txBody>
      </p:sp>
      <p:sp>
        <p:nvSpPr>
          <p:cNvPr id="369" name="Google Shape;369;p11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0" name="Google Shape;370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371" name="Google Shape;371;p11"/>
          <p:cNvGraphicFramePr/>
          <p:nvPr/>
        </p:nvGraphicFramePr>
        <p:xfrm>
          <a:off x="392429" y="141818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{EB9B2023-3680-42AB-9D53-E082E5B54841}</a:tableStyleId>
              </a:tblPr>
              <a:tblGrid>
                <a:gridCol w="2578725"/>
                <a:gridCol w="2578725"/>
                <a:gridCol w="2083225"/>
                <a:gridCol w="988900"/>
                <a:gridCol w="1544325"/>
                <a:gridCol w="1633225"/>
              </a:tblGrid>
              <a:tr h="32117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Проект для реализации на проектной смене</a:t>
                      </a:r>
                      <a:endParaRPr/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1937FF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Перспектива масштабируемости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1937FF"/>
                    </a:solidFill>
                  </a:tcPr>
                </a:tc>
                <a:tc hMerge="1"/>
                <a:tc hMerge="1"/>
                <a:tc hMerge="1"/>
              </a:tr>
              <a:tr h="546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Наименование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Цена (руб/год)</a:t>
                      </a:r>
                      <a:endParaRPr/>
                    </a:p>
                  </a:txBody>
                  <a:tcPr marT="45725" marB="45725" marR="91450" marL="91450">
                    <a:lnR cap="flat" cmpd="sng" w="12700">
                      <a:solidFill>
                        <a:srgbClr val="1F2E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Наименование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1F2E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Кол-во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Цена (руб/год)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Стоимость (руб/год)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21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Хостинги + домены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8700</a:t>
                      </a:r>
                      <a:endParaRPr/>
                    </a:p>
                  </a:txBody>
                  <a:tcPr marT="45725" marB="45725" marR="91450" marL="91450">
                    <a:lnR cap="flat" cmpd="sng" w="12700">
                      <a:solidFill>
                        <a:srgbClr val="1F2E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Компьютеры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1F2E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120000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720000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9956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Компьютеры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предоставляются университетом Сириус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rgbClr val="1F2E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Лицензионное ПО: Figma, Visual studio, Android studio, WebStorm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1F2E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17000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17000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546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 и ноутбуки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 команды свои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rgbClr val="1F2E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Аренда помещения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1F2E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619200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619200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21175">
                <a:tc rowSpan="3"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Государственная регистрация программы для ЭВМ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 rowSpan="3"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3000</a:t>
                      </a:r>
                      <a:endParaRPr/>
                    </a:p>
                  </a:txBody>
                  <a:tcPr marT="45725" marB="45725" marR="91450" marL="91450">
                    <a:lnR cap="flat" cmpd="sng" w="12700">
                      <a:solidFill>
                        <a:srgbClr val="1F2E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Хостинги + домены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1F2E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8700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8700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70825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Заработная плата с учетом страховых взносов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1F2E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104000 + 11*52000=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676000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4056000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70825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Государственная регистрация программы для ЭВМ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1F2E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3000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898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Calibri"/>
                        <a:buNone/>
                      </a:pPr>
                      <a:r>
                        <a:rPr b="1" lang="ru-RU" sz="200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ИТОГО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11 700</a:t>
                      </a:r>
                      <a:endParaRPr/>
                    </a:p>
                  </a:txBody>
                  <a:tcPr marT="45725" marB="45725" marR="91450" marL="91450">
                    <a:lnR cap="flat" cmpd="sng" w="12700">
                      <a:solidFill>
                        <a:srgbClr val="1F2E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ИТОГО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1F2E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5 423 900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DD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1F2EDD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cxnSp>
        <p:nvCxnSpPr>
          <p:cNvPr id="378" name="Google Shape;378;p1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379" name="Google Shape;379;p12"/>
          <p:cNvGraphicFramePr/>
          <p:nvPr/>
        </p:nvGraphicFramePr>
        <p:xfrm>
          <a:off x="661034" y="1314450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{EB9B2023-3680-42AB-9D53-E082E5B54841}</a:tableStyleId>
              </a:tblPr>
              <a:tblGrid>
                <a:gridCol w="2061850"/>
                <a:gridCol w="7752075"/>
                <a:gridCol w="1206500"/>
              </a:tblGrid>
              <a:tr h="559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Роль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solidFill>
                      <a:srgbClr val="1F2E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Знания / Навыки / Умения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solidFill>
                      <a:srgbClr val="1F2E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Кол-во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solidFill>
                      <a:srgbClr val="1F2EDD"/>
                    </a:solidFill>
                  </a:tcPr>
                </a:tc>
              </a:tr>
              <a:tr h="967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TeamLead / frontend developer 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>
                    <a:solidFill>
                      <a:srgbClr val="1F2EDD"/>
                    </a:solidFill>
                  </a:tcPr>
                </a:tc>
                <a:tc rowSpan="4"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Команда разработчиков «Inverse». Опыт</a:t>
                      </a: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rgbClr val="1F2ED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Project</a:t>
                      </a: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сервис для автоматизации проектной деятельности в образовательных учреждениях. 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rgbClr val="1F2ED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Afisha</a:t>
                      </a: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сервис для формирования туристических проектов. 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rgbClr val="1F2ED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Маркет</a:t>
                      </a: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сервис для взаимодействия сотрудников с компанией, предоставляющей услуги корпоративного питания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rgbClr val="1F2ED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Документы</a:t>
                      </a: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сервис для автоматизации согласования документов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rgbClr val="1F2ED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Кадры</a:t>
                      </a:r>
                      <a:r>
                        <a:rPr b="1"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сервис для вовлечения сотрудников во внутрикорпоративные активности 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rgbClr val="1F2ED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Заявки</a:t>
                      </a: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сервис для автоматизации общения между отделами бизнеса 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rgbClr val="1F2ED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Tracker</a:t>
                      </a: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сервис для быстрой записи на секции дополнительного образования с элементами геймификации</a:t>
                      </a:r>
                      <a:endParaRPr/>
                    </a:p>
                  </a:txBody>
                  <a:tcPr marT="9525" marB="9525" marR="9525" marL="95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1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967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Backend разработчик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>
                    <a:solidFill>
                      <a:srgbClr val="1F2EDD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1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967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Frontend разработчик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>
                    <a:solidFill>
                      <a:srgbClr val="1F2EDD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</a:tr>
              <a:tr h="967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Аналитик / мобильный разработчик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>
                    <a:solidFill>
                      <a:srgbClr val="1F2EDD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1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485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Веб-дизайнер</a:t>
                      </a:r>
                      <a:endParaRPr/>
                    </a:p>
                  </a:txBody>
                  <a:tcPr marT="9525" marB="9525" marR="9525" marL="9525">
                    <a:solidFill>
                      <a:srgbClr val="1F2E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Уверенная работа в программе веб-дизайна Figma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pic>
        <p:nvPicPr>
          <p:cNvPr descr="Изображение выглядит как Графика, логотип, Красочность, графический дизайн&#10;&#10;Автоматически созданное описание" id="380" name="Google Shape;38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27680" y="4691411"/>
            <a:ext cx="1306962" cy="8521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графическая вставка, Графика, графический дизайн, иллюстрация&#10;&#10;Автоматически созданное описание" id="381" name="Google Shape;381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43216" y="4417183"/>
            <a:ext cx="1443422" cy="11780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Графика, графический дизайн, Шрифт&#10;&#10;Автоматически созданное описание" id="382" name="Google Shape;382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7074" y="4635262"/>
            <a:ext cx="1443421" cy="9382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Графика, Шрифт, логотип, графический дизайн&#10;&#10;Автоматически созданное описание" id="383" name="Google Shape;383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96026" y="4639704"/>
            <a:ext cx="1346292" cy="955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3"/>
          <p:cNvSpPr txBox="1"/>
          <p:nvPr/>
        </p:nvSpPr>
        <p:spPr>
          <a:xfrm>
            <a:off x="630850" y="1702700"/>
            <a:ext cx="66885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EDD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1F2EDD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/>
          </a:p>
        </p:txBody>
      </p:sp>
      <p:sp>
        <p:nvSpPr>
          <p:cNvPr id="390" name="Google Shape;39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