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8" r:id="rId3"/>
    <p:sldId id="257" r:id="rId4"/>
    <p:sldId id="258" r:id="rId5"/>
    <p:sldId id="267" r:id="rId6"/>
    <p:sldId id="269" r:id="rId7"/>
    <p:sldId id="259" r:id="rId8"/>
    <p:sldId id="260" r:id="rId9"/>
    <p:sldId id="270" r:id="rId10"/>
    <p:sldId id="261" r:id="rId11"/>
    <p:sldId id="262" r:id="rId12"/>
    <p:sldId id="263" r:id="rId13"/>
    <p:sldId id="272" r:id="rId14"/>
    <p:sldId id="264" r:id="rId15"/>
    <p:sldId id="265" r:id="rId16"/>
    <p:sldId id="271" r:id="rId17"/>
    <p:sldId id="266" r:id="rId18"/>
    <p:sldId id="273" r:id="rId19"/>
  </p:sldIdLst>
  <p:sldSz cx="20104100" cy="11309350"/>
  <p:notesSz cx="20104100" cy="11309350"/>
  <p:defaultTextStyle>
    <a:defPPr>
      <a:defRPr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рина" initials="p" lastIdx="31" clrIdx="0">
    <p:extLst>
      <p:ext uri="{19B8F6BF-5375-455C-9EA6-DF929625EA0E}">
        <p15:presenceInfo xmlns:p15="http://schemas.microsoft.com/office/powerpoint/2012/main" userId="5cf7689f99cb9c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  <a:fill>
          <a:solidFill>
            <a:schemeClr val="accent4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2D5ABB26-0587-4C30-8999-92F81FD0307C}" styleName="No Style, No Grid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>
      <p:cViewPr varScale="1">
        <p:scale>
          <a:sx n="47" d="100"/>
          <a:sy n="47" d="100"/>
        </p:scale>
        <p:origin x="86" y="269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20T16:21:26.789" idx="1">
    <p:pos x="9401" y="4783"/>
    <p:text>доработать визуально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20T16:56:57.292" idx="29">
    <p:pos x="10" y="10"/>
    <p:text>назвать логистика проекта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20T16:58:05.301" idx="30">
    <p:pos x="10" y="10"/>
    <p:text>программистов - специалистов вр и для платформы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20T17:01:23.260" idx="31">
    <p:pos x="10" y="10"/>
    <p:text>добавить кр коды для связи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20T16:23:06.654" idx="3">
    <p:pos x="10543" y="5194"/>
    <p:text>Торговая точка - организация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20T16:29:14.467" idx="4">
    <p:pos x="10985" y="1357"/>
    <p:text>в описание проекта закинуть удочку про виар</p:text>
    <p:extLst>
      <p:ext uri="{C676402C-5697-4E1C-873F-D02D1690AC5C}">
        <p15:threadingInfo xmlns:p15="http://schemas.microsoft.com/office/powerpoint/2012/main" timeZoneBias="-180"/>
      </p:ext>
    </p:extLst>
  </p:cm>
  <p:cm authorId="1" dt="2026-04-20T16:30:15.033" idx="5">
    <p:pos x="10" y="10"/>
    <p:text>Нейросети добавить</p:text>
    <p:extLst>
      <p:ext uri="{C676402C-5697-4E1C-873F-D02D1690AC5C}">
        <p15:threadingInfo xmlns:p15="http://schemas.microsoft.com/office/powerpoint/2012/main" timeZoneBias="-180"/>
      </p:ext>
    </p:extLst>
  </p:cm>
  <p:cm authorId="1" dt="2026-04-20T16:30:29.924" idx="6">
    <p:pos x="106" y="106"/>
    <p:text>Разработать опросник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20T16:35:58.111" idx="7">
    <p:pos x="9808" y="797"/>
    <p:text>виар шоурум акцент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20T16:39:20.552" idx="8">
    <p:pos x="5945" y="1954"/>
    <p:text>сделать стрелочки слева направо</p:text>
    <p:extLst>
      <p:ext uri="{C676402C-5697-4E1C-873F-D02D1690AC5C}">
        <p15:threadingInfo xmlns:p15="http://schemas.microsoft.com/office/powerpoint/2012/main" timeZoneBias="-180"/>
      </p:ext>
    </p:extLst>
  </p:cm>
  <p:cm authorId="1" dt="2026-04-20T16:39:58.557" idx="10">
    <p:pos x="5945" y="2050"/>
    <p:text>сделать на отдельном слайде просчет рынка</p:text>
    <p:extLst>
      <p:ext uri="{C676402C-5697-4E1C-873F-D02D1690AC5C}">
        <p15:threadingInfo xmlns:p15="http://schemas.microsoft.com/office/powerpoint/2012/main" timeZoneBias="-180">
          <p15:parentCm authorId="1" idx="8"/>
        </p15:threadingInfo>
      </p:ext>
    </p:extLst>
  </p:cm>
  <p:cm authorId="1" dt="2026-04-20T16:40:18.936" idx="11">
    <p:pos x="5945" y="2146"/>
    <p:text>расчеты приблизительно по деньгам, по формуле объем просчитать</p:text>
    <p:extLst>
      <p:ext uri="{C676402C-5697-4E1C-873F-D02D1690AC5C}">
        <p15:threadingInfo xmlns:p15="http://schemas.microsoft.com/office/powerpoint/2012/main" timeZoneBias="-180">
          <p15:parentCm authorId="1" idx="8"/>
        </p15:threadingInfo>
      </p:ext>
    </p:extLst>
  </p:cm>
  <p:cm authorId="1" dt="2026-04-20T16:42:52.924" idx="12">
    <p:pos x="5945" y="2242"/>
    <p:text>условно количество потребителей обозначить - хотя бы 50% - 10% наше все</p:text>
    <p:extLst>
      <p:ext uri="{C676402C-5697-4E1C-873F-D02D1690AC5C}">
        <p15:threadingInfo xmlns:p15="http://schemas.microsoft.com/office/powerpoint/2012/main" timeZoneBias="-180">
          <p15:parentCm authorId="1" idx="8"/>
        </p15:threadingInfo>
      </p:ext>
    </p:extLst>
  </p:cm>
  <p:cm authorId="1" dt="2026-04-20T16:44:01.164" idx="13">
    <p:pos x="5945" y="2338"/>
    <p:text>цифры добавить, франшизную сеть</p:text>
    <p:extLst>
      <p:ext uri="{C676402C-5697-4E1C-873F-D02D1690AC5C}">
        <p15:threadingInfo xmlns:p15="http://schemas.microsoft.com/office/powerpoint/2012/main" timeZoneBias="-180">
          <p15:parentCm authorId="1" idx="8"/>
        </p15:threadingInfo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20T16:45:22.608" idx="14">
    <p:pos x="10553" y="1327"/>
    <p:text>Роль внутри проекта, которая отвечает за производство - связь держит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20T16:46:41.499" idx="15">
    <p:pos x="10" y="10"/>
    <p:text>производство одежды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20T16:47:53.205" idx="16">
    <p:pos x="10" y="10"/>
    <p:text>таблицу под нас оптимизировать</p:text>
    <p:extLst>
      <p:ext uri="{C676402C-5697-4E1C-873F-D02D1690AC5C}">
        <p15:threadingInfo xmlns:p15="http://schemas.microsoft.com/office/powerpoint/2012/main" timeZoneBias="-180"/>
      </p:ext>
    </p:extLst>
  </p:cm>
  <p:cm authorId="1" dt="2026-04-20T16:50:08.333" idx="17">
    <p:pos x="10" y="106"/>
    <p:text>кастдэф девелопмент</p:text>
    <p:extLst>
      <p:ext uri="{C676402C-5697-4E1C-873F-D02D1690AC5C}">
        <p15:threadingInfo xmlns:p15="http://schemas.microsoft.com/office/powerpoint/2012/main" timeZoneBias="-180">
          <p15:parentCm authorId="1" idx="16"/>
        </p15:threadingInfo>
      </p:ext>
    </p:extLst>
  </p:cm>
  <p:cm authorId="1" dt="2026-04-20T16:50:53.038" idx="18">
    <p:pos x="10" y="202"/>
    <p:text>создание разработка цифрового программного обеспечения - уровень 4-6</p:text>
    <p:extLst>
      <p:ext uri="{C676402C-5697-4E1C-873F-D02D1690AC5C}">
        <p15:threadingInfo xmlns:p15="http://schemas.microsoft.com/office/powerpoint/2012/main" timeZoneBias="-180">
          <p15:parentCm authorId="1" idx="16"/>
        </p15:threadingInfo>
      </p:ext>
    </p:extLst>
  </p:cm>
  <p:cm authorId="1" dt="2026-04-20T16:51:12.373" idx="19">
    <p:pos x="10" y="298"/>
    <p:text>7 - разработка пробной партии</p:text>
    <p:extLst>
      <p:ext uri="{C676402C-5697-4E1C-873F-D02D1690AC5C}">
        <p15:threadingInfo xmlns:p15="http://schemas.microsoft.com/office/powerpoint/2012/main" timeZoneBias="-180">
          <p15:parentCm authorId="1" idx="16"/>
        </p15:threadingInfo>
      </p:ext>
    </p:extLst>
  </p:cm>
  <p:cm authorId="1" dt="2026-04-20T16:51:33.808" idx="20">
    <p:pos x="10" y="394"/>
    <p:text>1-3 дизайн пробный для вуза, создание вр, отшив первой партии</p:text>
    <p:extLst>
      <p:ext uri="{C676402C-5697-4E1C-873F-D02D1690AC5C}">
        <p15:threadingInfo xmlns:p15="http://schemas.microsoft.com/office/powerpoint/2012/main" timeZoneBias="-180">
          <p15:parentCm authorId="1" idx="16"/>
        </p15:threadingInfo>
      </p:ext>
    </p:extLst>
  </p:cm>
  <p:cm authorId="1" dt="2026-04-20T16:51:58.391" idx="21">
    <p:pos x="10" y="490"/>
    <p:text>создание магазина открытие примерочной, развитие</p:text>
    <p:extLst>
      <p:ext uri="{C676402C-5697-4E1C-873F-D02D1690AC5C}">
        <p15:threadingInfo xmlns:p15="http://schemas.microsoft.com/office/powerpoint/2012/main" timeZoneBias="-180">
          <p15:parentCm authorId="1" idx="16"/>
        </p15:threadingInfo>
      </p:ext>
    </p:extLst>
  </p:cm>
  <p:cm authorId="1" dt="2026-04-20T16:52:13.419" idx="22">
    <p:pos x="10" y="586"/>
    <p:text>франшизная сеть, брендбук</p:text>
    <p:extLst>
      <p:ext uri="{C676402C-5697-4E1C-873F-D02D1690AC5C}">
        <p15:threadingInfo xmlns:p15="http://schemas.microsoft.com/office/powerpoint/2012/main" timeZoneBias="-180">
          <p15:parentCm authorId="1" idx="16"/>
        </p15:threadingInfo>
      </p:ext>
    </p:extLst>
  </p:cm>
  <p:cm authorId="1" dt="2026-04-20T16:52:59.249" idx="23">
    <p:pos x="10" y="682"/>
    <p:text>ии</p:text>
    <p:extLst>
      <p:ext uri="{C676402C-5697-4E1C-873F-D02D1690AC5C}">
        <p15:threadingInfo xmlns:p15="http://schemas.microsoft.com/office/powerpoint/2012/main" timeZoneBias="-180">
          <p15:parentCm authorId="1" idx="16"/>
        </p15:threadingInfo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20T16:53:14.119" idx="24">
    <p:pos x="5173" y="2890"/>
    <p:text>что именно: сначала соцсеть, комплекты разработанные</p:text>
    <p:extLst>
      <p:ext uri="{C676402C-5697-4E1C-873F-D02D1690AC5C}">
        <p15:threadingInfo xmlns:p15="http://schemas.microsoft.com/office/powerpoint/2012/main" timeZoneBias="-180"/>
      </p:ext>
    </p:extLst>
  </p:cm>
  <p:cm authorId="1" dt="2026-04-20T16:54:26.016" idx="25">
    <p:pos x="5173" y="2986"/>
    <p:text>расширить</p:text>
    <p:extLst>
      <p:ext uri="{C676402C-5697-4E1C-873F-D02D1690AC5C}">
        <p15:threadingInfo xmlns:p15="http://schemas.microsoft.com/office/powerpoint/2012/main" timeZoneBias="-180">
          <p15:parentCm authorId="1" idx="24"/>
        </p15:threadingInfo>
      </p:ext>
    </p:extLst>
  </p:cm>
  <p:cm authorId="1" dt="2026-04-20T16:55:19.815" idx="26">
    <p:pos x="5173" y="3082"/>
    <p:text>2 этап - дизайн и разработка</p:text>
    <p:extLst>
      <p:ext uri="{C676402C-5697-4E1C-873F-D02D1690AC5C}">
        <p15:threadingInfo xmlns:p15="http://schemas.microsoft.com/office/powerpoint/2012/main" timeZoneBias="-180">
          <p15:parentCm authorId="1" idx="24"/>
        </p15:threadingInfo>
      </p:ext>
    </p:extLst>
  </p:cm>
  <p:cm authorId="1" dt="2026-04-20T16:55:55.978" idx="27">
    <p:pos x="5173" y="3178"/>
    <p:text>дальнейшая возможность создания франшизной сети вр примерочных</p:text>
    <p:extLst>
      <p:ext uri="{C676402C-5697-4E1C-873F-D02D1690AC5C}">
        <p15:threadingInfo xmlns:p15="http://schemas.microsoft.com/office/powerpoint/2012/main" timeZoneBias="-180">
          <p15:parentCm authorId="1" idx="24"/>
        </p15:threadingInfo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6725669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extrusionOk="0">
                <a:moveTo>
                  <a:pt x="3358683" y="0"/>
                </a:moveTo>
                <a:lnTo>
                  <a:pt x="0" y="0"/>
                </a:lnTo>
                <a:lnTo>
                  <a:pt x="0" y="4355448"/>
                </a:lnTo>
                <a:lnTo>
                  <a:pt x="3358683" y="4355448"/>
                </a:lnTo>
                <a:lnTo>
                  <a:pt x="3358683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3366996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extrusionOk="0">
                <a:moveTo>
                  <a:pt x="3358672" y="0"/>
                </a:moveTo>
                <a:lnTo>
                  <a:pt x="0" y="0"/>
                </a:lnTo>
                <a:lnTo>
                  <a:pt x="0" y="4355448"/>
                </a:lnTo>
                <a:lnTo>
                  <a:pt x="3358672" y="4355448"/>
                </a:lnTo>
                <a:lnTo>
                  <a:pt x="3358672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868074" y="473802"/>
            <a:ext cx="4825760" cy="49170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36000" tIns="36000" rIns="36000" bIns="3600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10054186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1206479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4A1B3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8" name="bg object 18"/>
          <p:cNvSpPr/>
          <p:nvPr/>
        </p:nvSpPr>
        <p:spPr bwMode="auto">
          <a:xfrm>
            <a:off x="16086044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9" name="bg object 19"/>
          <p:cNvSpPr/>
          <p:nvPr/>
        </p:nvSpPr>
        <p:spPr bwMode="auto">
          <a:xfrm>
            <a:off x="18096653" y="10832026"/>
            <a:ext cx="2007870" cy="476884"/>
          </a:xfrm>
          <a:custGeom>
            <a:avLst/>
            <a:gdLst/>
            <a:ahLst/>
            <a:cxnLst/>
            <a:rect l="l" t="t" r="r" b="b"/>
            <a:pathLst>
              <a:path w="2007869" h="476884" extrusionOk="0">
                <a:moveTo>
                  <a:pt x="2007436" y="0"/>
                </a:moveTo>
                <a:lnTo>
                  <a:pt x="0" y="0"/>
                </a:lnTo>
                <a:lnTo>
                  <a:pt x="0" y="476529"/>
                </a:lnTo>
                <a:lnTo>
                  <a:pt x="2007436" y="476529"/>
                </a:lnTo>
                <a:lnTo>
                  <a:pt x="2007436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bg object 20"/>
          <p:cNvSpPr/>
          <p:nvPr/>
        </p:nvSpPr>
        <p:spPr bwMode="auto">
          <a:xfrm>
            <a:off x="6037177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bg object 21"/>
          <p:cNvSpPr/>
          <p:nvPr/>
        </p:nvSpPr>
        <p:spPr bwMode="auto">
          <a:xfrm>
            <a:off x="4024442" y="10832026"/>
            <a:ext cx="2013585" cy="476884"/>
          </a:xfrm>
          <a:custGeom>
            <a:avLst/>
            <a:gdLst/>
            <a:ahLst/>
            <a:cxnLst/>
            <a:rect l="l" t="t" r="r" b="b"/>
            <a:pathLst>
              <a:path w="2013585" h="476884" extrusionOk="0">
                <a:moveTo>
                  <a:pt x="2013111" y="0"/>
                </a:moveTo>
                <a:lnTo>
                  <a:pt x="0" y="0"/>
                </a:lnTo>
                <a:lnTo>
                  <a:pt x="0" y="476529"/>
                </a:lnTo>
                <a:lnTo>
                  <a:pt x="2013111" y="476529"/>
                </a:lnTo>
                <a:lnTo>
                  <a:pt x="2013111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2" name="bg object 22"/>
          <p:cNvSpPr/>
          <p:nvPr/>
        </p:nvSpPr>
        <p:spPr bwMode="auto">
          <a:xfrm>
            <a:off x="2013823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3" name="bg object 23"/>
          <p:cNvSpPr/>
          <p:nvPr/>
        </p:nvSpPr>
        <p:spPr bwMode="auto">
          <a:xfrm>
            <a:off x="3200" y="10832026"/>
            <a:ext cx="10053319" cy="476884"/>
          </a:xfrm>
          <a:custGeom>
            <a:avLst/>
            <a:gdLst/>
            <a:ahLst/>
            <a:cxnLst/>
            <a:rect l="l" t="t" r="r" b="b"/>
            <a:pathLst>
              <a:path w="10053320" h="476884" extrusionOk="0">
                <a:moveTo>
                  <a:pt x="2010613" y="0"/>
                </a:moveTo>
                <a:lnTo>
                  <a:pt x="0" y="0"/>
                </a:lnTo>
                <a:lnTo>
                  <a:pt x="0" y="476529"/>
                </a:lnTo>
                <a:lnTo>
                  <a:pt x="2010613" y="476529"/>
                </a:lnTo>
                <a:lnTo>
                  <a:pt x="2010613" y="0"/>
                </a:lnTo>
                <a:close/>
              </a:path>
              <a:path w="10053320" h="476884" extrusionOk="0">
                <a:moveTo>
                  <a:pt x="10053104" y="0"/>
                </a:moveTo>
                <a:lnTo>
                  <a:pt x="8042491" y="0"/>
                </a:lnTo>
                <a:lnTo>
                  <a:pt x="8042491" y="476529"/>
                </a:lnTo>
                <a:lnTo>
                  <a:pt x="10053104" y="476529"/>
                </a:lnTo>
                <a:lnTo>
                  <a:pt x="10053104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4" name="bg object 24"/>
          <p:cNvSpPr/>
          <p:nvPr/>
        </p:nvSpPr>
        <p:spPr bwMode="auto">
          <a:xfrm>
            <a:off x="1407543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5" name="bg object 25"/>
          <p:cNvSpPr/>
          <p:nvPr/>
        </p:nvSpPr>
        <p:spPr bwMode="auto">
          <a:xfrm>
            <a:off x="0" y="961436"/>
            <a:ext cx="584835" cy="170180"/>
          </a:xfrm>
          <a:custGeom>
            <a:avLst/>
            <a:gdLst/>
            <a:ahLst/>
            <a:cxnLst/>
            <a:rect l="l" t="t" r="r" b="b"/>
            <a:pathLst>
              <a:path w="584835" h="170180" extrusionOk="0">
                <a:moveTo>
                  <a:pt x="584264" y="0"/>
                </a:moveTo>
                <a:lnTo>
                  <a:pt x="0" y="0"/>
                </a:lnTo>
                <a:lnTo>
                  <a:pt x="0" y="170120"/>
                </a:lnTo>
                <a:lnTo>
                  <a:pt x="584264" y="170120"/>
                </a:lnTo>
                <a:lnTo>
                  <a:pt x="584264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6" name="bg object 26"/>
          <p:cNvSpPr/>
          <p:nvPr/>
        </p:nvSpPr>
        <p:spPr bwMode="auto">
          <a:xfrm>
            <a:off x="584264" y="961436"/>
            <a:ext cx="588010" cy="170180"/>
          </a:xfrm>
          <a:custGeom>
            <a:avLst/>
            <a:gdLst/>
            <a:ahLst/>
            <a:cxnLst/>
            <a:rect l="l" t="t" r="r" b="b"/>
            <a:pathLst>
              <a:path w="588010" h="170180" extrusionOk="0">
                <a:moveTo>
                  <a:pt x="587448" y="0"/>
                </a:moveTo>
                <a:lnTo>
                  <a:pt x="0" y="0"/>
                </a:lnTo>
                <a:lnTo>
                  <a:pt x="0" y="170120"/>
                </a:lnTo>
                <a:lnTo>
                  <a:pt x="587448" y="170120"/>
                </a:lnTo>
                <a:lnTo>
                  <a:pt x="587448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7" name="bg object 27"/>
          <p:cNvSpPr/>
          <p:nvPr/>
        </p:nvSpPr>
        <p:spPr bwMode="auto">
          <a:xfrm>
            <a:off x="1171712" y="961436"/>
            <a:ext cx="558800" cy="170180"/>
          </a:xfrm>
          <a:custGeom>
            <a:avLst/>
            <a:gdLst/>
            <a:ahLst/>
            <a:cxnLst/>
            <a:rect l="l" t="t" r="r" b="b"/>
            <a:pathLst>
              <a:path w="558800" h="170180" extrusionOk="0">
                <a:moveTo>
                  <a:pt x="558202" y="0"/>
                </a:moveTo>
                <a:lnTo>
                  <a:pt x="0" y="0"/>
                </a:lnTo>
                <a:lnTo>
                  <a:pt x="0" y="170120"/>
                </a:lnTo>
                <a:lnTo>
                  <a:pt x="558202" y="170120"/>
                </a:lnTo>
                <a:lnTo>
                  <a:pt x="558202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8" name="bg object 28"/>
          <p:cNvSpPr/>
          <p:nvPr/>
        </p:nvSpPr>
        <p:spPr bwMode="auto">
          <a:xfrm>
            <a:off x="1729915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9" name="bg object 29"/>
          <p:cNvSpPr/>
          <p:nvPr/>
        </p:nvSpPr>
        <p:spPr bwMode="auto">
          <a:xfrm>
            <a:off x="2313102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862076" y="462428"/>
            <a:ext cx="5105090" cy="49273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../media/image25.jp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2185650" y="1"/>
            <a:ext cx="7918450" cy="11308009"/>
            <a:chOff x="12103488" y="1"/>
            <a:chExt cx="7918450" cy="11308009"/>
          </a:xfrm>
        </p:grpSpPr>
        <p:sp>
          <p:nvSpPr>
            <p:cNvPr id="3" name="object 3"/>
            <p:cNvSpPr/>
            <p:nvPr/>
          </p:nvSpPr>
          <p:spPr bwMode="auto">
            <a:xfrm>
              <a:off x="12114814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2114814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2114814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EA829B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14008488" y="963"/>
              <a:ext cx="2101367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8" name="object 8"/>
            <p:cNvSpPr/>
            <p:nvPr/>
          </p:nvSpPr>
          <p:spPr bwMode="auto">
            <a:xfrm>
              <a:off x="16065888" y="283527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 bwMode="auto">
            <a:xfrm>
              <a:off x="14112138" y="5653335"/>
              <a:ext cx="3994785" cy="5654675"/>
            </a:xfrm>
            <a:custGeom>
              <a:avLst/>
              <a:gdLst/>
              <a:ahLst/>
              <a:cxnLst/>
              <a:rect l="l" t="t" r="r" b="b"/>
              <a:pathLst>
                <a:path w="3994784" h="5654675" extrusionOk="0">
                  <a:moveTo>
                    <a:pt x="3994632" y="2826156"/>
                  </a:moveTo>
                  <a:lnTo>
                    <a:pt x="1997329" y="2826156"/>
                  </a:lnTo>
                  <a:lnTo>
                    <a:pt x="1997329" y="0"/>
                  </a:lnTo>
                  <a:lnTo>
                    <a:pt x="0" y="0"/>
                  </a:lnTo>
                  <a:lnTo>
                    <a:pt x="0" y="2828099"/>
                  </a:lnTo>
                  <a:lnTo>
                    <a:pt x="1997316" y="2828099"/>
                  </a:lnTo>
                  <a:lnTo>
                    <a:pt x="1997316" y="5654268"/>
                  </a:lnTo>
                  <a:lnTo>
                    <a:pt x="3994632" y="5654268"/>
                  </a:lnTo>
                  <a:lnTo>
                    <a:pt x="3994632" y="2826156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 bwMode="auto">
            <a:xfrm>
              <a:off x="1610945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6109455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4" name="object 14"/>
            <p:cNvSpPr/>
            <p:nvPr/>
          </p:nvSpPr>
          <p:spPr bwMode="auto">
            <a:xfrm>
              <a:off x="18106778" y="963"/>
              <a:ext cx="191516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object 15"/>
            <p:cNvSpPr/>
            <p:nvPr/>
          </p:nvSpPr>
          <p:spPr bwMode="auto">
            <a:xfrm>
              <a:off x="18047088" y="2829065"/>
              <a:ext cx="197485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86"/>
                  </a:lnTo>
                  <a:lnTo>
                    <a:pt x="1997321" y="2826186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18106778" y="5653325"/>
              <a:ext cx="191516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16071850" y="5654675"/>
              <a:ext cx="3950088" cy="5653105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12103488" y="2835275"/>
              <a:ext cx="7918450" cy="5645010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2" name="object 12"/>
            <p:cNvSpPr/>
            <p:nvPr/>
          </p:nvSpPr>
          <p:spPr bwMode="auto">
            <a:xfrm>
              <a:off x="16065889" y="1"/>
              <a:ext cx="3956049" cy="2835274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 bwMode="auto">
          <a:xfrm>
            <a:off x="532087" y="5866654"/>
            <a:ext cx="8607425" cy="924414"/>
          </a:xfrm>
          <a:prstGeom prst="rect">
            <a:avLst/>
          </a:prstGeom>
        </p:spPr>
        <p:txBody>
          <a:bodyPr vert="horz" wrap="square" lIns="36000" tIns="53974" rIns="36000" bIns="36000" rtlCol="0">
            <a:spAutoFit/>
          </a:bodyPr>
          <a:lstStyle/>
          <a:p>
            <a:pPr marL="12700" marR="5080">
              <a:lnSpc>
                <a:spcPts val="6509"/>
              </a:lnSpc>
              <a:spcBef>
                <a:spcPts val="425"/>
              </a:spcBef>
              <a:defRPr/>
            </a:pPr>
            <a:r>
              <a:rPr lang="ru-RU" sz="5600" b="1" spc="-10" dirty="0" smtClean="0">
                <a:solidFill>
                  <a:srgbClr val="8F00FF"/>
                </a:solidFill>
                <a:latin typeface="Trebuchet MS"/>
                <a:cs typeface="Trebuchet MS"/>
              </a:rPr>
              <a:t>Расскажи про бренд</a:t>
            </a:r>
            <a:endParaRPr sz="5600" dirty="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 bwMode="auto">
          <a:xfrm>
            <a:off x="532090" y="9691386"/>
            <a:ext cx="8610600" cy="611509"/>
          </a:xfrm>
          <a:prstGeom prst="rect">
            <a:avLst/>
          </a:prstGeom>
        </p:spPr>
        <p:txBody>
          <a:bodyPr vert="horz" wrap="square" lIns="36000" tIns="13335" rIns="36000" bIns="3600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3650" spc="-10" dirty="0" smtClean="0">
                <a:latin typeface="Microsoft Sans Serif"/>
                <a:cs typeface="Microsoft Sans Serif"/>
              </a:rPr>
              <a:t>Команда № 47</a:t>
            </a:r>
            <a:endParaRPr sz="3650" dirty="0">
              <a:latin typeface="Microsoft Sans Serif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/>
        </p:blipFill>
        <p:spPr bwMode="auto">
          <a:xfrm>
            <a:off x="9671050" y="473075"/>
            <a:ext cx="2362200" cy="1828800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 bwMode="auto">
          <a:xfrm>
            <a:off x="1993961" y="1077625"/>
            <a:ext cx="1685925" cy="146685"/>
            <a:chOff x="1993961" y="1077625"/>
            <a:chExt cx="1685925" cy="146685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/>
          </p:blipFill>
          <p:spPr bwMode="auto">
            <a:xfrm>
              <a:off x="1993961" y="1080241"/>
              <a:ext cx="141158" cy="1412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/>
          </p:blipFill>
          <p:spPr bwMode="auto">
            <a:xfrm>
              <a:off x="2172266" y="1080241"/>
              <a:ext cx="123765" cy="14127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 bwMode="auto">
            <a:xfrm>
              <a:off x="2333193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37" y="55880"/>
                  </a:lnTo>
                  <a:lnTo>
                    <a:pt x="23037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37" y="140970"/>
                  </a:lnTo>
                  <a:lnTo>
                    <a:pt x="23037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/>
          </p:blipFill>
          <p:spPr bwMode="auto">
            <a:xfrm>
              <a:off x="2486063" y="1077625"/>
              <a:ext cx="149744" cy="1465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/>
          </p:blipFill>
          <p:spPr bwMode="auto">
            <a:xfrm>
              <a:off x="2666031" y="1080238"/>
              <a:ext cx="115807" cy="14127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/>
          </p:blipFill>
          <p:spPr bwMode="auto">
            <a:xfrm>
              <a:off x="2809796" y="1080244"/>
              <a:ext cx="112048" cy="14127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 bwMode="auto">
            <a:xfrm>
              <a:off x="2948038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50" y="55880"/>
                  </a:lnTo>
                  <a:lnTo>
                    <a:pt x="23050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50" y="140970"/>
                  </a:lnTo>
                  <a:lnTo>
                    <a:pt x="23050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/>
          </p:blipFill>
          <p:spPr bwMode="auto">
            <a:xfrm>
              <a:off x="3094990" y="1079439"/>
              <a:ext cx="291047" cy="1446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/>
          </p:blipFill>
          <p:spPr bwMode="auto">
            <a:xfrm>
              <a:off x="3409954" y="1080241"/>
              <a:ext cx="123555" cy="14127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 cstate="print"/>
            <a:stretch/>
          </p:blipFill>
          <p:spPr bwMode="auto">
            <a:xfrm>
              <a:off x="3556072" y="1080241"/>
              <a:ext cx="123765" cy="14127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 bwMode="auto">
          <a:xfrm>
            <a:off x="1993961" y="1321274"/>
            <a:ext cx="883919" cy="146685"/>
            <a:chOff x="1993961" y="1321274"/>
            <a:chExt cx="883919" cy="146685"/>
          </a:xfrm>
        </p:grpSpPr>
        <p:pic>
          <p:nvPicPr>
            <p:cNvPr id="33" name="object 33"/>
            <p:cNvPicPr/>
            <p:nvPr/>
          </p:nvPicPr>
          <p:blipFill>
            <a:blip r:embed="rId10" cstate="print"/>
            <a:stretch/>
          </p:blipFill>
          <p:spPr bwMode="auto">
            <a:xfrm>
              <a:off x="1993961" y="1323903"/>
              <a:ext cx="112048" cy="14127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/>
          </p:blipFill>
          <p:spPr bwMode="auto">
            <a:xfrm>
              <a:off x="2128352" y="1321284"/>
              <a:ext cx="149744" cy="14650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/>
          </p:blipFill>
          <p:spPr bwMode="auto">
            <a:xfrm>
              <a:off x="2303991" y="1321274"/>
              <a:ext cx="120195" cy="1465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/>
          </p:blipFill>
          <p:spPr bwMode="auto">
            <a:xfrm>
              <a:off x="2444112" y="1321274"/>
              <a:ext cx="120195" cy="1465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print"/>
            <a:stretch/>
          </p:blipFill>
          <p:spPr bwMode="auto">
            <a:xfrm>
              <a:off x="2593190" y="1323900"/>
              <a:ext cx="123776" cy="1412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 cstate="print"/>
            <a:stretch/>
          </p:blipFill>
          <p:spPr bwMode="auto">
            <a:xfrm>
              <a:off x="2754120" y="1323900"/>
              <a:ext cx="123765" cy="141273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4" cstate="print"/>
          <a:stretch/>
        </p:blipFill>
        <p:spPr bwMode="auto">
          <a:xfrm>
            <a:off x="653471" y="690253"/>
            <a:ext cx="1043025" cy="11649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/>
          <a:stretch/>
        </p:blipFill>
        <p:spPr bwMode="auto">
          <a:xfrm>
            <a:off x="4420719" y="455064"/>
            <a:ext cx="4183531" cy="160237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00" y="6471407"/>
            <a:ext cx="1900900" cy="118045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46" y="6471407"/>
            <a:ext cx="1790153" cy="1180452"/>
          </a:xfrm>
          <a:prstGeom prst="rect">
            <a:avLst/>
          </a:prstGeom>
        </p:spPr>
      </p:pic>
      <p:sp>
        <p:nvSpPr>
          <p:cNvPr id="49" name="object 11"/>
          <p:cNvSpPr/>
          <p:nvPr/>
        </p:nvSpPr>
        <p:spPr bwMode="auto">
          <a:xfrm>
            <a:off x="12185650" y="8007985"/>
            <a:ext cx="1997710" cy="2828290"/>
          </a:xfrm>
          <a:custGeom>
            <a:avLst/>
            <a:gdLst/>
            <a:ahLst/>
            <a:cxnLst/>
            <a:rect l="l" t="t" r="r" b="b"/>
            <a:pathLst>
              <a:path w="1997709" h="2828290" extrusionOk="0">
                <a:moveTo>
                  <a:pt x="1997321" y="0"/>
                </a:moveTo>
                <a:lnTo>
                  <a:pt x="0" y="0"/>
                </a:lnTo>
                <a:lnTo>
                  <a:pt x="0" y="2828102"/>
                </a:lnTo>
                <a:lnTo>
                  <a:pt x="1997321" y="2828102"/>
                </a:lnTo>
                <a:lnTo>
                  <a:pt x="1997321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50" name="object 10"/>
          <p:cNvSpPr/>
          <p:nvPr/>
        </p:nvSpPr>
        <p:spPr bwMode="auto">
          <a:xfrm>
            <a:off x="12185650" y="-1"/>
            <a:ext cx="1997710" cy="2835275"/>
          </a:xfrm>
          <a:custGeom>
            <a:avLst/>
            <a:gdLst/>
            <a:ahLst/>
            <a:cxnLst/>
            <a:rect l="l" t="t" r="r" b="b"/>
            <a:pathLst>
              <a:path w="1997709" h="2828290" extrusionOk="0">
                <a:moveTo>
                  <a:pt x="1997321" y="0"/>
                </a:moveTo>
                <a:lnTo>
                  <a:pt x="0" y="0"/>
                </a:lnTo>
                <a:lnTo>
                  <a:pt x="0" y="2828102"/>
                </a:lnTo>
                <a:lnTo>
                  <a:pt x="1997321" y="2828102"/>
                </a:lnTo>
                <a:lnTo>
                  <a:pt x="1997321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44" name="Picture 2" descr="C:\Users\1\Google Диск\JOB\UNI DATA\LOGO\LogPGU_simbioz2013 new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450" y="412918"/>
            <a:ext cx="2133600" cy="181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https://downloader.disk.yandex.ru/preview/d118a71c6b69e6fe5350a74b736bd7804fcd35741ef1288074efb6c6c6929a8c/68bb3bbc/ibF51F3bOSNCfypRHNBUnlGJUYsbJ7JuoaFfx-Xtl4u8wROE6XvB8WF0iIm-pgGaMwFAmleP-2Zk08qQiMc9TA%3D%3D?uid=0&amp;filename=IMG_7542.PNG&amp;disposition=inline&amp;hash=&amp;limit=0&amp;content_type=image%2Fpng&amp;owner_uid=0&amp;tknv=v3&amp;size=1920x911"/>
          <p:cNvPicPr>
            <a:picLocks noChangeAspect="1" noChangeArrowheads="1"/>
          </p:cNvPicPr>
          <p:nvPr/>
        </p:nvPicPr>
        <p:blipFill>
          <a:blip r:embed="rId19" cstate="print"/>
          <a:srcRect b="83928"/>
          <a:stretch>
            <a:fillRect/>
          </a:stretch>
        </p:blipFill>
        <p:spPr bwMode="auto">
          <a:xfrm>
            <a:off x="12185650" y="2835275"/>
            <a:ext cx="7918450" cy="304800"/>
          </a:xfrm>
          <a:prstGeom prst="rect">
            <a:avLst/>
          </a:prstGeom>
          <a:noFill/>
        </p:spPr>
      </p:pic>
      <p:pic>
        <p:nvPicPr>
          <p:cNvPr id="57" name="Picture 6" descr="https://downloader.disk.yandex.ru/preview/d118a71c6b69e6fe5350a74b736bd7804fcd35741ef1288074efb6c6c6929a8c/68bb3bbc/ibF51F3bOSNCfypRHNBUnlGJUYsbJ7JuoaFfx-Xtl4u8wROE6XvB8WF0iIm-pgGaMwFAmleP-2Zk08qQiMc9TA%3D%3D?uid=0&amp;filename=IMG_7542.PNG&amp;disposition=inline&amp;hash=&amp;limit=0&amp;content_type=image%2Fpng&amp;owner_uid=0&amp;tknv=v3&amp;size=1920x91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6148050" y="8000999"/>
            <a:ext cx="3956050" cy="2835275"/>
          </a:xfrm>
          <a:prstGeom prst="rect">
            <a:avLst/>
          </a:prstGeom>
          <a:noFill/>
        </p:spPr>
      </p:pic>
      <p:sp>
        <p:nvSpPr>
          <p:cNvPr id="58" name="object 10"/>
          <p:cNvSpPr/>
          <p:nvPr/>
        </p:nvSpPr>
        <p:spPr bwMode="auto">
          <a:xfrm>
            <a:off x="14166850" y="8000999"/>
            <a:ext cx="1981200" cy="2835275"/>
          </a:xfrm>
          <a:custGeom>
            <a:avLst/>
            <a:gdLst/>
            <a:ahLst/>
            <a:cxnLst/>
            <a:rect l="l" t="t" r="r" b="b"/>
            <a:pathLst>
              <a:path w="1997709" h="2828290" extrusionOk="0">
                <a:moveTo>
                  <a:pt x="1997321" y="0"/>
                </a:moveTo>
                <a:lnTo>
                  <a:pt x="0" y="0"/>
                </a:lnTo>
                <a:lnTo>
                  <a:pt x="0" y="2828102"/>
                </a:lnTo>
                <a:lnTo>
                  <a:pt x="1997321" y="2828102"/>
                </a:lnTo>
                <a:lnTo>
                  <a:pt x="1997321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pic>
        <p:nvPicPr>
          <p:cNvPr id="53" name="Picture 6" descr="https://downloader.disk.yandex.ru/preview/d118a71c6b69e6fe5350a74b736bd7804fcd35741ef1288074efb6c6c6929a8c/68bb3bbc/ibF51F3bOSNCfypRHNBUnlGJUYsbJ7JuoaFfx-Xtl4u8wROE6XvB8WF0iIm-pgGaMwFAmleP-2Zk08qQiMc9TA%3D%3D?uid=0&amp;filename=IMG_7542.PNG&amp;disposition=inline&amp;hash=&amp;limit=0&amp;content_type=image%2Fpng&amp;owner_uid=0&amp;tknv=v3&amp;size=1920x911"/>
          <p:cNvPicPr>
            <a:picLocks noChangeAspect="1" noChangeArrowheads="1"/>
          </p:cNvPicPr>
          <p:nvPr/>
        </p:nvPicPr>
        <p:blipFill>
          <a:blip r:embed="rId19" cstate="print"/>
          <a:srcRect t="85714"/>
          <a:stretch>
            <a:fillRect/>
          </a:stretch>
        </p:blipFill>
        <p:spPr bwMode="auto">
          <a:xfrm>
            <a:off x="12185650" y="7772400"/>
            <a:ext cx="7918450" cy="298809"/>
          </a:xfrm>
          <a:prstGeom prst="rect">
            <a:avLst/>
          </a:prstGeom>
          <a:noFill/>
        </p:spPr>
      </p:pic>
      <p:sp>
        <p:nvSpPr>
          <p:cNvPr id="78" name="object 10"/>
          <p:cNvSpPr/>
          <p:nvPr/>
        </p:nvSpPr>
        <p:spPr bwMode="auto">
          <a:xfrm>
            <a:off x="18122900" y="0"/>
            <a:ext cx="1981200" cy="2835275"/>
          </a:xfrm>
          <a:custGeom>
            <a:avLst/>
            <a:gdLst/>
            <a:ahLst/>
            <a:cxnLst/>
            <a:rect l="l" t="t" r="r" b="b"/>
            <a:pathLst>
              <a:path w="1997709" h="2828290" extrusionOk="0">
                <a:moveTo>
                  <a:pt x="1997321" y="0"/>
                </a:moveTo>
                <a:lnTo>
                  <a:pt x="0" y="0"/>
                </a:lnTo>
                <a:lnTo>
                  <a:pt x="0" y="2828102"/>
                </a:lnTo>
                <a:lnTo>
                  <a:pt x="1997321" y="2828102"/>
                </a:lnTo>
                <a:lnTo>
                  <a:pt x="1997321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grpSp>
        <p:nvGrpSpPr>
          <p:cNvPr id="103" name="object 8"/>
          <p:cNvGrpSpPr/>
          <p:nvPr/>
        </p:nvGrpSpPr>
        <p:grpSpPr bwMode="auto">
          <a:xfrm>
            <a:off x="10139699" y="10832026"/>
            <a:ext cx="4021653" cy="476884"/>
            <a:chOff x="10057369" y="10832026"/>
            <a:chExt cx="4021653" cy="476884"/>
          </a:xfrm>
        </p:grpSpPr>
        <p:sp>
          <p:nvSpPr>
            <p:cNvPr id="104" name="object 9"/>
            <p:cNvSpPr/>
            <p:nvPr/>
          </p:nvSpPr>
          <p:spPr bwMode="auto">
            <a:xfrm>
              <a:off x="10057369" y="10832026"/>
              <a:ext cx="2045951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5" name="object 10"/>
            <p:cNvSpPr/>
            <p:nvPr/>
          </p:nvSpPr>
          <p:spPr bwMode="auto">
            <a:xfrm>
              <a:off x="12103320" y="10832026"/>
              <a:ext cx="1975702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06" name="object 11"/>
          <p:cNvGrpSpPr/>
          <p:nvPr/>
        </p:nvGrpSpPr>
        <p:grpSpPr bwMode="auto">
          <a:xfrm>
            <a:off x="16148051" y="10832026"/>
            <a:ext cx="3956050" cy="476884"/>
            <a:chOff x="16089216" y="10832026"/>
            <a:chExt cx="3933034" cy="476884"/>
          </a:xfrm>
        </p:grpSpPr>
        <p:sp>
          <p:nvSpPr>
            <p:cNvPr id="107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8" name="object 13"/>
            <p:cNvSpPr/>
            <p:nvPr/>
          </p:nvSpPr>
          <p:spPr bwMode="auto">
            <a:xfrm>
              <a:off x="18099835" y="10832026"/>
              <a:ext cx="192241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09" name="object 14"/>
          <p:cNvGrpSpPr/>
          <p:nvPr/>
        </p:nvGrpSpPr>
        <p:grpSpPr bwMode="auto">
          <a:xfrm>
            <a:off x="0" y="10832466"/>
            <a:ext cx="10433050" cy="476884"/>
            <a:chOff x="6376" y="10832026"/>
            <a:chExt cx="10053319" cy="476884"/>
          </a:xfrm>
        </p:grpSpPr>
        <p:sp>
          <p:nvSpPr>
            <p:cNvPr id="110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11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12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13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14" name="object 19"/>
          <p:cNvSpPr/>
          <p:nvPr/>
        </p:nvSpPr>
        <p:spPr bwMode="auto">
          <a:xfrm>
            <a:off x="14160949" y="10832026"/>
            <a:ext cx="1987102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grpSp>
        <p:nvGrpSpPr>
          <p:cNvPr id="115" name="object 8"/>
          <p:cNvGrpSpPr/>
          <p:nvPr/>
        </p:nvGrpSpPr>
        <p:grpSpPr bwMode="auto">
          <a:xfrm>
            <a:off x="10057149" y="2606675"/>
            <a:ext cx="4021454" cy="248284"/>
            <a:chOff x="10057369" y="10832026"/>
            <a:chExt cx="4021454" cy="476884"/>
          </a:xfrm>
        </p:grpSpPr>
        <p:sp>
          <p:nvSpPr>
            <p:cNvPr id="116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17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8" name="object 11"/>
          <p:cNvGrpSpPr/>
          <p:nvPr/>
        </p:nvGrpSpPr>
        <p:grpSpPr bwMode="auto">
          <a:xfrm>
            <a:off x="16148050" y="2606675"/>
            <a:ext cx="3956050" cy="248284"/>
            <a:chOff x="16089216" y="10832026"/>
            <a:chExt cx="4015104" cy="476884"/>
          </a:xfrm>
        </p:grpSpPr>
        <p:sp>
          <p:nvSpPr>
            <p:cNvPr id="119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20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21" name="object 14"/>
          <p:cNvGrpSpPr/>
          <p:nvPr/>
        </p:nvGrpSpPr>
        <p:grpSpPr bwMode="auto">
          <a:xfrm>
            <a:off x="-1" y="2607115"/>
            <a:ext cx="10350499" cy="248284"/>
            <a:chOff x="85920" y="10832026"/>
            <a:chExt cx="9973773" cy="476884"/>
          </a:xfrm>
        </p:grpSpPr>
        <p:sp>
          <p:nvSpPr>
            <p:cNvPr id="122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23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24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25" name="object 18"/>
            <p:cNvSpPr/>
            <p:nvPr/>
          </p:nvSpPr>
          <p:spPr bwMode="auto">
            <a:xfrm>
              <a:off x="85920" y="10832026"/>
              <a:ext cx="9973773" cy="438231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26" name="object 19"/>
          <p:cNvSpPr/>
          <p:nvPr/>
        </p:nvSpPr>
        <p:spPr bwMode="auto">
          <a:xfrm>
            <a:off x="14078398" y="2606675"/>
            <a:ext cx="2069652" cy="2482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28" name="Прямоугольник 127"/>
          <p:cNvSpPr/>
          <p:nvPr/>
        </p:nvSpPr>
        <p:spPr>
          <a:xfrm>
            <a:off x="12871450" y="4587875"/>
            <a:ext cx="65341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rebuchet MS"/>
                <a:cs typeface="Trebuchet MS"/>
              </a:rPr>
              <a:t>Акселератор </a:t>
            </a:r>
          </a:p>
          <a:p>
            <a:pPr algn="ctr"/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rebuchet MS"/>
                <a:cs typeface="Trebuchet MS"/>
              </a:rPr>
              <a:t>Импульс-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rebuchet MS"/>
                <a:cs typeface="Trebuchet MS"/>
              </a:rPr>
              <a:t>Life 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rebuchet MS"/>
                <a:cs typeface="Trebuchet MS"/>
              </a:rPr>
              <a:t>ПГУ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87072" y="6896992"/>
            <a:ext cx="65236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Платформа создания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мерча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через личность и историю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бренда посредством подкастов</a:t>
            </a:r>
            <a:endParaRPr lang="ru-R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effectLst/>
              </a:rPr>
              <a:t> </a:t>
            </a:r>
            <a:endParaRPr lang="ru-RU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564999" y="1463675"/>
            <a:ext cx="18784783" cy="183319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</a:rPr>
              <a:t>МОДЕЛЬ МОНЕТИЗАЦИИ, РЫНОК И ПОТРЕБИТЕЛИ</a:t>
            </a:r>
            <a:endParaRPr dirty="0"/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2317192" y="3486540"/>
            <a:ext cx="17180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 smtClean="0"/>
              <a:t>Потребители            Путь коммерциализации          Модель монетизации</a:t>
            </a:r>
            <a:endParaRPr sz="3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57577" y="5213004"/>
            <a:ext cx="3695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Малый и средний бизнес, а также </a:t>
            </a:r>
            <a:r>
              <a:rPr lang="ru-RU" sz="2800" dirty="0" err="1" smtClean="0"/>
              <a:t>блогеры</a:t>
            </a:r>
            <a:r>
              <a:rPr lang="ru-RU" sz="2800" dirty="0" smtClean="0"/>
              <a:t>, эксперты и </a:t>
            </a:r>
            <a:r>
              <a:rPr lang="ru-RU" sz="2800" dirty="0" err="1" smtClean="0"/>
              <a:t>креаторы</a:t>
            </a:r>
            <a:r>
              <a:rPr lang="ru-RU" sz="2800" dirty="0" smtClean="0"/>
              <a:t>, развивающие личный бренд</a:t>
            </a:r>
            <a:endParaRPr lang="ru-RU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7575549" y="5196282"/>
            <a:ext cx="43019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Привлечение клиентов через контент и прямой поиск</a:t>
            </a:r>
          </a:p>
          <a:p>
            <a:r>
              <a:rPr lang="ru-RU" sz="2800" dirty="0" smtClean="0"/>
              <a:t>Далее – масштабирование через платформу</a:t>
            </a:r>
          </a:p>
          <a:p>
            <a:r>
              <a:rPr lang="ru-RU" sz="2800" dirty="0" smtClean="0"/>
              <a:t>Финал – </a:t>
            </a:r>
            <a:r>
              <a:rPr lang="ru-RU" sz="2800" dirty="0" err="1" smtClean="0"/>
              <a:t>маркетплейс</a:t>
            </a:r>
            <a:r>
              <a:rPr lang="ru-RU" sz="2800" dirty="0" smtClean="0"/>
              <a:t> с комиссией с продаж и развитие </a:t>
            </a:r>
            <a:r>
              <a:rPr lang="en-US" sz="2800" dirty="0" smtClean="0"/>
              <a:t>B2B</a:t>
            </a:r>
            <a:r>
              <a:rPr lang="ru-RU" sz="2800" dirty="0" smtClean="0"/>
              <a:t>-направления</a:t>
            </a:r>
            <a:r>
              <a:rPr lang="en-US" sz="2800" dirty="0" smtClean="0"/>
              <a:t> </a:t>
            </a:r>
            <a:endParaRPr lang="ru-RU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14078618" y="5153926"/>
            <a:ext cx="48888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Доход формируется за счет: 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Разработки </a:t>
            </a:r>
            <a:r>
              <a:rPr lang="ru-RU" sz="2800" dirty="0" err="1" smtClean="0"/>
              <a:t>мерча</a:t>
            </a:r>
            <a:r>
              <a:rPr lang="ru-RU" sz="2800" dirty="0" smtClean="0"/>
              <a:t> «под ключ»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Комиссии с производства и продаж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Дополнительных услуг (дизайн, </a:t>
            </a:r>
            <a:r>
              <a:rPr lang="ru-RU" sz="2800" dirty="0" err="1" smtClean="0"/>
              <a:t>брендинг</a:t>
            </a:r>
            <a:r>
              <a:rPr lang="ru-RU" sz="28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В перспективе – подписки и образовательные продукты</a:t>
            </a:r>
            <a:endParaRPr lang="ru-RU" sz="2800" dirty="0"/>
          </a:p>
        </p:txBody>
      </p:sp>
      <p:sp>
        <p:nvSpPr>
          <p:cNvPr id="24" name="Стрелка вниз 23"/>
          <p:cNvSpPr/>
          <p:nvPr/>
        </p:nvSpPr>
        <p:spPr>
          <a:xfrm>
            <a:off x="3743203" y="4279276"/>
            <a:ext cx="228600" cy="656161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 bwMode="auto">
          <a:xfrm>
            <a:off x="9497913" y="4314356"/>
            <a:ext cx="228600" cy="656161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 bwMode="auto">
          <a:xfrm>
            <a:off x="16115282" y="4322543"/>
            <a:ext cx="228600" cy="656161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КОМАНДА И ПРОГРЕСС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868467" y="3257993"/>
            <a:ext cx="155843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spc="-20" dirty="0">
                <a:latin typeface="Microsoft Sans Serif"/>
                <a:cs typeface="Microsoft Sans Serif"/>
              </a:rPr>
              <a:t>Укажите – ФИО, принадлежность к вузу (студент _ вуза_ курса), должность/роль в проекте, функционал в проекте, релевантный опыт (при наличии), компетенции участников и состав на «входе» и «выходе» из программы. </a:t>
            </a:r>
            <a:endParaRPr dirty="0"/>
          </a:p>
          <a:p>
            <a:pPr>
              <a:defRPr/>
            </a:pPr>
            <a:r>
              <a:rPr lang="ru-RU" sz="2800" spc="-20" dirty="0" smtClean="0">
                <a:latin typeface="Microsoft Sans Serif"/>
                <a:cs typeface="Microsoft Sans Serif"/>
              </a:rPr>
              <a:t/>
            </a:r>
            <a:br>
              <a:rPr lang="ru-RU" sz="2800" spc="-20" dirty="0" smtClean="0">
                <a:latin typeface="Microsoft Sans Serif"/>
                <a:cs typeface="Microsoft Sans Serif"/>
              </a:rPr>
            </a:br>
            <a:endParaRPr lang="ru-RU" sz="2800" spc="-20" dirty="0">
              <a:latin typeface="Microsoft Sans Serif"/>
              <a:cs typeface="Microsoft Sans Serif"/>
            </a:endParaRPr>
          </a:p>
        </p:txBody>
      </p:sp>
      <p:pic>
        <p:nvPicPr>
          <p:cNvPr id="2051" name="Picture 3" descr="C:\Users\xXx\Downloads\IMG_47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1195048" y="6950075"/>
            <a:ext cx="8909049" cy="3889375"/>
          </a:xfrm>
          <a:prstGeom prst="rect">
            <a:avLst/>
          </a:prstGeom>
          <a:noFill/>
        </p:spPr>
      </p:pic>
      <p:pic>
        <p:nvPicPr>
          <p:cNvPr id="26" name="Picture 2" descr="C:\Users\xXx\Downloads\IMG_5162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4534" y="304800"/>
            <a:ext cx="4769316" cy="2682875"/>
          </a:xfrm>
          <a:prstGeom prst="rect">
            <a:avLst/>
          </a:prstGeom>
          <a:noFill/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35757"/>
              </p:ext>
            </p:extLst>
          </p:nvPr>
        </p:nvGraphicFramePr>
        <p:xfrm>
          <a:off x="1106382" y="4824342"/>
          <a:ext cx="14296304" cy="546375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74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4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4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740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586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 smtClean="0"/>
                        <a:t>ФИО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 smtClean="0"/>
                        <a:t>Принадлежность к вузу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 smtClean="0"/>
                        <a:t>Роль и должность</a:t>
                      </a:r>
                      <a:r>
                        <a:rPr lang="ru-RU" sz="2400" baseline="0" dirty="0" smtClean="0"/>
                        <a:t> в проекте</a:t>
                      </a:r>
                      <a:endParaRPr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 smtClean="0"/>
                        <a:t>Компетенции участников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602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Шашкина Арина</a:t>
                      </a: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800" b="1" baseline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Рамиловна</a:t>
                      </a:r>
                      <a:endParaRPr lang="ru-RU" sz="1800" b="1" dirty="0" smtClean="0">
                        <a:effectLst/>
                        <a:latin typeface="+mj-lt"/>
                      </a:endParaRPr>
                    </a:p>
                    <a:p>
                      <a:pPr>
                        <a:defRPr/>
                      </a:pP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Студент ПГПУ</a:t>
                      </a: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им. В. Г. Белинского</a:t>
                      </a: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Капитан команды, координатор</a:t>
                      </a:r>
                      <a:endParaRPr lang="ru-RU" sz="1800" b="1" dirty="0" smtClean="0">
                        <a:effectLst/>
                        <a:latin typeface="+mj-lt"/>
                      </a:endParaRPr>
                    </a:p>
                    <a:p>
                      <a:pPr>
                        <a:defRPr/>
                      </a:pP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Журналист</a:t>
                      </a:r>
                      <a:endParaRPr lang="ru-RU" sz="1800" b="1" dirty="0" smtClean="0">
                        <a:effectLst/>
                        <a:latin typeface="+mj-lt"/>
                      </a:endParaRPr>
                    </a:p>
                    <a:p>
                      <a:pPr>
                        <a:defRPr/>
                      </a:pP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60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 smtClean="0">
                          <a:latin typeface="+mj-lt"/>
                        </a:rPr>
                        <a:t>Володькина</a:t>
                      </a:r>
                      <a:r>
                        <a:rPr lang="ru-RU" sz="1800" b="1" baseline="0" dirty="0" smtClean="0">
                          <a:latin typeface="+mj-lt"/>
                        </a:rPr>
                        <a:t> Виктория Сергеевна</a:t>
                      </a: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Студент ПГПУ</a:t>
                      </a: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им. В. Г. Белинского</a:t>
                      </a:r>
                      <a:endParaRPr lang="ru-RU" sz="1800" b="1" dirty="0" smtClean="0">
                        <a:latin typeface="+mj-lt"/>
                      </a:endParaRPr>
                    </a:p>
                    <a:p>
                      <a:pPr>
                        <a:defRPr/>
                      </a:pP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Технический</a:t>
                      </a: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специалист по съемке, 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PR-</a:t>
                      </a: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менеджер</a:t>
                      </a:r>
                      <a:endParaRPr lang="ru-RU" sz="1800" b="1" dirty="0" smtClean="0">
                        <a:effectLst/>
                        <a:latin typeface="+mj-lt"/>
                      </a:endParaRPr>
                    </a:p>
                    <a:p>
                      <a:pPr>
                        <a:defRPr/>
                      </a:pP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Журналист</a:t>
                      </a:r>
                      <a:endParaRPr lang="ru-RU" sz="1800" b="1" dirty="0" smtClean="0">
                        <a:effectLst/>
                        <a:latin typeface="+mj-lt"/>
                      </a:endParaRPr>
                    </a:p>
                    <a:p>
                      <a:pPr>
                        <a:defRPr/>
                      </a:pP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406157"/>
                  </a:ext>
                </a:extLst>
              </a:tr>
              <a:tr h="58455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800" b="1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Калькаева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Виктория Сергеевна</a:t>
                      </a:r>
                      <a:endParaRPr lang="ru-RU" sz="1800" b="1" dirty="0" smtClean="0">
                        <a:effectLst/>
                        <a:latin typeface="+mj-lt"/>
                      </a:endParaRPr>
                    </a:p>
                    <a:p>
                      <a:pPr>
                        <a:defRPr/>
                      </a:pP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cs typeface="+mn-cs"/>
                        </a:rPr>
                        <a:t>Студент ПГПУ им. В. Г. Белинского</a:t>
                      </a:r>
                      <a:endParaRPr kumimoji="0" lang="ru-RU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cs typeface="+mn-cs"/>
                      </a:endParaRPr>
                    </a:p>
                    <a:p>
                      <a:pPr>
                        <a:defRPr/>
                      </a:pP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Интервьюер</a:t>
                      </a: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помощник дизайнера, 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SMM-</a:t>
                      </a:r>
                      <a:r>
                        <a:rPr lang="ru-RU" sz="1800" b="1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специалист</a:t>
                      </a: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Журналист</a:t>
                      </a: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71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 smtClean="0">
                          <a:latin typeface="+mj-lt"/>
                        </a:rPr>
                        <a:t>Меликянц </a:t>
                      </a:r>
                      <a:r>
                        <a:rPr lang="ru-RU" sz="1800" b="1" dirty="0" err="1" smtClean="0">
                          <a:latin typeface="+mj-lt"/>
                        </a:rPr>
                        <a:t>Аделина</a:t>
                      </a:r>
                      <a:r>
                        <a:rPr lang="ru-RU" sz="1800" b="1" dirty="0" smtClean="0">
                          <a:latin typeface="+mj-lt"/>
                        </a:rPr>
                        <a:t> Сергеевна</a:t>
                      </a: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cs typeface="+mn-cs"/>
                        </a:rPr>
                        <a:t>Студент ПГПУ им. В. Г. Белинского</a:t>
                      </a:r>
                      <a:endParaRPr kumimoji="0" lang="ru-RU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cs typeface="+mn-cs"/>
                      </a:endParaRPr>
                    </a:p>
                    <a:p>
                      <a:pPr>
                        <a:defRPr/>
                      </a:pP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 smtClean="0">
                          <a:latin typeface="+mj-lt"/>
                        </a:rPr>
                        <a:t>Информатор,</a:t>
                      </a:r>
                      <a:r>
                        <a:rPr lang="ru-RU" sz="1800" b="1" baseline="0" dirty="0" smtClean="0">
                          <a:latin typeface="+mj-lt"/>
                        </a:rPr>
                        <a:t> сборщик информации, маркетолог</a:t>
                      </a: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 smtClean="0">
                          <a:latin typeface="+mj-lt"/>
                        </a:rPr>
                        <a:t>Журналист</a:t>
                      </a: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064360"/>
                  </a:ext>
                </a:extLst>
              </a:tr>
              <a:tr h="49571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 smtClean="0">
                          <a:latin typeface="+mj-lt"/>
                        </a:rPr>
                        <a:t>Самсонова</a:t>
                      </a:r>
                      <a:r>
                        <a:rPr lang="ru-RU" sz="1800" b="1" baseline="0" dirty="0" smtClean="0">
                          <a:latin typeface="+mj-lt"/>
                        </a:rPr>
                        <a:t> Виктория Владимировна</a:t>
                      </a: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 smtClean="0">
                          <a:latin typeface="+mj-lt"/>
                        </a:rPr>
                        <a:t>Студент</a:t>
                      </a:r>
                      <a:r>
                        <a:rPr lang="ru-RU" sz="1800" b="1" baseline="0" dirty="0" smtClean="0">
                          <a:latin typeface="+mj-lt"/>
                        </a:rPr>
                        <a:t> ПГУ – ФВТ </a:t>
                      </a: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 smtClean="0">
                          <a:latin typeface="+mj-lt"/>
                        </a:rPr>
                        <a:t>Дизайнер и разработчик сайта</a:t>
                      </a: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 dirty="0" smtClean="0">
                          <a:latin typeface="+mj-lt"/>
                        </a:rPr>
                        <a:t>Дизайнер и </a:t>
                      </a:r>
                      <a:r>
                        <a:rPr lang="en-US" sz="1800" b="1" dirty="0" smtClean="0">
                          <a:latin typeface="+mj-lt"/>
                        </a:rPr>
                        <a:t>IT</a:t>
                      </a:r>
                      <a:r>
                        <a:rPr lang="ru-RU" sz="1800" b="1" dirty="0" smtClean="0">
                          <a:latin typeface="+mj-lt"/>
                        </a:rPr>
                        <a:t>-специалист</a:t>
                      </a:r>
                      <a:endParaRPr lang="ru-RU" sz="18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9472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 smtClean="0">
                <a:solidFill>
                  <a:srgbClr val="8F00FF"/>
                </a:solidFill>
                <a:latin typeface="Trebuchet MS"/>
                <a:cs typeface="Trebuchet MS"/>
              </a:rPr>
              <a:t>ПАРТНЕРЫ</a:t>
            </a:r>
            <a:endParaRPr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8973544" y="4968875"/>
            <a:ext cx="10692406" cy="7559055"/>
          </a:xfrm>
          <a:prstGeom prst="rect">
            <a:avLst/>
          </a:prstGeom>
        </p:spPr>
      </p:pic>
      <p:graphicFrame>
        <p:nvGraphicFramePr>
          <p:cNvPr id="24" name="Таблица 7">
            <a:extLst>
              <a:ext uri="{FF2B5EF4-FFF2-40B4-BE49-F238E27FC236}">
                <a16:creationId xmlns:a16="http://schemas.microsoft.com/office/drawing/2014/main" id="{95634370-322B-4011-A2F9-481B4CCFF88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20945403"/>
              </p:ext>
            </p:extLst>
          </p:nvPr>
        </p:nvGraphicFramePr>
        <p:xfrm>
          <a:off x="679450" y="2601912"/>
          <a:ext cx="18821400" cy="793224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273800">
                  <a:extLst>
                    <a:ext uri="{9D8B030D-6E8A-4147-A177-3AD203B41FA5}">
                      <a16:colId xmlns:a16="http://schemas.microsoft.com/office/drawing/2014/main" val="2243647775"/>
                    </a:ext>
                  </a:extLst>
                </a:gridCol>
                <a:gridCol w="6273800">
                  <a:extLst>
                    <a:ext uri="{9D8B030D-6E8A-4147-A177-3AD203B41FA5}">
                      <a16:colId xmlns:a16="http://schemas.microsoft.com/office/drawing/2014/main" val="2519241493"/>
                    </a:ext>
                  </a:extLst>
                </a:gridCol>
                <a:gridCol w="6273800">
                  <a:extLst>
                    <a:ext uri="{9D8B030D-6E8A-4147-A177-3AD203B41FA5}">
                      <a16:colId xmlns:a16="http://schemas.microsoft.com/office/drawing/2014/main" val="569315384"/>
                    </a:ext>
                  </a:extLst>
                </a:gridCol>
              </a:tblGrid>
              <a:tr h="74164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Партнер</a:t>
                      </a:r>
                      <a:endParaRPr lang="ru-RU" sz="32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Роль</a:t>
                      </a:r>
                      <a:r>
                        <a:rPr lang="ru-RU" sz="2800" baseline="0" dirty="0" smtClean="0">
                          <a:latin typeface="Arial Black" panose="020B0A04020102020204" pitchFamily="34" charset="0"/>
                        </a:rPr>
                        <a:t> в проекте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Формат</a:t>
                      </a:r>
                      <a:r>
                        <a:rPr lang="ru-RU" sz="2800" baseline="0" dirty="0" smtClean="0">
                          <a:latin typeface="Arial Black" panose="020B0A04020102020204" pitchFamily="34" charset="0"/>
                        </a:rPr>
                        <a:t> сотрудничества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211791"/>
                  </a:ext>
                </a:extLst>
              </a:tr>
              <a:tr h="1796978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Пензенская типография РПК – типография полного цикла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Производство полиграфической</a:t>
                      </a:r>
                      <a:r>
                        <a:rPr lang="ru-RU" sz="2400" baseline="0" dirty="0" smtClean="0">
                          <a:latin typeface="Arial Black" panose="020B0A04020102020204" pitchFamily="34" charset="0"/>
                        </a:rPr>
                        <a:t> и сувенирной продукции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Бартер/скидки за</a:t>
                      </a:r>
                      <a:r>
                        <a:rPr lang="ru-RU" sz="2800" baseline="0" dirty="0" smtClean="0">
                          <a:latin typeface="Arial Black" panose="020B0A04020102020204" pitchFamily="34" charset="0"/>
                        </a:rPr>
                        <a:t> объемы/ совместные кейсы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470162"/>
                  </a:ext>
                </a:extLst>
              </a:tr>
              <a:tr h="1796978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Поставщики тканей и материалов (локальные</a:t>
                      </a:r>
                      <a:r>
                        <a:rPr lang="ru-RU" sz="2800" baseline="0" dirty="0" smtClean="0">
                          <a:latin typeface="Arial Black" panose="020B0A04020102020204" pitchFamily="34" charset="0"/>
                        </a:rPr>
                        <a:t> базы оптовых закупов текстиля). Например, </a:t>
                      </a:r>
                      <a:r>
                        <a:rPr lang="en-US" sz="2800" baseline="0" dirty="0" smtClean="0">
                          <a:latin typeface="Arial Black" panose="020B0A04020102020204" pitchFamily="34" charset="0"/>
                        </a:rPr>
                        <a:t>WB.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Закупка тканей, основы для одежды и </a:t>
                      </a:r>
                      <a:r>
                        <a:rPr lang="ru-RU" sz="2800" dirty="0" err="1" smtClean="0">
                          <a:latin typeface="Arial Black" panose="020B0A04020102020204" pitchFamily="34" charset="0"/>
                        </a:rPr>
                        <a:t>мерча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Оптовые цены/ долгосрочные поставки/ партнерские условия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945976"/>
                  </a:ext>
                </a:extLst>
              </a:tr>
              <a:tr h="1796978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СДЭК</a:t>
                      </a:r>
                      <a:r>
                        <a:rPr lang="ru-RU" sz="2800" baseline="0" dirty="0" smtClean="0">
                          <a:latin typeface="Arial Black" panose="020B0A04020102020204" pitchFamily="34" charset="0"/>
                        </a:rPr>
                        <a:t> (служба доставки)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Логистика и доставка</a:t>
                      </a:r>
                      <a:r>
                        <a:rPr lang="ru-RU" sz="2800" baseline="0" dirty="0" smtClean="0">
                          <a:latin typeface="Arial Black" panose="020B0A04020102020204" pitchFamily="34" charset="0"/>
                        </a:rPr>
                        <a:t> готовой продукции клиентам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Стандартные</a:t>
                      </a:r>
                      <a:r>
                        <a:rPr lang="ru-RU" sz="2800" baseline="0" dirty="0" smtClean="0">
                          <a:latin typeface="Arial Black" panose="020B0A04020102020204" pitchFamily="34" charset="0"/>
                        </a:rPr>
                        <a:t> тарифы + возможная интеграция в платформу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987423"/>
                  </a:ext>
                </a:extLst>
              </a:tr>
              <a:tr h="1796978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Пензенский государственный университет и ПГУАС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Пилотные</a:t>
                      </a:r>
                      <a:r>
                        <a:rPr lang="ru-RU" sz="2800" baseline="0" dirty="0" smtClean="0">
                          <a:latin typeface="Arial Black" panose="020B0A04020102020204" pitchFamily="34" charset="0"/>
                        </a:rPr>
                        <a:t> клиенты + база дизайнеров-студентов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Совместные кейсы, тестирование продукта, вовлечение студентов для</a:t>
                      </a:r>
                      <a:r>
                        <a:rPr lang="ru-RU" sz="2800" baseline="0" dirty="0" smtClean="0">
                          <a:latin typeface="Arial Black" panose="020B0A04020102020204" pitchFamily="34" charset="0"/>
                        </a:rPr>
                        <a:t> практики и портфолио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5864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00" y="111757"/>
            <a:ext cx="10058400" cy="54160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41212" y="1518358"/>
            <a:ext cx="11180445" cy="2165584"/>
          </a:xfrm>
        </p:spPr>
        <p:txBody>
          <a:bodyPr/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900" b="1" spc="125" dirty="0" smtClean="0">
                <a:solidFill>
                  <a:srgbClr val="8F00FF"/>
                </a:solidFill>
                <a:latin typeface="Trebuchet MS"/>
                <a:cs typeface="Trebuchet MS"/>
              </a:rPr>
              <a:t>ПРИМЕР НАШЕЙ РАБОТЫ</a:t>
            </a:r>
            <a:endParaRPr lang="ru-RU" dirty="0"/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2580740"/>
            <a:ext cx="5378637" cy="558853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1"/>
          <a:stretch/>
        </p:blipFill>
        <p:spPr>
          <a:xfrm>
            <a:off x="15309850" y="5349875"/>
            <a:ext cx="4572000" cy="5186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8340" l="4492" r="97331">
                        <a14:foregroundMark x1="29036" y1="76465" x2="29036" y2="76465"/>
                        <a14:foregroundMark x1="26888" y1="75391" x2="77409" y2="76953"/>
                        <a14:foregroundMark x1="51172" y1="53320" x2="51172" y2="53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4202" y="3315104"/>
            <a:ext cx="7658100" cy="5105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18" b="98009" l="3223" r="99621">
                        <a14:foregroundMark x1="82559" y1="46799" x2="82559" y2="46799"/>
                        <a14:foregroundMark x1="84265" y1="55761" x2="84265" y2="55761"/>
                        <a14:foregroundMark x1="84550" y1="55050" x2="84550" y2="55050"/>
                        <a14:foregroundMark x1="16398" y1="46799" x2="16398" y2="46799"/>
                        <a14:foregroundMark x1="13934" y1="51920" x2="13934" y2="51920"/>
                        <a14:backgroundMark x1="56114" y1="11664" x2="56114" y2="11664"/>
                        <a14:backgroundMark x1="54502" y1="9531" x2="54502" y2="9531"/>
                        <a14:backgroundMark x1="83033" y1="50071" x2="83033" y2="50071"/>
                        <a14:backgroundMark x1="82559" y1="55334" x2="82559" y2="55334"/>
                        <a14:backgroundMark x1="85592" y1="57895" x2="85592" y2="57895"/>
                        <a14:backgroundMark x1="17441" y1="51920" x2="17441" y2="51920"/>
                        <a14:backgroundMark x1="17062" y1="45519" x2="17062" y2="45519"/>
                        <a14:backgroundMark x1="16398" y1="54339" x2="16398" y2="54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50" y="4603483"/>
            <a:ext cx="10048875" cy="6696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5" y="6416675"/>
            <a:ext cx="6395745" cy="426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23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УРОВЕНЬ ГОТОВНОСТИ ТЕХНОЛОГИИ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581235" y="2422976"/>
            <a:ext cx="19359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spc="-20">
                <a:latin typeface="Microsoft Sans Serif"/>
                <a:cs typeface="Microsoft Sans Serif"/>
              </a:rPr>
              <a:t>Определите уровень готовности технологии, опишите текущий статус и приложите подтверждающие артефакты </a:t>
            </a:r>
            <a:endParaRPr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840797" y="5126620"/>
          <a:ext cx="17695270" cy="51465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3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6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846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Уровень готовности технологии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Краткое описание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Артефакт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73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1</a:t>
                      </a:r>
                      <a:r>
                        <a:rPr lang="en-US" sz="2000"/>
                        <a:t>-3</a:t>
                      </a:r>
                      <a:endParaRPr lang="ru-RU" sz="200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Формирование концепции, лабораторные исследования, создание макета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Научные статьи, отчеты о моделировании, письма заинтересованности от партнеров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4-6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Создание прототипа, подтверждение характеристик в лабораторных условиях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Фото/видео работающего лабораторного макета, протоколы успешных экспериментов</a:t>
                      </a: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7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Пилотирование проекта (опытные испытания)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Видеодемонстрация работы прототипа в промышленных условиях, отчет независимого тестирования.</a:t>
                      </a: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8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Предсерийное производство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/>
                        <a:t>Акт о завершении пилотного проекта, отзыв пилотного заказчика, данные о стабильности работы.</a:t>
                      </a: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410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9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Серийное производство, коммерческое использование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/>
                        <a:t>Контракты на продажу, фото серийного производства, отзывы клиентов.</a:t>
                      </a: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 bwMode="auto">
          <a:xfrm>
            <a:off x="840797" y="4632528"/>
            <a:ext cx="9551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i="1" spc="125" dirty="0">
                <a:solidFill>
                  <a:schemeClr val="tx1"/>
                </a:solidFill>
                <a:latin typeface="Trebuchet MS"/>
              </a:rPr>
              <a:t>ОПИСАНИЕ </a:t>
            </a:r>
            <a:r>
              <a:rPr lang="ru-RU" sz="1800" i="1" spc="125" dirty="0">
                <a:solidFill>
                  <a:schemeClr val="tx1"/>
                </a:solidFill>
                <a:latin typeface="Trebuchet MS"/>
                <a:cs typeface="Trebuchet MS"/>
              </a:rPr>
              <a:t>УРОВНЕЙ ГОТОВНОСТИ И СООТВЕТСТВУЮЩИХ ИМ АРТЕФАКТОВ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91211" y="3227345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3">
                    <a:lumMod val="50000"/>
                  </a:schemeClr>
                </a:solidFill>
              </a:rPr>
              <a:t>У</a:t>
            </a:r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  <a:t>ровень 3-4</a:t>
            </a:r>
            <a:endParaRPr lang="ru-RU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ПЛАНЫ РАЗВИТИЯ</a:t>
            </a:r>
            <a:endParaRPr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868466" y="2824018"/>
            <a:ext cx="1238398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Проект представляет собой цифровую платформу, объединяющую создание </a:t>
            </a:r>
            <a:r>
              <a:rPr lang="ru-RU" sz="2400" dirty="0" err="1" smtClean="0"/>
              <a:t>мерча</a:t>
            </a:r>
            <a:r>
              <a:rPr lang="ru-RU" sz="2400" dirty="0" smtClean="0"/>
              <a:t>, образовательный контент и сервисные услуги с последующим переходом в формат </a:t>
            </a:r>
            <a:r>
              <a:rPr lang="ru-RU" sz="2400" dirty="0" err="1" smtClean="0"/>
              <a:t>маркетплейса</a:t>
            </a:r>
            <a:r>
              <a:rPr lang="ru-RU" sz="2400" dirty="0" smtClean="0"/>
              <a:t>.</a:t>
            </a:r>
            <a:endParaRPr lang="en-US" sz="2400" dirty="0" smtClean="0"/>
          </a:p>
          <a:p>
            <a:endParaRPr lang="ru-RU" sz="2400" dirty="0" smtClean="0"/>
          </a:p>
          <a:p>
            <a:r>
              <a:rPr lang="ru-RU" sz="3600" b="1" dirty="0" smtClean="0"/>
              <a:t>Этап 1 (0–2 мес.) </a:t>
            </a:r>
            <a:r>
              <a:rPr lang="en-US" sz="3600" b="1" dirty="0" smtClean="0"/>
              <a:t>–</a:t>
            </a:r>
            <a:r>
              <a:rPr lang="ru-RU" sz="3600" b="1" dirty="0" smtClean="0"/>
              <a:t> запуск </a:t>
            </a:r>
            <a:r>
              <a:rPr lang="ru-RU" sz="3600" b="1" dirty="0" smtClean="0"/>
              <a:t>MVP - платформа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Этап 2 (2–4 мес.) </a:t>
            </a:r>
            <a:r>
              <a:rPr lang="en-US" sz="3600" b="1" dirty="0" smtClean="0"/>
              <a:t>–</a:t>
            </a:r>
            <a:r>
              <a:rPr lang="ru-RU" sz="3600" b="1" dirty="0" smtClean="0"/>
              <a:t> упаковка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Этап 3 (4–8 мес.) </a:t>
            </a:r>
            <a:r>
              <a:rPr lang="en-US" sz="3600" b="1" dirty="0" smtClean="0"/>
              <a:t>–</a:t>
            </a:r>
            <a:r>
              <a:rPr lang="ru-RU" sz="3600" b="1" dirty="0" smtClean="0"/>
              <a:t> масштабирование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Этап 4 (8–14 мес.) </a:t>
            </a:r>
            <a:r>
              <a:rPr lang="en-US" sz="3600" b="1" dirty="0" smtClean="0"/>
              <a:t>–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маркетплейс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Этап 5 (12+ мес.)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</a:t>
            </a:r>
            <a:r>
              <a:rPr lang="ru-RU" sz="3600" b="1" dirty="0" smtClean="0"/>
              <a:t> B2B-направление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en-US" sz="3600" dirty="0" smtClean="0"/>
          </a:p>
          <a:p>
            <a:endParaRPr lang="en-US" sz="2400" b="1" dirty="0"/>
          </a:p>
          <a:p>
            <a:r>
              <a:rPr lang="ru-RU" sz="2400" b="1" dirty="0" smtClean="0"/>
              <a:t>Результат:</a:t>
            </a:r>
            <a:r>
              <a:rPr lang="ru-RU" sz="2400" dirty="0" smtClean="0"/>
              <a:t> создание масштабируемой платформы с несколькими источниками дохода (услуги, обучение, комиссия с продаж).</a:t>
            </a:r>
            <a:endParaRPr lang="ru-RU" sz="24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2498980" y="613329"/>
            <a:ext cx="7559055" cy="1069240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05204" y="2601150"/>
            <a:ext cx="17276445" cy="3304357"/>
          </a:xfrm>
        </p:spPr>
        <p:txBody>
          <a:bodyPr/>
          <a:lstStyle/>
          <a:p>
            <a:r>
              <a:rPr lang="ru-RU" sz="3200" b="1" dirty="0"/>
              <a:t>Организация доставки </a:t>
            </a:r>
          </a:p>
          <a:p>
            <a:r>
              <a:rPr lang="ru-RU" sz="3200" dirty="0"/>
              <a:t>На старте доставка осуществляется через партнёрские сервисы (СДЭК, Яндекс Доставка и др.) за счёт клиента.</a:t>
            </a:r>
            <a:br>
              <a:rPr lang="ru-RU" sz="3200" dirty="0"/>
            </a:br>
            <a:r>
              <a:rPr lang="ru-RU" sz="3200" dirty="0"/>
              <a:t>В дальнейшем — интеграция логистики в платформу и переход к более выгодным условиям (частично или полностью бесплатная доставка).</a:t>
            </a:r>
            <a:br>
              <a:rPr lang="ru-RU" sz="3200" dirty="0"/>
            </a:br>
            <a:r>
              <a:rPr lang="ru-RU" sz="3200" dirty="0"/>
              <a:t>В перспективе — развитие собственной системы </a:t>
            </a:r>
            <a:r>
              <a:rPr lang="ru-RU" sz="3200" dirty="0" err="1"/>
              <a:t>фулфилмента</a:t>
            </a:r>
            <a:r>
              <a:rPr lang="ru-RU" sz="32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223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ЗАПРОС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894152" y="2789093"/>
            <a:ext cx="1878478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6000" dirty="0" smtClean="0"/>
              <a:t>Для реализации проекта нам необходимы ресурсы в трех направлениях:</a:t>
            </a:r>
          </a:p>
          <a:p>
            <a:pPr marL="342900" indent="-342900">
              <a:buAutoNum type="arabicPeriod"/>
              <a:defRPr/>
            </a:pPr>
            <a:r>
              <a:rPr lang="ru-RU" sz="6000" dirty="0" smtClean="0"/>
              <a:t>Финансовая поддержка. </a:t>
            </a:r>
          </a:p>
          <a:p>
            <a:pPr marL="342900" indent="-342900">
              <a:buAutoNum type="arabicPeriod"/>
              <a:defRPr/>
            </a:pPr>
            <a:r>
              <a:rPr lang="ru-RU" sz="6000" dirty="0" smtClean="0"/>
              <a:t>Партнерская поддержка.</a:t>
            </a:r>
          </a:p>
          <a:p>
            <a:pPr marL="342900" indent="-342900">
              <a:buAutoNum type="arabicPeriod"/>
              <a:defRPr/>
            </a:pPr>
            <a:r>
              <a:rPr lang="ru-RU" sz="6000" dirty="0" smtClean="0"/>
              <a:t>Экспертная поддержка.</a:t>
            </a:r>
            <a:endParaRPr sz="60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3023850" y="4359275"/>
            <a:ext cx="6915019" cy="691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3280954" y="3825875"/>
            <a:ext cx="14072870" cy="1550031"/>
          </a:xfrm>
        </p:spPr>
        <p:txBody>
          <a:bodyPr/>
          <a:lstStyle/>
          <a:p>
            <a:r>
              <a:rPr lang="ru-RU" sz="9600" b="1" dirty="0" smtClean="0"/>
              <a:t>СПАСИБО ЗА ВНИМАНИЕ</a:t>
            </a:r>
            <a:endParaRPr lang="ru-RU" sz="9600" b="1" dirty="0"/>
          </a:p>
        </p:txBody>
      </p:sp>
    </p:spTree>
    <p:extLst>
      <p:ext uri="{BB962C8B-B14F-4D97-AF65-F5344CB8AC3E}">
        <p14:creationId xmlns:p14="http://schemas.microsoft.com/office/powerpoint/2010/main" val="3511909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136650" y="3444875"/>
            <a:ext cx="16895445" cy="3150469"/>
          </a:xfrm>
        </p:spPr>
        <p:txBody>
          <a:bodyPr/>
          <a:lstStyle/>
          <a:p>
            <a:r>
              <a:rPr lang="ru-RU" sz="4000" dirty="0"/>
              <a:t>Проект </a:t>
            </a:r>
            <a:r>
              <a:rPr lang="ru-RU" sz="4000" b="1" dirty="0"/>
              <a:t>«Расскажи про бренд» </a:t>
            </a:r>
            <a:r>
              <a:rPr lang="ru-RU" sz="4000" dirty="0" smtClean="0"/>
              <a:t>- это </a:t>
            </a:r>
            <a:r>
              <a:rPr lang="ru-RU" sz="4000" dirty="0"/>
              <a:t>креативная платформа, </a:t>
            </a:r>
            <a:r>
              <a:rPr lang="ru-RU" sz="4000" dirty="0" smtClean="0"/>
              <a:t>которая превращает личность и ценности клиента в </a:t>
            </a:r>
            <a:r>
              <a:rPr lang="ru-RU" sz="4000" b="1" dirty="0" smtClean="0"/>
              <a:t>уникальный </a:t>
            </a:r>
            <a:r>
              <a:rPr lang="ru-RU" sz="4000" b="1" dirty="0" err="1" smtClean="0"/>
              <a:t>мерч</a:t>
            </a:r>
            <a:r>
              <a:rPr lang="ru-RU" sz="4000" dirty="0" smtClean="0"/>
              <a:t>. Мы предлагаем полную цепочку услуг: от анализа бренда, разработки авторского дизайна, производства </a:t>
            </a:r>
            <a:r>
              <a:rPr lang="ru-RU" sz="4000" dirty="0" err="1" smtClean="0"/>
              <a:t>мерча</a:t>
            </a:r>
            <a:r>
              <a:rPr lang="ru-RU" sz="4000" dirty="0" smtClean="0"/>
              <a:t> «под ключ» до </a:t>
            </a:r>
            <a:r>
              <a:rPr lang="ru-RU" sz="4000" dirty="0" err="1" smtClean="0"/>
              <a:t>медийной</a:t>
            </a:r>
            <a:r>
              <a:rPr lang="ru-RU" sz="4000" dirty="0" smtClean="0"/>
              <a:t> раскрутки с помощью подкастов.  </a:t>
            </a:r>
            <a:endParaRPr lang="ru-RU" sz="40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755650" y="1308796"/>
            <a:ext cx="771012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lvl="0" indent="0" algn="just" defTabSz="914400" eaLnBrk="1" fontAlgn="auto" latinLnBrk="0" hangingPunct="1">
              <a:lnSpc>
                <a:spcPts val="6600"/>
              </a:lnSpc>
              <a:spcBef>
                <a:spcPts val="7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900" b="1" spc="-45" dirty="0" smtClean="0">
                <a:solidFill>
                  <a:srgbClr val="8F00FF"/>
                </a:solidFill>
                <a:latin typeface="Trebuchet MS"/>
                <a:cs typeface="Trebuchet MS"/>
              </a:rPr>
              <a:t>ОПИСАНИЕ ПРОЕКТА</a:t>
            </a:r>
            <a:endParaRPr lang="ru-RU" sz="59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8607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6114415" cy="934230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ПРОБЛЕМА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8050" y="2320751"/>
            <a:ext cx="18745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/>
              <a:t>Мерч</a:t>
            </a:r>
            <a:r>
              <a:rPr lang="ru-RU" sz="3600" dirty="0" smtClean="0"/>
              <a:t> часто остается без глубокой проработки и не отражает ценности бренда, из-за чего не выполняет функцию продвижения и </a:t>
            </a:r>
            <a:r>
              <a:rPr lang="ru-RU" sz="3600" b="1" dirty="0" smtClean="0"/>
              <a:t>не приносит доход</a:t>
            </a:r>
            <a:r>
              <a:rPr lang="ru-RU" sz="3600" dirty="0" smtClean="0"/>
              <a:t>. </a:t>
            </a:r>
          </a:p>
          <a:p>
            <a:endParaRPr lang="ru-RU" sz="3600" dirty="0" smtClean="0"/>
          </a:p>
          <a:p>
            <a:r>
              <a:rPr lang="ru-RU" sz="3600" dirty="0" smtClean="0"/>
              <a:t>Сейчас используются: </a:t>
            </a:r>
            <a:r>
              <a:rPr lang="ru-RU" sz="3600" dirty="0" err="1" smtClean="0"/>
              <a:t>фриланс</a:t>
            </a:r>
            <a:r>
              <a:rPr lang="ru-RU" sz="3600" dirty="0" smtClean="0"/>
              <a:t> (нет системности), конструкторы (шаблонность), агентства (дорого). </a:t>
            </a:r>
            <a:r>
              <a:rPr lang="ru-RU" sz="3600" b="1" dirty="0" smtClean="0"/>
              <a:t>Ни одно решение не объединяет создание продукта и его </a:t>
            </a:r>
            <a:r>
              <a:rPr lang="ru-RU" sz="3600" b="1" dirty="0" err="1" smtClean="0"/>
              <a:t>медийное</a:t>
            </a:r>
            <a:r>
              <a:rPr lang="ru-RU" sz="3600" b="1" dirty="0" smtClean="0"/>
              <a:t> сопровождение. </a:t>
            </a:r>
          </a:p>
          <a:p>
            <a:endParaRPr lang="ru-RU" sz="3600" dirty="0"/>
          </a:p>
          <a:p>
            <a:r>
              <a:rPr lang="ru-RU" sz="3600" dirty="0" smtClean="0"/>
              <a:t>Проблема особенно актуальна для малого бизнеса, </a:t>
            </a:r>
            <a:r>
              <a:rPr lang="ru-RU" sz="3600" dirty="0" err="1" smtClean="0"/>
              <a:t>блогеров</a:t>
            </a:r>
            <a:r>
              <a:rPr lang="ru-RU" sz="3600" dirty="0" smtClean="0"/>
              <a:t> и </a:t>
            </a:r>
            <a:r>
              <a:rPr lang="ru-RU" sz="3600" dirty="0" err="1" smtClean="0"/>
              <a:t>креаторов</a:t>
            </a:r>
            <a:r>
              <a:rPr lang="ru-RU" sz="3600" dirty="0" smtClean="0"/>
              <a:t>. </a:t>
            </a:r>
            <a:r>
              <a:rPr lang="ru-RU" sz="3600" dirty="0" smtClean="0"/>
              <a:t>В отличие от зарубежных университетов, у российских – эта сфера неразвита.  </a:t>
            </a:r>
            <a:endParaRPr lang="ru-RU" sz="3600" dirty="0" smtClean="0"/>
          </a:p>
          <a:p>
            <a:r>
              <a:rPr lang="ru-RU" sz="3600" dirty="0" smtClean="0"/>
              <a:t>В результате компании теряют потенциальную прибыль от </a:t>
            </a:r>
            <a:r>
              <a:rPr lang="ru-RU" sz="3600" dirty="0" err="1" smtClean="0"/>
              <a:t>мерча</a:t>
            </a:r>
            <a:r>
              <a:rPr lang="ru-RU" sz="3600" dirty="0" smtClean="0"/>
              <a:t> и возможности развития бренда.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865284" y="1497725"/>
            <a:ext cx="4478020" cy="937436"/>
          </a:xfrm>
          <a:prstGeom prst="rect">
            <a:avLst/>
          </a:prstGeom>
        </p:spPr>
        <p:txBody>
          <a:bodyPr vert="horz" wrap="square" lIns="36000" tIns="90170" rIns="36000" bIns="3600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  <a:defRPr/>
            </a:pPr>
            <a:r>
              <a:rPr sz="5900" b="1" spc="-45" dirty="0">
                <a:solidFill>
                  <a:srgbClr val="8F00FF"/>
                </a:solidFill>
                <a:latin typeface="Trebuchet MS"/>
                <a:cs typeface="Trebuchet MS"/>
              </a:rPr>
              <a:t>Р</a:t>
            </a:r>
            <a:r>
              <a:rPr lang="ru-RU" sz="5900" b="1" spc="-45" dirty="0">
                <a:solidFill>
                  <a:srgbClr val="8F00FF"/>
                </a:solidFill>
                <a:latin typeface="Trebuchet MS"/>
                <a:cs typeface="Trebuchet MS"/>
              </a:rPr>
              <a:t>ЕШЕНИЕ</a:t>
            </a:r>
            <a:endParaRPr sz="5900" dirty="0">
              <a:latin typeface="Trebuchet MS"/>
              <a:cs typeface="Trebuchet M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2169074" y="2179701"/>
            <a:ext cx="6976966" cy="7181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5285" y="2835275"/>
            <a:ext cx="1078696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Мы создаем </a:t>
            </a:r>
            <a:r>
              <a:rPr lang="ru-RU" sz="3600" dirty="0" err="1" smtClean="0"/>
              <a:t>мерч</a:t>
            </a:r>
            <a:r>
              <a:rPr lang="ru-RU" sz="3600" dirty="0" smtClean="0"/>
              <a:t> на основе личности и ценностей клиента. </a:t>
            </a:r>
          </a:p>
          <a:p>
            <a:r>
              <a:rPr lang="ru-RU" sz="3600" dirty="0" smtClean="0"/>
              <a:t>Через </a:t>
            </a:r>
            <a:r>
              <a:rPr lang="ru-RU" sz="3600" b="1" dirty="0" smtClean="0"/>
              <a:t>интервью</a:t>
            </a:r>
            <a:r>
              <a:rPr lang="ru-RU" sz="3600" dirty="0" smtClean="0"/>
              <a:t> и </a:t>
            </a:r>
            <a:r>
              <a:rPr lang="ru-RU" sz="3600" b="1" dirty="0" smtClean="0"/>
              <a:t>анализ</a:t>
            </a:r>
            <a:r>
              <a:rPr lang="ru-RU" sz="3600" dirty="0" smtClean="0"/>
              <a:t> формируется концепция, затем </a:t>
            </a:r>
            <a:r>
              <a:rPr lang="ru-RU" sz="3600" u="sng" dirty="0" smtClean="0"/>
              <a:t>разрабатывается дизайн и запускается продукт. </a:t>
            </a:r>
          </a:p>
          <a:p>
            <a:endParaRPr lang="ru-RU" sz="3600" dirty="0" smtClean="0"/>
          </a:p>
          <a:p>
            <a:r>
              <a:rPr lang="ru-RU" sz="3600" b="1" dirty="0" smtClean="0"/>
              <a:t>Подход</a:t>
            </a:r>
            <a:r>
              <a:rPr lang="ru-RU" sz="3600" dirty="0" smtClean="0"/>
              <a:t>: данные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/>
              </a:rPr>
              <a:t>→</a:t>
            </a:r>
            <a:r>
              <a:rPr lang="ru-RU" sz="3600" dirty="0" smtClean="0"/>
              <a:t> идея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/>
              </a:rPr>
              <a:t>→</a:t>
            </a:r>
            <a:r>
              <a:rPr lang="ru-RU" sz="3600" dirty="0" smtClean="0"/>
              <a:t> продукт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Arial"/>
              </a:rPr>
              <a:t>→</a:t>
            </a:r>
            <a:r>
              <a:rPr lang="ru-RU" sz="3600" dirty="0" smtClean="0"/>
              <a:t> </a:t>
            </a:r>
            <a:r>
              <a:rPr lang="ru-RU" sz="3600" dirty="0" err="1" smtClean="0"/>
              <a:t>медийное</a:t>
            </a:r>
            <a:r>
              <a:rPr lang="ru-RU" sz="3600" dirty="0" smtClean="0"/>
              <a:t> продвижение. </a:t>
            </a:r>
          </a:p>
          <a:p>
            <a:endParaRPr lang="ru-RU" sz="3600" dirty="0"/>
          </a:p>
          <a:p>
            <a:r>
              <a:rPr lang="ru-RU" sz="3600" dirty="0" smtClean="0"/>
              <a:t>Решение снижает стоимость разработки </a:t>
            </a:r>
            <a:r>
              <a:rPr lang="ru-RU" sz="3600" b="1" dirty="0" smtClean="0"/>
              <a:t>до 40-60% </a:t>
            </a:r>
            <a:r>
              <a:rPr lang="ru-RU" sz="3600" dirty="0" smtClean="0"/>
              <a:t>и повышает эффективность </a:t>
            </a:r>
            <a:r>
              <a:rPr lang="ru-RU" sz="3600" dirty="0" err="1" smtClean="0"/>
              <a:t>мерча</a:t>
            </a:r>
            <a:r>
              <a:rPr lang="ru-RU" sz="3600" dirty="0" smtClean="0"/>
              <a:t> как инструмента </a:t>
            </a:r>
            <a:r>
              <a:rPr lang="ru-RU" sz="3600" dirty="0" err="1" smtClean="0"/>
              <a:t>брендинга</a:t>
            </a:r>
            <a:r>
              <a:rPr lang="ru-RU" sz="3600" dirty="0" smtClean="0"/>
              <a:t> и дохода.</a:t>
            </a:r>
            <a:endParaRPr lang="ru-RU" sz="3600" dirty="0"/>
          </a:p>
        </p:txBody>
      </p:sp>
      <p:sp>
        <p:nvSpPr>
          <p:cNvPr id="6" name="5-конечная звезда 5"/>
          <p:cNvSpPr/>
          <p:nvPr/>
        </p:nvSpPr>
        <p:spPr>
          <a:xfrm>
            <a:off x="13104857" y="3444875"/>
            <a:ext cx="5105400" cy="4267200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441450" y="6721475"/>
            <a:ext cx="17581246" cy="626701"/>
          </a:xfrm>
        </p:spPr>
        <p:txBody>
          <a:bodyPr numCol="1"/>
          <a:lstStyle/>
          <a:p>
            <a:r>
              <a:rPr lang="ru-RU" sz="3600" b="1" dirty="0"/>
              <a:t>B2B (бизнес → </a:t>
            </a:r>
            <a:r>
              <a:rPr lang="ru-RU" sz="3600" b="1" dirty="0" smtClean="0"/>
              <a:t>бизнес)</a:t>
            </a:r>
            <a:r>
              <a:rPr lang="en-US" sz="3600" dirty="0"/>
              <a:t> </a:t>
            </a:r>
            <a:r>
              <a:rPr lang="en-US" sz="3600" dirty="0" smtClean="0"/>
              <a:t>            </a:t>
            </a:r>
            <a:r>
              <a:rPr lang="ru-RU" sz="3600" b="1" dirty="0" smtClean="0"/>
              <a:t>B2C </a:t>
            </a:r>
            <a:r>
              <a:rPr lang="ru-RU" sz="3600" b="1" dirty="0"/>
              <a:t>(бизнес → </a:t>
            </a:r>
            <a:r>
              <a:rPr lang="ru-RU" sz="3600" b="1" dirty="0" smtClean="0"/>
              <a:t>клиент)</a:t>
            </a:r>
            <a:r>
              <a:rPr lang="en-US" sz="3600" dirty="0"/>
              <a:t> </a:t>
            </a:r>
            <a:r>
              <a:rPr lang="en-US" sz="3600" dirty="0" smtClean="0"/>
              <a:t>             </a:t>
            </a:r>
            <a:r>
              <a:rPr lang="ru-RU" sz="3600" b="1" dirty="0" smtClean="0"/>
              <a:t>020 (онлайн – офлайн)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3250" y="1308796"/>
            <a:ext cx="6321602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lvl="0" indent="0" algn="just" defTabSz="914400" eaLnBrk="1" fontAlgn="auto" latinLnBrk="0" hangingPunct="1">
              <a:lnSpc>
                <a:spcPts val="6600"/>
              </a:lnSpc>
              <a:spcBef>
                <a:spcPts val="7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900" b="1" spc="-45" dirty="0" smtClean="0">
                <a:solidFill>
                  <a:srgbClr val="8F00FF"/>
                </a:solidFill>
                <a:latin typeface="Trebuchet MS"/>
                <a:cs typeface="Trebuchet MS"/>
              </a:rPr>
              <a:t>БИЗНЕС-МОДЕЛЬ</a:t>
            </a:r>
            <a:endParaRPr lang="ru-RU" sz="5900" dirty="0"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4852" y="3216275"/>
            <a:ext cx="5803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ГИБРИДНАЯ МОДЕЛЬ</a:t>
            </a:r>
            <a:endParaRPr lang="ru-RU" sz="4000" b="1" dirty="0"/>
          </a:p>
        </p:txBody>
      </p:sp>
      <p:cxnSp>
        <p:nvCxnSpPr>
          <p:cNvPr id="6" name="Прямая со стрелкой 5"/>
          <p:cNvCxnSpPr>
            <a:stCxn id="4" idx="2"/>
          </p:cNvCxnSpPr>
          <p:nvPr/>
        </p:nvCxnSpPr>
        <p:spPr>
          <a:xfrm flipH="1">
            <a:off x="4042229" y="3924161"/>
            <a:ext cx="5784219" cy="25147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4" idx="2"/>
          </p:cNvCxnSpPr>
          <p:nvPr/>
        </p:nvCxnSpPr>
        <p:spPr>
          <a:xfrm>
            <a:off x="9826448" y="3924161"/>
            <a:ext cx="0" cy="25147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4" idx="2"/>
          </p:cNvCxnSpPr>
          <p:nvPr/>
        </p:nvCxnSpPr>
        <p:spPr>
          <a:xfrm>
            <a:off x="9826448" y="3924161"/>
            <a:ext cx="5264781" cy="23623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70050" y="7685077"/>
            <a:ext cx="383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Работа с компаниями и брендами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766050" y="7703101"/>
            <a:ext cx="34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Работа с частными клиентами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2458838" y="7738704"/>
            <a:ext cx="6492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Взаимодействие дизайнеров и клиентов через платформу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33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136650" y="1844675"/>
            <a:ext cx="18181574" cy="349702"/>
          </a:xfrm>
        </p:spPr>
        <p:txBody>
          <a:bodyPr numCol="3"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6418" y="955162"/>
            <a:ext cx="8167300" cy="1000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sz="5900" b="1" i="0" u="none" strike="noStrike" kern="0" cap="none" spc="-45" normalizeH="0" baseline="0" noProof="0" dirty="0" smtClean="0">
                <a:ln>
                  <a:noFill/>
                </a:ln>
                <a:solidFill>
                  <a:srgbClr val="8F00FF"/>
                </a:solidFill>
                <a:effectLst/>
                <a:uLnTx/>
                <a:uFillTx/>
                <a:latin typeface="Trebuchet MS"/>
                <a:cs typeface="Trebuchet MS"/>
              </a:rPr>
              <a:t>ЦЕЛЕВАЯ АУДИТОРИЯ</a:t>
            </a:r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559E32B-CECA-4574-BE25-4F6EE9EE1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181897"/>
              </p:ext>
            </p:extLst>
          </p:nvPr>
        </p:nvGraphicFramePr>
        <p:xfrm>
          <a:off x="1142596" y="1984021"/>
          <a:ext cx="17983200" cy="82533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994400">
                  <a:extLst>
                    <a:ext uri="{9D8B030D-6E8A-4147-A177-3AD203B41FA5}">
                      <a16:colId xmlns:a16="http://schemas.microsoft.com/office/drawing/2014/main" val="1419817"/>
                    </a:ext>
                  </a:extLst>
                </a:gridCol>
                <a:gridCol w="5994400">
                  <a:extLst>
                    <a:ext uri="{9D8B030D-6E8A-4147-A177-3AD203B41FA5}">
                      <a16:colId xmlns:a16="http://schemas.microsoft.com/office/drawing/2014/main" val="1281427512"/>
                    </a:ext>
                  </a:extLst>
                </a:gridCol>
                <a:gridCol w="5994400">
                  <a:extLst>
                    <a:ext uri="{9D8B030D-6E8A-4147-A177-3AD203B41FA5}">
                      <a16:colId xmlns:a16="http://schemas.microsoft.com/office/drawing/2014/main" val="2039359023"/>
                    </a:ext>
                  </a:extLst>
                </a:gridCol>
              </a:tblGrid>
              <a:tr h="762179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latin typeface="Arial Black" panose="020B0A04020102020204" pitchFamily="34" charset="0"/>
                        </a:rPr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latin typeface="Arial Black" panose="020B0A04020102020204" pitchFamily="34" charset="0"/>
                        </a:rPr>
                        <a:t>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latin typeface="Arial Black" panose="020B0A04020102020204" pitchFamily="34" charset="0"/>
                        </a:rPr>
                        <a:t>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511427"/>
                  </a:ext>
                </a:extLst>
              </a:tr>
              <a:tr h="249588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</a:rPr>
                        <a:t>основной сегмент (малый и средний бизнес)</a:t>
                      </a:r>
                      <a:r>
                        <a:rPr lang="ru-RU" sz="2400" dirty="0">
                          <a:latin typeface="Arial Black" panose="020B0A04020102020204" pitchFamily="34" charset="0"/>
                        </a:rPr>
                        <a:t> –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</a:rPr>
                        <a:t>кофейни, рестораны,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</a:rPr>
                        <a:t>барбершопы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</a:rPr>
                        <a:t>, фитнес-студии, локальные бренды 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Arial Black" panose="020B0A04020102020204" pitchFamily="34" charset="0"/>
                        </a:rPr>
                        <a:t>ситуативный сегмент – блогеры, музыканты, </a:t>
                      </a:r>
                      <a:r>
                        <a:rPr lang="ru-RU" sz="2800" dirty="0" err="1">
                          <a:latin typeface="Arial Black" panose="020B0A04020102020204" pitchFamily="34" charset="0"/>
                        </a:rPr>
                        <a:t>инфлюенсеры</a:t>
                      </a:r>
                      <a:r>
                        <a:rPr lang="ru-RU" sz="2800" dirty="0">
                          <a:latin typeface="Arial Black" panose="020B0A04020102020204" pitchFamily="34" charset="0"/>
                        </a:rPr>
                        <a:t>, креаторы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latin typeface="Arial Black" panose="020B0A04020102020204" pitchFamily="34" charset="0"/>
                        </a:rPr>
                        <a:t>стратегический сегмент – университеты, госструктуры, крупные компании 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615088"/>
                  </a:ext>
                </a:extLst>
              </a:tr>
              <a:tr h="2495881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latin typeface="Arial Black" panose="020B0A04020102020204" pitchFamily="34" charset="0"/>
                        </a:rPr>
                        <a:t>одежда (футболки, худи) 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latin typeface="Arial Black" panose="020B0A04020102020204" pitchFamily="34" charset="0"/>
                        </a:rPr>
                        <a:t>аксессуары (шопперы, кепки) 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latin typeface="Arial Black" panose="020B0A04020102020204" pitchFamily="34" charset="0"/>
                        </a:rPr>
                        <a:t>фирменная продукция (стаканы, упаковка и т.д.)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latin typeface="Arial Black" panose="020B0A04020102020204" pitchFamily="34" charset="0"/>
                        </a:rPr>
                        <a:t>ограниченные коллекции: 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latin typeface="Arial Black" panose="020B0A04020102020204" pitchFamily="34" charset="0"/>
                        </a:rPr>
                        <a:t>одежда 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latin typeface="Arial Black" panose="020B0A04020102020204" pitchFamily="34" charset="0"/>
                        </a:rPr>
                        <a:t>аксессуары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0" indent="-228600"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</a:rPr>
                        <a:t>худи 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  <a:p>
                      <a:pPr marL="914400" indent="-228600"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</a:rPr>
                        <a:t>футболки 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  <a:p>
                      <a:pPr marL="914400" indent="-228600"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</a:rPr>
                        <a:t>шопперы 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  <a:p>
                      <a:pPr marL="914400" indent="-228600"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</a:rPr>
                        <a:t>сувенирка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089569"/>
                  </a:ext>
                </a:extLst>
              </a:tr>
              <a:tr h="2495881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Arial Black" panose="020B0A04020102020204" pitchFamily="34" charset="0"/>
                        </a:rPr>
                        <a:t>= </a:t>
                      </a:r>
                      <a:r>
                        <a:rPr lang="ru-RU" sz="2800" dirty="0" err="1">
                          <a:latin typeface="Arial Black" panose="020B0A04020102020204" pitchFamily="34" charset="0"/>
                        </a:rPr>
                        <a:t>Мерч</a:t>
                      </a:r>
                      <a:r>
                        <a:rPr lang="ru-RU" sz="2800" dirty="0">
                          <a:latin typeface="Arial Black" panose="020B0A04020102020204" pitchFamily="34" charset="0"/>
                        </a:rPr>
                        <a:t> как инструмент маркетинга и дополнительного дохода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Arial Black" panose="020B0A04020102020204" pitchFamily="34" charset="0"/>
                        </a:rPr>
                        <a:t>= </a:t>
                      </a:r>
                      <a:r>
                        <a:rPr lang="ru-RU" sz="2800" dirty="0" err="1">
                          <a:latin typeface="Arial Black" panose="020B0A04020102020204" pitchFamily="34" charset="0"/>
                        </a:rPr>
                        <a:t>Мерч</a:t>
                      </a:r>
                      <a:r>
                        <a:rPr lang="ru-RU" sz="2800" dirty="0">
                          <a:latin typeface="Arial Black" panose="020B0A04020102020204" pitchFamily="34" charset="0"/>
                        </a:rPr>
                        <a:t> усиливает связь с </a:t>
                      </a:r>
                      <a:r>
                        <a:rPr lang="ru-RU" sz="2800" dirty="0" err="1">
                          <a:latin typeface="Arial Black" panose="020B0A04020102020204" pitchFamily="34" charset="0"/>
                        </a:rPr>
                        <a:t>фанбазой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latin typeface="Arial Black" panose="020B0A04020102020204" pitchFamily="34" charset="0"/>
                        </a:rPr>
                        <a:t>= </a:t>
                      </a:r>
                      <a:r>
                        <a:rPr lang="ru-RU" sz="2800" dirty="0" err="1">
                          <a:latin typeface="Arial Black" panose="020B0A04020102020204" pitchFamily="34" charset="0"/>
                        </a:rPr>
                        <a:t>Мерч</a:t>
                      </a:r>
                      <a:r>
                        <a:rPr lang="ru-RU" sz="2800" dirty="0">
                          <a:latin typeface="Arial Black" panose="020B0A04020102020204" pitchFamily="34" charset="0"/>
                        </a:rPr>
                        <a:t> как знак принадлежности к профессиональному сообществу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123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9256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24145" y="10832026"/>
            <a:ext cx="10053319" cy="476884"/>
            <a:chOff x="24145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24142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86226" y="1497725"/>
            <a:ext cx="1495702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40">
                <a:solidFill>
                  <a:srgbClr val="8F00FF"/>
                </a:solidFill>
                <a:latin typeface="Trebuchet MS"/>
                <a:cs typeface="Trebuchet MS"/>
              </a:rPr>
              <a:t>ТЕХНОЛОГИЧЕСКОЕ ЯДРО ПРОЕКТА</a:t>
            </a:r>
            <a:endParaRPr sz="5900">
              <a:latin typeface="Trebuchet MS"/>
              <a:cs typeface="Trebuchet MS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0204450" y="2582899"/>
            <a:ext cx="10204449" cy="8089206"/>
          </a:xfrm>
          <a:prstGeom prst="rect">
            <a:avLst/>
          </a:prstGeom>
        </p:spPr>
      </p:pic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F344FAC7-6D7F-43C7-B6AB-7B4C0D85C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814813"/>
              </p:ext>
            </p:extLst>
          </p:nvPr>
        </p:nvGraphicFramePr>
        <p:xfrm>
          <a:off x="971885" y="2740296"/>
          <a:ext cx="11670966" cy="64957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90322">
                  <a:extLst>
                    <a:ext uri="{9D8B030D-6E8A-4147-A177-3AD203B41FA5}">
                      <a16:colId xmlns:a16="http://schemas.microsoft.com/office/drawing/2014/main" val="2150524653"/>
                    </a:ext>
                  </a:extLst>
                </a:gridCol>
                <a:gridCol w="3890322">
                  <a:extLst>
                    <a:ext uri="{9D8B030D-6E8A-4147-A177-3AD203B41FA5}">
                      <a16:colId xmlns:a16="http://schemas.microsoft.com/office/drawing/2014/main" val="3695778823"/>
                    </a:ext>
                  </a:extLst>
                </a:gridCol>
                <a:gridCol w="3890322">
                  <a:extLst>
                    <a:ext uri="{9D8B030D-6E8A-4147-A177-3AD203B41FA5}">
                      <a16:colId xmlns:a16="http://schemas.microsoft.com/office/drawing/2014/main" val="608335059"/>
                    </a:ext>
                  </a:extLst>
                </a:gridCol>
              </a:tblGrid>
              <a:tr h="93789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 Black" panose="020B0A04020102020204" pitchFamily="34" charset="0"/>
                        </a:rPr>
                        <a:t>Компонент технологии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 Black" panose="020B0A04020102020204" pitchFamily="34" charset="0"/>
                        </a:rPr>
                        <a:t>Описание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 Black" panose="020B0A04020102020204" pitchFamily="34" charset="0"/>
                        </a:rPr>
                        <a:t>Критическая технология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385404"/>
                  </a:ext>
                </a:extLst>
              </a:tr>
              <a:tr h="2535785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 Black" panose="020B0A04020102020204" pitchFamily="34" charset="0"/>
                        </a:rPr>
                        <a:t>VR-</a:t>
                      </a:r>
                      <a:r>
                        <a:rPr lang="ru-RU" sz="2800" dirty="0">
                          <a:latin typeface="Arial Black" panose="020B0A04020102020204" pitchFamily="34" charset="0"/>
                        </a:rPr>
                        <a:t>раздевалка (виртуальная примерка)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Arial Black" panose="020B0A04020102020204" pitchFamily="34" charset="0"/>
                        </a:rPr>
                        <a:t>Возможность примерить </a:t>
                      </a:r>
                      <a:r>
                        <a:rPr lang="ru-RU" sz="2800" dirty="0" err="1">
                          <a:latin typeface="Arial Black" panose="020B0A04020102020204" pitchFamily="34" charset="0"/>
                        </a:rPr>
                        <a:t>мерч</a:t>
                      </a:r>
                      <a:r>
                        <a:rPr lang="ru-RU" sz="2800" dirty="0">
                          <a:latin typeface="Arial Black" panose="020B0A04020102020204" pitchFamily="34" charset="0"/>
                        </a:rPr>
                        <a:t> на цифровую модель или пользователя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 Black" panose="020B0A04020102020204" pitchFamily="34" charset="0"/>
                        </a:rPr>
                        <a:t>VR/AR, 3D-</a:t>
                      </a:r>
                      <a:r>
                        <a:rPr lang="ru-RU" sz="2800" dirty="0">
                          <a:latin typeface="Arial Black" panose="020B0A04020102020204" pitchFamily="34" charset="0"/>
                        </a:rPr>
                        <a:t>моделирование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990052"/>
                  </a:ext>
                </a:extLst>
              </a:tr>
              <a:tr h="302210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 Black" panose="020B0A04020102020204" pitchFamily="34" charset="0"/>
                        </a:rPr>
                        <a:t>VR-</a:t>
                      </a:r>
                      <a:r>
                        <a:rPr lang="ru-RU" sz="2800" dirty="0">
                          <a:latin typeface="Arial Black" panose="020B0A04020102020204" pitchFamily="34" charset="0"/>
                        </a:rPr>
                        <a:t>комната (цифровой шоурум)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Arial Black" panose="020B0A04020102020204" pitchFamily="34" charset="0"/>
                        </a:rPr>
                        <a:t>Виртуальное пространство с готовыми кейсами и коллекциями </a:t>
                      </a:r>
                      <a:r>
                        <a:rPr lang="ru-RU" sz="2800" dirty="0" err="1">
                          <a:latin typeface="Arial Black" panose="020B0A04020102020204" pitchFamily="34" charset="0"/>
                        </a:rPr>
                        <a:t>мерча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 Black" panose="020B0A04020102020204" pitchFamily="34" charset="0"/>
                        </a:rPr>
                        <a:t>VR/AR, </a:t>
                      </a:r>
                      <a:r>
                        <a:rPr lang="ru-RU" sz="2800" dirty="0">
                          <a:latin typeface="Arial Black" panose="020B0A04020102020204" pitchFamily="34" charset="0"/>
                        </a:rPr>
                        <a:t>визуализация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40467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КОНКУРЕНТЫ И АНАЛОГИ</a:t>
            </a:r>
            <a:endParaRPr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061157"/>
              </p:ext>
            </p:extLst>
          </p:nvPr>
        </p:nvGraphicFramePr>
        <p:xfrm>
          <a:off x="868468" y="2422974"/>
          <a:ext cx="17870380" cy="74620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74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4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4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740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4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586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/>
                        <a:t>Характеристики продукта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/>
                        <a:t>Ваша </a:t>
                      </a:r>
                      <a:r>
                        <a:rPr lang="ru-RU" sz="2400" dirty="0" smtClean="0"/>
                        <a:t>разработка</a:t>
                      </a:r>
                    </a:p>
                    <a:p>
                      <a:pPr algn="ctr">
                        <a:defRPr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Расскажи про бренд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Россия)</a:t>
                      </a:r>
                      <a:endParaRPr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/>
                        <a:t>Конкурент №1 </a:t>
                      </a:r>
                      <a:endParaRPr dirty="0"/>
                    </a:p>
                    <a:p>
                      <a:pPr algn="ctr">
                        <a:defRPr/>
                      </a:pPr>
                      <a:r>
                        <a:rPr lang="ru-RU" sz="2400" dirty="0"/>
                        <a:t>(Название, страна</a:t>
                      </a:r>
                      <a:r>
                        <a:rPr lang="ru-RU" sz="2400" dirty="0" smtClean="0"/>
                        <a:t>)</a:t>
                      </a:r>
                    </a:p>
                    <a:p>
                      <a:pPr algn="ctr">
                        <a:defRPr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23merch (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Россия)</a:t>
                      </a:r>
                      <a:endParaRPr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/>
                        <a:t>Конкурент №2 </a:t>
                      </a:r>
                      <a:endParaRPr dirty="0"/>
                    </a:p>
                    <a:p>
                      <a:pPr algn="ctr">
                        <a:defRPr/>
                      </a:pPr>
                      <a:r>
                        <a:rPr lang="ru-RU" sz="2400" dirty="0"/>
                        <a:t>(Название, страна)</a:t>
                      </a:r>
                      <a:endParaRPr dirty="0"/>
                    </a:p>
                    <a:p>
                      <a:pPr algn="ctr">
                        <a:defRPr/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Comerch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(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Россия)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/>
                        <a:t>Конкурент №3</a:t>
                      </a:r>
                      <a:endParaRPr dirty="0"/>
                    </a:p>
                    <a:p>
                      <a:pPr algn="ctr">
                        <a:defRPr/>
                      </a:pPr>
                      <a:r>
                        <a:rPr lang="ru-RU" sz="2400" dirty="0"/>
                        <a:t>(Название, страна)</a:t>
                      </a:r>
                      <a:endParaRPr dirty="0"/>
                    </a:p>
                    <a:p>
                      <a:pPr algn="ctr">
                        <a:defRPr/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Illan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Gifts (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Россия)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602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Тип продукта</a:t>
                      </a:r>
                      <a:endParaRPr lang="ru-RU" sz="2000" b="1" dirty="0" smtClean="0">
                        <a:effectLst/>
                      </a:endParaRPr>
                    </a:p>
                    <a:p>
                      <a:pPr>
                        <a:defRPr/>
                      </a:pP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Платформа: </a:t>
                      </a:r>
                      <a:r>
                        <a:rPr lang="ru-RU" sz="2000" dirty="0" err="1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мерч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+ подкаст + личный бренд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defRPr/>
                      </a:pP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Креативное </a:t>
                      </a:r>
                      <a:r>
                        <a:rPr lang="ru-RU" sz="2000" dirty="0" err="1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мерч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-агентство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defRPr/>
                      </a:pP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Подрядчик по производству </a:t>
                      </a:r>
                      <a:r>
                        <a:rPr lang="ru-RU" sz="2000" dirty="0" err="1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мерча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defRPr/>
                      </a:pP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Поставщик корпоративных подарков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60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Модель работы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Интервью → дизайн → производство → подкаст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defRPr/>
                      </a:pP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Бриф → концепция → производство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defRPr/>
                      </a:pP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Заказ → менеджер → производство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defRPr/>
                      </a:pP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Каталог → </a:t>
                      </a:r>
                      <a:r>
                        <a:rPr lang="ru-RU" sz="2000" dirty="0" err="1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брендинг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→ доставка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406157"/>
                  </a:ext>
                </a:extLst>
              </a:tr>
              <a:tr h="58455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Персонализация</a:t>
                      </a:r>
                      <a:endParaRPr lang="ru-RU" sz="2000" b="1" dirty="0" smtClean="0">
                        <a:effectLst/>
                      </a:endParaRPr>
                    </a:p>
                    <a:p>
                      <a:pPr>
                        <a:defRPr/>
                      </a:pP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+++++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+++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+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+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71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Дизайн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Уникальный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Креативный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Стандартный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Типовой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973420"/>
                  </a:ext>
                </a:extLst>
              </a:tr>
              <a:tr h="49571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Цена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+++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+++++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+++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+++++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764948"/>
                  </a:ext>
                </a:extLst>
              </a:tr>
              <a:tr h="49571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Ассортимент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Индивидуальный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Широкий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Стандартный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Широкий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118300"/>
                  </a:ext>
                </a:extLst>
              </a:tr>
              <a:tr h="49571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Фишки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Подкаст и </a:t>
                      </a:r>
                      <a:r>
                        <a:rPr lang="ru-RU" sz="2000" dirty="0" err="1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сторителлинг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Креативные решения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Нет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err="1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Мерч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-еда, наборы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529669"/>
                  </a:ext>
                </a:extLst>
              </a:tr>
              <a:tr h="49571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Медиа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+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835821"/>
                  </a:ext>
                </a:extLst>
              </a:tr>
              <a:tr h="49571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ЦА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Малый бизнес, Средний бизнес, физлица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Крупный бизнес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Малый и средний бизнес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Корпорации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7042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05204" y="2601150"/>
            <a:ext cx="18038445" cy="3497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81270" y="1264586"/>
            <a:ext cx="14589250" cy="1000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900" b="1" spc="125" dirty="0" smtClean="0">
                <a:solidFill>
                  <a:srgbClr val="8F00FF"/>
                </a:solidFill>
                <a:latin typeface="Trebuchet MS"/>
                <a:cs typeface="Trebuchet MS"/>
              </a:rPr>
              <a:t>ПРОДВИЖЕНИЕ И РЕКЛАМНЫЕ ТОЧКИ</a:t>
            </a:r>
            <a:endParaRPr lang="ru-RU" dirty="0"/>
          </a:p>
        </p:txBody>
      </p:sp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id="{95634370-322B-4011-A2F9-481B4CCFF88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93001723"/>
              </p:ext>
            </p:extLst>
          </p:nvPr>
        </p:nvGraphicFramePr>
        <p:xfrm>
          <a:off x="3117850" y="2490971"/>
          <a:ext cx="12547600" cy="78499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273800">
                  <a:extLst>
                    <a:ext uri="{9D8B030D-6E8A-4147-A177-3AD203B41FA5}">
                      <a16:colId xmlns:a16="http://schemas.microsoft.com/office/drawing/2014/main" val="2243647775"/>
                    </a:ext>
                  </a:extLst>
                </a:gridCol>
                <a:gridCol w="6273800">
                  <a:extLst>
                    <a:ext uri="{9D8B030D-6E8A-4147-A177-3AD203B41FA5}">
                      <a16:colId xmlns:a16="http://schemas.microsoft.com/office/drawing/2014/main" val="2519241493"/>
                    </a:ext>
                  </a:extLst>
                </a:gridCol>
              </a:tblGrid>
              <a:tr h="660686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КАНАЛЫ</a:t>
                      </a:r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ЦЕЛЬ</a:t>
                      </a:r>
                      <a:endParaRPr lang="ru-RU" sz="32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211791"/>
                  </a:ext>
                </a:extLst>
              </a:tr>
              <a:tr h="1796978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Arial Black" panose="020B0A04020102020204" pitchFamily="34" charset="0"/>
                        </a:rPr>
                        <a:t>Социальные сети (подкасты с креаторами, нарезки подкастов, </a:t>
                      </a:r>
                      <a:r>
                        <a:rPr lang="ru-RU" sz="2800" dirty="0" err="1">
                          <a:latin typeface="Arial Black" panose="020B0A04020102020204" pitchFamily="34" charset="0"/>
                        </a:rPr>
                        <a:t>Телеграм</a:t>
                      </a:r>
                      <a:r>
                        <a:rPr lang="ru-RU" sz="2800" dirty="0">
                          <a:latin typeface="Arial Black" panose="020B0A04020102020204" pitchFamily="34" charset="0"/>
                        </a:rPr>
                        <a:t>-канал и ВК)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Arial Black" panose="020B0A04020102020204" pitchFamily="34" charset="0"/>
                        </a:rPr>
                        <a:t>Привлечение активной аудитории и повышение имиджа команды как экспертного сообщества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470162"/>
                  </a:ext>
                </a:extLst>
              </a:tr>
              <a:tr h="1796978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Arial Black" panose="020B0A04020102020204" pitchFamily="34" charset="0"/>
                        </a:rPr>
                        <a:t>Прямой поиск клиентов (личные контакты и </a:t>
                      </a:r>
                      <a:r>
                        <a:rPr lang="ru-RU" sz="2800" dirty="0" err="1">
                          <a:latin typeface="Arial Black" panose="020B0A04020102020204" pitchFamily="34" charset="0"/>
                        </a:rPr>
                        <a:t>email</a:t>
                      </a:r>
                      <a:r>
                        <a:rPr lang="ru-RU" sz="2800" dirty="0">
                          <a:latin typeface="Arial Black" panose="020B0A04020102020204" pitchFamily="34" charset="0"/>
                        </a:rPr>
                        <a:t>-рассылки)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Arial Black" panose="020B0A04020102020204" pitchFamily="34" charset="0"/>
                        </a:rPr>
                        <a:t>Создание портфолио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945976"/>
                  </a:ext>
                </a:extLst>
              </a:tr>
              <a:tr h="179697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latin typeface="Arial Black" panose="020B0A04020102020204" pitchFamily="34" charset="0"/>
                        </a:rPr>
                        <a:t>Таргетированная реклама</a:t>
                      </a:r>
                    </a:p>
                    <a:p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Arial Black" panose="020B0A04020102020204" pitchFamily="34" charset="0"/>
                        </a:rPr>
                        <a:t>Распространение среди ситуативной и основной ЦА данных о компании и услугах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987423"/>
                  </a:ext>
                </a:extLst>
              </a:tr>
              <a:tr h="1796978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Arial Black" panose="020B0A04020102020204" pitchFamily="34" charset="0"/>
                        </a:rPr>
                        <a:t>Контекстная реклама (Яндекс. Директ)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latin typeface="Arial Black" panose="020B0A04020102020204" pitchFamily="34" charset="0"/>
                        </a:rPr>
                        <a:t>Распространение среди ситуативной и основной ЦА данных о компании и услугах 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58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06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</TotalTime>
  <Words>1128</Words>
  <Application>Microsoft Office PowerPoint</Application>
  <DocSecurity>0</DocSecurity>
  <PresentationFormat>Произвольный</PresentationFormat>
  <Paragraphs>218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Cambria</vt:lpstr>
      <vt:lpstr>Microsoft Sans Serif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ПУТП - гайдбук Платформы - октябрь 2023</dc:title>
  <dc:creator>User</dc:creator>
  <cp:lastModifiedBy>Арина</cp:lastModifiedBy>
  <cp:revision>56</cp:revision>
  <dcterms:created xsi:type="dcterms:W3CDTF">2026-02-16T12:08:47Z</dcterms:created>
  <dcterms:modified xsi:type="dcterms:W3CDTF">2026-04-20T14:02:37Z</dcterms:modified>
  <dc:identifier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2023-10-17T00:00:00Z</vt:filetime>
  </property>
  <property fmtid="{D5CDD505-2E9C-101B-9397-08002B2CF9AE}" pid="3" name="Creator">
    <vt:lpwstr>Adobe Illustrator 27.9 (Windows)</vt:lpwstr>
  </property>
  <property fmtid="{D5CDD505-2E9C-101B-9397-08002B2CF9AE}" pid="4" name="LastSaved">
    <vt:filetime>2026-02-16T00:00:00Z</vt:filetime>
  </property>
  <property fmtid="{D5CDD505-2E9C-101B-9397-08002B2CF9AE}" pid="5" name="Producer">
    <vt:lpwstr>Adobe PDF library 17.00</vt:lpwstr>
  </property>
</Properties>
</file>