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65" r:id="rId2"/>
    <p:sldId id="256" r:id="rId3"/>
    <p:sldId id="257" r:id="rId4"/>
    <p:sldId id="258" r:id="rId5"/>
    <p:sldId id="264" r:id="rId6"/>
    <p:sldId id="259" r:id="rId7"/>
    <p:sldId id="262" r:id="rId8"/>
    <p:sldId id="260" r:id="rId9"/>
    <p:sldId id="261" r:id="rId10"/>
    <p:sldId id="263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32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10" Type="http://schemas.openxmlformats.org/officeDocument/2006/relationships/image" Target="../media/image28.svg"/><Relationship Id="rId4" Type="http://schemas.openxmlformats.org/officeDocument/2006/relationships/image" Target="../media/image22.svg"/><Relationship Id="rId9" Type="http://schemas.openxmlformats.org/officeDocument/2006/relationships/image" Target="../media/image27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10" Type="http://schemas.openxmlformats.org/officeDocument/2006/relationships/image" Target="../media/image28.svg"/><Relationship Id="rId4" Type="http://schemas.openxmlformats.org/officeDocument/2006/relationships/image" Target="../media/image22.svg"/><Relationship Id="rId9" Type="http://schemas.openxmlformats.org/officeDocument/2006/relationships/image" Target="../media/image2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A767D1-46E6-4FCA-9F4B-DBF9B05F67F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B8A22F7F-84F7-4BEE-856D-C3EBA5D9CECD}">
      <dgm:prSet/>
      <dgm:spPr/>
      <dgm:t>
        <a:bodyPr/>
        <a:lstStyle/>
        <a:p>
          <a:r>
            <a:rPr lang="ru-RU"/>
            <a:t>1.Облачные вычисления- для хранения данных пользователей, обработки информации и предоставления доступа к контенту </a:t>
          </a:r>
          <a:endParaRPr lang="en-US"/>
        </a:p>
      </dgm:t>
    </dgm:pt>
    <dgm:pt modelId="{4E66CBA5-CB3A-420E-BB70-AAF746DC8639}" type="parTrans" cxnId="{153510E3-F121-40B7-86C1-55BC5DD571F9}">
      <dgm:prSet/>
      <dgm:spPr/>
      <dgm:t>
        <a:bodyPr/>
        <a:lstStyle/>
        <a:p>
          <a:endParaRPr lang="en-US"/>
        </a:p>
      </dgm:t>
    </dgm:pt>
    <dgm:pt modelId="{402A287C-7901-48D0-A7DB-9A439B34ECFF}" type="sibTrans" cxnId="{153510E3-F121-40B7-86C1-55BC5DD571F9}">
      <dgm:prSet/>
      <dgm:spPr/>
      <dgm:t>
        <a:bodyPr/>
        <a:lstStyle/>
        <a:p>
          <a:endParaRPr lang="en-US"/>
        </a:p>
      </dgm:t>
    </dgm:pt>
    <dgm:pt modelId="{B2611BDA-DB7B-483B-AB8E-E0A308990102}">
      <dgm:prSet/>
      <dgm:spPr/>
      <dgm:t>
        <a:bodyPr/>
        <a:lstStyle/>
        <a:p>
          <a:r>
            <a:rPr lang="ru-RU"/>
            <a:t>2.Искусственный интеллект (ИИ): ИИ используется на образовательных платформах для различных целей. к примеру создание самого маскота или ответ на вопрос пользователей </a:t>
          </a:r>
          <a:endParaRPr lang="en-US"/>
        </a:p>
      </dgm:t>
    </dgm:pt>
    <dgm:pt modelId="{56272FA8-C9BF-4E9F-A6A6-38B446B3736E}" type="parTrans" cxnId="{3CE764A9-9397-4A16-8268-792705E3245F}">
      <dgm:prSet/>
      <dgm:spPr/>
      <dgm:t>
        <a:bodyPr/>
        <a:lstStyle/>
        <a:p>
          <a:endParaRPr lang="en-US"/>
        </a:p>
      </dgm:t>
    </dgm:pt>
    <dgm:pt modelId="{E8128208-41E4-458A-869A-C209C77ADD5D}" type="sibTrans" cxnId="{3CE764A9-9397-4A16-8268-792705E3245F}">
      <dgm:prSet/>
      <dgm:spPr/>
      <dgm:t>
        <a:bodyPr/>
        <a:lstStyle/>
        <a:p>
          <a:endParaRPr lang="en-US"/>
        </a:p>
      </dgm:t>
    </dgm:pt>
    <dgm:pt modelId="{0D7B1E9E-86C1-45B8-B148-F350FB0C8909}">
      <dgm:prSet/>
      <dgm:spPr/>
      <dgm:t>
        <a:bodyPr/>
        <a:lstStyle/>
        <a:p>
          <a:r>
            <a:rPr lang="ru-RU"/>
            <a:t>3. Аналитика данных: для сбора и анализа информации о процессе обучения.</a:t>
          </a:r>
          <a:endParaRPr lang="en-US"/>
        </a:p>
      </dgm:t>
    </dgm:pt>
    <dgm:pt modelId="{FEFFD41D-D08A-47CD-AF83-20E3C5D491D4}" type="parTrans" cxnId="{DF40DE2A-4663-45E7-B79C-72E36FFC2F85}">
      <dgm:prSet/>
      <dgm:spPr/>
      <dgm:t>
        <a:bodyPr/>
        <a:lstStyle/>
        <a:p>
          <a:endParaRPr lang="en-US"/>
        </a:p>
      </dgm:t>
    </dgm:pt>
    <dgm:pt modelId="{375F6812-307E-487B-8F86-63FF25ABE0ED}" type="sibTrans" cxnId="{DF40DE2A-4663-45E7-B79C-72E36FFC2F85}">
      <dgm:prSet/>
      <dgm:spPr/>
      <dgm:t>
        <a:bodyPr/>
        <a:lstStyle/>
        <a:p>
          <a:endParaRPr lang="en-US"/>
        </a:p>
      </dgm:t>
    </dgm:pt>
    <dgm:pt modelId="{96185EB6-4424-4726-9B47-45AF72D94500}" type="pres">
      <dgm:prSet presAssocID="{7EA767D1-46E6-4FCA-9F4B-DBF9B05F67FA}" presName="root" presStyleCnt="0">
        <dgm:presLayoutVars>
          <dgm:dir/>
          <dgm:resizeHandles val="exact"/>
        </dgm:presLayoutVars>
      </dgm:prSet>
      <dgm:spPr/>
    </dgm:pt>
    <dgm:pt modelId="{FB26456F-34CB-4790-8B42-949657B04D16}" type="pres">
      <dgm:prSet presAssocID="{B8A22F7F-84F7-4BEE-856D-C3EBA5D9CECD}" presName="compNode" presStyleCnt="0"/>
      <dgm:spPr/>
    </dgm:pt>
    <dgm:pt modelId="{3B4FB239-EB9E-4D72-881E-FB4E421A318A}" type="pres">
      <dgm:prSet presAssocID="{B8A22F7F-84F7-4BEE-856D-C3EBA5D9CECD}" presName="bgRect" presStyleLbl="bgShp" presStyleIdx="0" presStyleCnt="3"/>
      <dgm:spPr/>
    </dgm:pt>
    <dgm:pt modelId="{7FBBDD63-4E7E-4AA9-983B-17FD281AC3C6}" type="pres">
      <dgm:prSet presAssocID="{B8A22F7F-84F7-4BEE-856D-C3EBA5D9CECD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Процессор"/>
        </a:ext>
      </dgm:extLst>
    </dgm:pt>
    <dgm:pt modelId="{47CEAE17-CA4B-49AC-8F9B-55EF12DE304E}" type="pres">
      <dgm:prSet presAssocID="{B8A22F7F-84F7-4BEE-856D-C3EBA5D9CECD}" presName="spaceRect" presStyleCnt="0"/>
      <dgm:spPr/>
    </dgm:pt>
    <dgm:pt modelId="{DA036EC5-6B6C-487B-B061-E576A9614FB4}" type="pres">
      <dgm:prSet presAssocID="{B8A22F7F-84F7-4BEE-856D-C3EBA5D9CECD}" presName="parTx" presStyleLbl="revTx" presStyleIdx="0" presStyleCnt="3">
        <dgm:presLayoutVars>
          <dgm:chMax val="0"/>
          <dgm:chPref val="0"/>
        </dgm:presLayoutVars>
      </dgm:prSet>
      <dgm:spPr/>
    </dgm:pt>
    <dgm:pt modelId="{C7DD1AEE-3187-46DD-BE49-5404CEB38EE6}" type="pres">
      <dgm:prSet presAssocID="{402A287C-7901-48D0-A7DB-9A439B34ECFF}" presName="sibTrans" presStyleCnt="0"/>
      <dgm:spPr/>
    </dgm:pt>
    <dgm:pt modelId="{BD8C702C-9E08-4FCE-9778-664EE7B2BD50}" type="pres">
      <dgm:prSet presAssocID="{B2611BDA-DB7B-483B-AB8E-E0A308990102}" presName="compNode" presStyleCnt="0"/>
      <dgm:spPr/>
    </dgm:pt>
    <dgm:pt modelId="{57A7C323-5A88-49D5-BB3C-D1D8D623FD82}" type="pres">
      <dgm:prSet presAssocID="{B2611BDA-DB7B-483B-AB8E-E0A308990102}" presName="bgRect" presStyleLbl="bgShp" presStyleIdx="1" presStyleCnt="3"/>
      <dgm:spPr/>
    </dgm:pt>
    <dgm:pt modelId="{0D1A3B8D-4023-44EF-ABB4-4DB670F6D5D6}" type="pres">
      <dgm:prSet presAssocID="{B2611BDA-DB7B-483B-AB8E-E0A30899010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Танец"/>
        </a:ext>
      </dgm:extLst>
    </dgm:pt>
    <dgm:pt modelId="{04728C31-6451-4F9E-A44F-F7929BB0FC4B}" type="pres">
      <dgm:prSet presAssocID="{B2611BDA-DB7B-483B-AB8E-E0A308990102}" presName="spaceRect" presStyleCnt="0"/>
      <dgm:spPr/>
    </dgm:pt>
    <dgm:pt modelId="{9F2ED087-807E-420B-A6EC-15B4C5F986F5}" type="pres">
      <dgm:prSet presAssocID="{B2611BDA-DB7B-483B-AB8E-E0A308990102}" presName="parTx" presStyleLbl="revTx" presStyleIdx="1" presStyleCnt="3">
        <dgm:presLayoutVars>
          <dgm:chMax val="0"/>
          <dgm:chPref val="0"/>
        </dgm:presLayoutVars>
      </dgm:prSet>
      <dgm:spPr/>
    </dgm:pt>
    <dgm:pt modelId="{A0D822F7-B688-4B76-AD62-3351C9E388AA}" type="pres">
      <dgm:prSet presAssocID="{E8128208-41E4-458A-869A-C209C77ADD5D}" presName="sibTrans" presStyleCnt="0"/>
      <dgm:spPr/>
    </dgm:pt>
    <dgm:pt modelId="{F5389855-2C19-4379-94D4-F5B988B16CEE}" type="pres">
      <dgm:prSet presAssocID="{0D7B1E9E-86C1-45B8-B148-F350FB0C8909}" presName="compNode" presStyleCnt="0"/>
      <dgm:spPr/>
    </dgm:pt>
    <dgm:pt modelId="{5CF11676-8BCD-4FDB-9171-AEFBD74759D6}" type="pres">
      <dgm:prSet presAssocID="{0D7B1E9E-86C1-45B8-B148-F350FB0C8909}" presName="bgRect" presStyleLbl="bgShp" presStyleIdx="2" presStyleCnt="3"/>
      <dgm:spPr/>
    </dgm:pt>
    <dgm:pt modelId="{0881A00E-96AF-4955-BFC5-2CC4C74DB3C1}" type="pres">
      <dgm:prSet presAssocID="{0D7B1E9E-86C1-45B8-B148-F350FB0C890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Блог контур"/>
        </a:ext>
      </dgm:extLst>
    </dgm:pt>
    <dgm:pt modelId="{1D470E0C-378C-40DD-A875-59CBACDEE403}" type="pres">
      <dgm:prSet presAssocID="{0D7B1E9E-86C1-45B8-B148-F350FB0C8909}" presName="spaceRect" presStyleCnt="0"/>
      <dgm:spPr/>
    </dgm:pt>
    <dgm:pt modelId="{39E852CB-EB68-4C8F-9869-6402200411AF}" type="pres">
      <dgm:prSet presAssocID="{0D7B1E9E-86C1-45B8-B148-F350FB0C8909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DF40DE2A-4663-45E7-B79C-72E36FFC2F85}" srcId="{7EA767D1-46E6-4FCA-9F4B-DBF9B05F67FA}" destId="{0D7B1E9E-86C1-45B8-B148-F350FB0C8909}" srcOrd="2" destOrd="0" parTransId="{FEFFD41D-D08A-47CD-AF83-20E3C5D491D4}" sibTransId="{375F6812-307E-487B-8F86-63FF25ABE0ED}"/>
    <dgm:cxn modelId="{A691EE3C-AB66-4223-A782-B16E8EC5459A}" type="presOf" srcId="{0D7B1E9E-86C1-45B8-B148-F350FB0C8909}" destId="{39E852CB-EB68-4C8F-9869-6402200411AF}" srcOrd="0" destOrd="0" presId="urn:microsoft.com/office/officeart/2018/2/layout/IconVerticalSolidList"/>
    <dgm:cxn modelId="{7BEE7B8E-2D62-44F5-AEC4-0BA97DB55BBF}" type="presOf" srcId="{B2611BDA-DB7B-483B-AB8E-E0A308990102}" destId="{9F2ED087-807E-420B-A6EC-15B4C5F986F5}" srcOrd="0" destOrd="0" presId="urn:microsoft.com/office/officeart/2018/2/layout/IconVerticalSolidList"/>
    <dgm:cxn modelId="{3CE764A9-9397-4A16-8268-792705E3245F}" srcId="{7EA767D1-46E6-4FCA-9F4B-DBF9B05F67FA}" destId="{B2611BDA-DB7B-483B-AB8E-E0A308990102}" srcOrd="1" destOrd="0" parTransId="{56272FA8-C9BF-4E9F-A6A6-38B446B3736E}" sibTransId="{E8128208-41E4-458A-869A-C209C77ADD5D}"/>
    <dgm:cxn modelId="{5B4FC8CB-2C6D-4773-8475-1AB087B33B5E}" type="presOf" srcId="{B8A22F7F-84F7-4BEE-856D-C3EBA5D9CECD}" destId="{DA036EC5-6B6C-487B-B061-E576A9614FB4}" srcOrd="0" destOrd="0" presId="urn:microsoft.com/office/officeart/2018/2/layout/IconVerticalSolidList"/>
    <dgm:cxn modelId="{153510E3-F121-40B7-86C1-55BC5DD571F9}" srcId="{7EA767D1-46E6-4FCA-9F4B-DBF9B05F67FA}" destId="{B8A22F7F-84F7-4BEE-856D-C3EBA5D9CECD}" srcOrd="0" destOrd="0" parTransId="{4E66CBA5-CB3A-420E-BB70-AAF746DC8639}" sibTransId="{402A287C-7901-48D0-A7DB-9A439B34ECFF}"/>
    <dgm:cxn modelId="{2EE21AED-005F-46E1-9CF1-BF5E350DC7CD}" type="presOf" srcId="{7EA767D1-46E6-4FCA-9F4B-DBF9B05F67FA}" destId="{96185EB6-4424-4726-9B47-45AF72D94500}" srcOrd="0" destOrd="0" presId="urn:microsoft.com/office/officeart/2018/2/layout/IconVerticalSolidList"/>
    <dgm:cxn modelId="{AA6F6FC1-A720-44DE-918B-38B3B00D1759}" type="presParOf" srcId="{96185EB6-4424-4726-9B47-45AF72D94500}" destId="{FB26456F-34CB-4790-8B42-949657B04D16}" srcOrd="0" destOrd="0" presId="urn:microsoft.com/office/officeart/2018/2/layout/IconVerticalSolidList"/>
    <dgm:cxn modelId="{EDCF4495-314D-44A5-9CD7-2891030C5BDF}" type="presParOf" srcId="{FB26456F-34CB-4790-8B42-949657B04D16}" destId="{3B4FB239-EB9E-4D72-881E-FB4E421A318A}" srcOrd="0" destOrd="0" presId="urn:microsoft.com/office/officeart/2018/2/layout/IconVerticalSolidList"/>
    <dgm:cxn modelId="{A952AF1D-30BB-4C7C-8B4A-B374358EE322}" type="presParOf" srcId="{FB26456F-34CB-4790-8B42-949657B04D16}" destId="{7FBBDD63-4E7E-4AA9-983B-17FD281AC3C6}" srcOrd="1" destOrd="0" presId="urn:microsoft.com/office/officeart/2018/2/layout/IconVerticalSolidList"/>
    <dgm:cxn modelId="{F4D26489-3F97-4882-84BE-183563FDEDE0}" type="presParOf" srcId="{FB26456F-34CB-4790-8B42-949657B04D16}" destId="{47CEAE17-CA4B-49AC-8F9B-55EF12DE304E}" srcOrd="2" destOrd="0" presId="urn:microsoft.com/office/officeart/2018/2/layout/IconVerticalSolidList"/>
    <dgm:cxn modelId="{EC47D5CD-9017-4797-878C-938974A48995}" type="presParOf" srcId="{FB26456F-34CB-4790-8B42-949657B04D16}" destId="{DA036EC5-6B6C-487B-B061-E576A9614FB4}" srcOrd="3" destOrd="0" presId="urn:microsoft.com/office/officeart/2018/2/layout/IconVerticalSolidList"/>
    <dgm:cxn modelId="{E572D832-D6B3-46E3-B961-DE1F33D669C8}" type="presParOf" srcId="{96185EB6-4424-4726-9B47-45AF72D94500}" destId="{C7DD1AEE-3187-46DD-BE49-5404CEB38EE6}" srcOrd="1" destOrd="0" presId="urn:microsoft.com/office/officeart/2018/2/layout/IconVerticalSolidList"/>
    <dgm:cxn modelId="{70905F12-3249-4115-AACF-5642F8B4894E}" type="presParOf" srcId="{96185EB6-4424-4726-9B47-45AF72D94500}" destId="{BD8C702C-9E08-4FCE-9778-664EE7B2BD50}" srcOrd="2" destOrd="0" presId="urn:microsoft.com/office/officeart/2018/2/layout/IconVerticalSolidList"/>
    <dgm:cxn modelId="{FE85D83F-05F2-4C53-B322-B25F35572CFC}" type="presParOf" srcId="{BD8C702C-9E08-4FCE-9778-664EE7B2BD50}" destId="{57A7C323-5A88-49D5-BB3C-D1D8D623FD82}" srcOrd="0" destOrd="0" presId="urn:microsoft.com/office/officeart/2018/2/layout/IconVerticalSolidList"/>
    <dgm:cxn modelId="{DF385067-3F0A-47E6-943B-9DA362221DB1}" type="presParOf" srcId="{BD8C702C-9E08-4FCE-9778-664EE7B2BD50}" destId="{0D1A3B8D-4023-44EF-ABB4-4DB670F6D5D6}" srcOrd="1" destOrd="0" presId="urn:microsoft.com/office/officeart/2018/2/layout/IconVerticalSolidList"/>
    <dgm:cxn modelId="{5ACD546A-30ED-49D8-A65E-D9B2CDF7C261}" type="presParOf" srcId="{BD8C702C-9E08-4FCE-9778-664EE7B2BD50}" destId="{04728C31-6451-4F9E-A44F-F7929BB0FC4B}" srcOrd="2" destOrd="0" presId="urn:microsoft.com/office/officeart/2018/2/layout/IconVerticalSolidList"/>
    <dgm:cxn modelId="{EF4CF950-BD2F-482D-9BD7-F3A834EEF62A}" type="presParOf" srcId="{BD8C702C-9E08-4FCE-9778-664EE7B2BD50}" destId="{9F2ED087-807E-420B-A6EC-15B4C5F986F5}" srcOrd="3" destOrd="0" presId="urn:microsoft.com/office/officeart/2018/2/layout/IconVerticalSolidList"/>
    <dgm:cxn modelId="{0367A4C3-4D88-427E-85DC-176AAD8B1AC4}" type="presParOf" srcId="{96185EB6-4424-4726-9B47-45AF72D94500}" destId="{A0D822F7-B688-4B76-AD62-3351C9E388AA}" srcOrd="3" destOrd="0" presId="urn:microsoft.com/office/officeart/2018/2/layout/IconVerticalSolidList"/>
    <dgm:cxn modelId="{0D53670E-BE74-426E-9796-3EDDAE0F96CC}" type="presParOf" srcId="{96185EB6-4424-4726-9B47-45AF72D94500}" destId="{F5389855-2C19-4379-94D4-F5B988B16CEE}" srcOrd="4" destOrd="0" presId="urn:microsoft.com/office/officeart/2018/2/layout/IconVerticalSolidList"/>
    <dgm:cxn modelId="{157F8B07-8100-4A51-8F5F-E61428C7015E}" type="presParOf" srcId="{F5389855-2C19-4379-94D4-F5B988B16CEE}" destId="{5CF11676-8BCD-4FDB-9171-AEFBD74759D6}" srcOrd="0" destOrd="0" presId="urn:microsoft.com/office/officeart/2018/2/layout/IconVerticalSolidList"/>
    <dgm:cxn modelId="{64A40170-1905-4360-B5EB-7BA5113941D6}" type="presParOf" srcId="{F5389855-2C19-4379-94D4-F5B988B16CEE}" destId="{0881A00E-96AF-4955-BFC5-2CC4C74DB3C1}" srcOrd="1" destOrd="0" presId="urn:microsoft.com/office/officeart/2018/2/layout/IconVerticalSolidList"/>
    <dgm:cxn modelId="{5D431B31-DE83-492F-985F-28D2666AB25A}" type="presParOf" srcId="{F5389855-2C19-4379-94D4-F5B988B16CEE}" destId="{1D470E0C-378C-40DD-A875-59CBACDEE403}" srcOrd="2" destOrd="0" presId="urn:microsoft.com/office/officeart/2018/2/layout/IconVerticalSolidList"/>
    <dgm:cxn modelId="{D6775DA3-755C-4F15-B366-E34365B50E60}" type="presParOf" srcId="{F5389855-2C19-4379-94D4-F5B988B16CEE}" destId="{39E852CB-EB68-4C8F-9869-6402200411A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D9EDA5-9153-48AC-8BC2-564DD2ACBB7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793C38E0-6AFC-49D0-ACBD-419AF8FEAD50}">
      <dgm:prSet/>
      <dgm:spPr/>
      <dgm:t>
        <a:bodyPr/>
        <a:lstStyle/>
        <a:p>
          <a:r>
            <a:rPr lang="ru-RU" dirty="0"/>
            <a:t>1. Интерактивность и привлекательность: Данная платформа предлагает </a:t>
          </a:r>
          <a:r>
            <a:rPr lang="ru-RU" dirty="0" err="1"/>
            <a:t>мультикапоиционный</a:t>
          </a:r>
          <a:r>
            <a:rPr lang="ru-RU" dirty="0"/>
            <a:t> формат обучения, который включает разнообразные интерактивные задания и игры. Это делает обучение более увлекательным и захватывающим для детей, помогая им активно вовлекаться в процесс обучения. </a:t>
          </a:r>
          <a:endParaRPr lang="en-US" dirty="0"/>
        </a:p>
      </dgm:t>
    </dgm:pt>
    <dgm:pt modelId="{166A0DCA-6E04-4277-AD3C-D98A30938843}" type="parTrans" cxnId="{5B8F3F47-4482-4F02-8001-1EFC9840F60C}">
      <dgm:prSet/>
      <dgm:spPr/>
      <dgm:t>
        <a:bodyPr/>
        <a:lstStyle/>
        <a:p>
          <a:endParaRPr lang="en-US"/>
        </a:p>
      </dgm:t>
    </dgm:pt>
    <dgm:pt modelId="{DCD295BF-C7A8-4E7C-8C20-EDAF9367D274}" type="sibTrans" cxnId="{5B8F3F47-4482-4F02-8001-1EFC9840F60C}">
      <dgm:prSet/>
      <dgm:spPr/>
      <dgm:t>
        <a:bodyPr/>
        <a:lstStyle/>
        <a:p>
          <a:endParaRPr lang="en-US"/>
        </a:p>
      </dgm:t>
    </dgm:pt>
    <dgm:pt modelId="{9A2D830A-2532-4156-9C62-5655712624DD}">
      <dgm:prSet/>
      <dgm:spPr/>
      <dgm:t>
        <a:bodyPr/>
        <a:lstStyle/>
        <a:p>
          <a:r>
            <a:rPr lang="ru-RU" dirty="0"/>
            <a:t>2. Адаптивное обучение: С использованием искусственного интеллекта, платформа способна адаптироваться к индивидуальным потребностям и способностям каждого ребенка. Анализируя прогресс и результаты обучения, она автоматически предлагает соответствующие уровню знаний и навыков задания, обеспечивая персонализированное обучение. </a:t>
          </a:r>
          <a:endParaRPr lang="en-US" dirty="0"/>
        </a:p>
      </dgm:t>
    </dgm:pt>
    <dgm:pt modelId="{015F2580-370E-46C3-B23D-488ACCA6712C}" type="parTrans" cxnId="{B792962F-891C-4B35-8DE4-3517BF6EEAFD}">
      <dgm:prSet/>
      <dgm:spPr/>
      <dgm:t>
        <a:bodyPr/>
        <a:lstStyle/>
        <a:p>
          <a:endParaRPr lang="en-US"/>
        </a:p>
      </dgm:t>
    </dgm:pt>
    <dgm:pt modelId="{09AD36AA-805D-43DE-B89B-DFC1CFC35B77}" type="sibTrans" cxnId="{B792962F-891C-4B35-8DE4-3517BF6EEAFD}">
      <dgm:prSet/>
      <dgm:spPr/>
      <dgm:t>
        <a:bodyPr/>
        <a:lstStyle/>
        <a:p>
          <a:endParaRPr lang="en-US"/>
        </a:p>
      </dgm:t>
    </dgm:pt>
    <dgm:pt modelId="{59B1864E-B958-4F7A-A76B-C2BDED43C0ED}">
      <dgm:prSet/>
      <dgm:spPr/>
      <dgm:t>
        <a:bodyPr/>
        <a:lstStyle/>
        <a:p>
          <a:r>
            <a:rPr lang="ru-RU" dirty="0"/>
            <a:t>3. Маскот и интерактивные возможности: Присутствие маскота, созданного с помощью искусственного интеллекта, придает платформе уникальность. Маскот играет роль виртуального учителя и помогает детям в процессе обучения.</a:t>
          </a:r>
          <a:endParaRPr lang="en-US" dirty="0"/>
        </a:p>
      </dgm:t>
    </dgm:pt>
    <dgm:pt modelId="{DD3688A2-517D-490B-91E8-C5F788EC783D}" type="parTrans" cxnId="{4DF029F6-5C8E-4DAA-B4EB-7CFB3D3CA2E6}">
      <dgm:prSet/>
      <dgm:spPr/>
      <dgm:t>
        <a:bodyPr/>
        <a:lstStyle/>
        <a:p>
          <a:endParaRPr lang="en-US"/>
        </a:p>
      </dgm:t>
    </dgm:pt>
    <dgm:pt modelId="{BBA360D8-FAEE-4502-B074-B6895D083937}" type="sibTrans" cxnId="{4DF029F6-5C8E-4DAA-B4EB-7CFB3D3CA2E6}">
      <dgm:prSet/>
      <dgm:spPr/>
      <dgm:t>
        <a:bodyPr/>
        <a:lstStyle/>
        <a:p>
          <a:endParaRPr lang="en-US"/>
        </a:p>
      </dgm:t>
    </dgm:pt>
    <dgm:pt modelId="{174B2C25-16EA-4CF8-98E6-E48F364F1E24}" type="pres">
      <dgm:prSet presAssocID="{2BD9EDA5-9153-48AC-8BC2-564DD2ACBB75}" presName="root" presStyleCnt="0">
        <dgm:presLayoutVars>
          <dgm:dir/>
          <dgm:resizeHandles val="exact"/>
        </dgm:presLayoutVars>
      </dgm:prSet>
      <dgm:spPr/>
    </dgm:pt>
    <dgm:pt modelId="{702A98CF-7305-4E39-8471-5A339BA7A493}" type="pres">
      <dgm:prSet presAssocID="{793C38E0-6AFC-49D0-ACBD-419AF8FEAD50}" presName="compNode" presStyleCnt="0"/>
      <dgm:spPr/>
    </dgm:pt>
    <dgm:pt modelId="{D966896E-1058-47A3-A8D5-58E936BF6E5C}" type="pres">
      <dgm:prSet presAssocID="{793C38E0-6AFC-49D0-ACBD-419AF8FEAD50}" presName="bgRect" presStyleLbl="bgShp" presStyleIdx="0" presStyleCnt="3"/>
      <dgm:spPr/>
    </dgm:pt>
    <dgm:pt modelId="{5558CD35-97AD-4F56-9B57-09EA9186B80E}" type="pres">
      <dgm:prSet presAssocID="{793C38E0-6AFC-49D0-ACBD-419AF8FEAD5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me controller"/>
        </a:ext>
      </dgm:extLst>
    </dgm:pt>
    <dgm:pt modelId="{B4FBEDAA-A148-465A-843C-CAB32121E9D1}" type="pres">
      <dgm:prSet presAssocID="{793C38E0-6AFC-49D0-ACBD-419AF8FEAD50}" presName="spaceRect" presStyleCnt="0"/>
      <dgm:spPr/>
    </dgm:pt>
    <dgm:pt modelId="{5ABBBDA8-905E-44D1-B78A-12FAAB78DD62}" type="pres">
      <dgm:prSet presAssocID="{793C38E0-6AFC-49D0-ACBD-419AF8FEAD50}" presName="parTx" presStyleLbl="revTx" presStyleIdx="0" presStyleCnt="3" custLinFactNeighborX="-5806" custLinFactNeighborY="22046">
        <dgm:presLayoutVars>
          <dgm:chMax val="0"/>
          <dgm:chPref val="0"/>
        </dgm:presLayoutVars>
      </dgm:prSet>
      <dgm:spPr/>
    </dgm:pt>
    <dgm:pt modelId="{3F5B4872-07FA-48BD-84ED-F2361F24CC14}" type="pres">
      <dgm:prSet presAssocID="{DCD295BF-C7A8-4E7C-8C20-EDAF9367D274}" presName="sibTrans" presStyleCnt="0"/>
      <dgm:spPr/>
    </dgm:pt>
    <dgm:pt modelId="{EF917BEE-9E90-4331-9DB3-CD4B16BE8FDB}" type="pres">
      <dgm:prSet presAssocID="{9A2D830A-2532-4156-9C62-5655712624DD}" presName="compNode" presStyleCnt="0"/>
      <dgm:spPr/>
    </dgm:pt>
    <dgm:pt modelId="{4E8DC159-F31E-4D08-960A-90F4C1DAB494}" type="pres">
      <dgm:prSet presAssocID="{9A2D830A-2532-4156-9C62-5655712624DD}" presName="bgRect" presStyleLbl="bgShp" presStyleIdx="1" presStyleCnt="3"/>
      <dgm:spPr/>
    </dgm:pt>
    <dgm:pt modelId="{70EFDC9F-A9A6-4651-987F-9444314A64EE}" type="pres">
      <dgm:prSet presAssocID="{9A2D830A-2532-4156-9C62-5655712624DD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Флажок"/>
        </a:ext>
      </dgm:extLst>
    </dgm:pt>
    <dgm:pt modelId="{F8C91803-BC5A-4227-98D8-8BB91D317E4B}" type="pres">
      <dgm:prSet presAssocID="{9A2D830A-2532-4156-9C62-5655712624DD}" presName="spaceRect" presStyleCnt="0"/>
      <dgm:spPr/>
    </dgm:pt>
    <dgm:pt modelId="{6DA35C9D-F769-4C85-A1A4-5E624081E9ED}" type="pres">
      <dgm:prSet presAssocID="{9A2D830A-2532-4156-9C62-5655712624DD}" presName="parTx" presStyleLbl="revTx" presStyleIdx="1" presStyleCnt="3" custScaleX="106142" custScaleY="86313" custLinFactNeighborX="-1434" custLinFactNeighborY="34760">
        <dgm:presLayoutVars>
          <dgm:chMax val="0"/>
          <dgm:chPref val="0"/>
        </dgm:presLayoutVars>
      </dgm:prSet>
      <dgm:spPr/>
    </dgm:pt>
    <dgm:pt modelId="{9F465C83-2019-4D52-B7D1-95488D84FDB5}" type="pres">
      <dgm:prSet presAssocID="{09AD36AA-805D-43DE-B89B-DFC1CFC35B77}" presName="sibTrans" presStyleCnt="0"/>
      <dgm:spPr/>
    </dgm:pt>
    <dgm:pt modelId="{DA128315-7D9B-441B-93FC-853A979DDAD8}" type="pres">
      <dgm:prSet presAssocID="{59B1864E-B958-4F7A-A76B-C2BDED43C0ED}" presName="compNode" presStyleCnt="0"/>
      <dgm:spPr/>
    </dgm:pt>
    <dgm:pt modelId="{6F264404-24B9-4238-83BA-8EE0E3484EAB}" type="pres">
      <dgm:prSet presAssocID="{59B1864E-B958-4F7A-A76B-C2BDED43C0ED}" presName="bgRect" presStyleLbl="bgShp" presStyleIdx="2" presStyleCnt="3"/>
      <dgm:spPr/>
    </dgm:pt>
    <dgm:pt modelId="{43FE9C81-FB26-48E4-8A96-BBDE0A15E628}" type="pres">
      <dgm:prSet presAssocID="{59B1864E-B958-4F7A-A76B-C2BDED43C0E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151B5E2F-1A6C-420A-908B-F948BB3F1CFC}" type="pres">
      <dgm:prSet presAssocID="{59B1864E-B958-4F7A-A76B-C2BDED43C0ED}" presName="spaceRect" presStyleCnt="0"/>
      <dgm:spPr/>
    </dgm:pt>
    <dgm:pt modelId="{BC74541A-ABFB-44C9-96E9-2DB4D1D4CD6D}" type="pres">
      <dgm:prSet presAssocID="{59B1864E-B958-4F7A-A76B-C2BDED43C0ED}" presName="parTx" presStyleLbl="revTx" presStyleIdx="2" presStyleCnt="3" custLinFactNeighborX="-2761" custLinFactNeighborY="31935">
        <dgm:presLayoutVars>
          <dgm:chMax val="0"/>
          <dgm:chPref val="0"/>
        </dgm:presLayoutVars>
      </dgm:prSet>
      <dgm:spPr/>
    </dgm:pt>
  </dgm:ptLst>
  <dgm:cxnLst>
    <dgm:cxn modelId="{B792962F-891C-4B35-8DE4-3517BF6EEAFD}" srcId="{2BD9EDA5-9153-48AC-8BC2-564DD2ACBB75}" destId="{9A2D830A-2532-4156-9C62-5655712624DD}" srcOrd="1" destOrd="0" parTransId="{015F2580-370E-46C3-B23D-488ACCA6712C}" sibTransId="{09AD36AA-805D-43DE-B89B-DFC1CFC35B77}"/>
    <dgm:cxn modelId="{AF786D3F-A138-4242-BE3C-4A81281C8850}" type="presOf" srcId="{793C38E0-6AFC-49D0-ACBD-419AF8FEAD50}" destId="{5ABBBDA8-905E-44D1-B78A-12FAAB78DD62}" srcOrd="0" destOrd="0" presId="urn:microsoft.com/office/officeart/2018/2/layout/IconVerticalSolidList"/>
    <dgm:cxn modelId="{D0E61E40-FB2A-42B5-BA7E-24E4DC7E00A1}" type="presOf" srcId="{9A2D830A-2532-4156-9C62-5655712624DD}" destId="{6DA35C9D-F769-4C85-A1A4-5E624081E9ED}" srcOrd="0" destOrd="0" presId="urn:microsoft.com/office/officeart/2018/2/layout/IconVerticalSolidList"/>
    <dgm:cxn modelId="{5B8F3F47-4482-4F02-8001-1EFC9840F60C}" srcId="{2BD9EDA5-9153-48AC-8BC2-564DD2ACBB75}" destId="{793C38E0-6AFC-49D0-ACBD-419AF8FEAD50}" srcOrd="0" destOrd="0" parTransId="{166A0DCA-6E04-4277-AD3C-D98A30938843}" sibTransId="{DCD295BF-C7A8-4E7C-8C20-EDAF9367D274}"/>
    <dgm:cxn modelId="{17FD2AA5-16C9-4430-BE43-FFDE0AEB6827}" type="presOf" srcId="{2BD9EDA5-9153-48AC-8BC2-564DD2ACBB75}" destId="{174B2C25-16EA-4CF8-98E6-E48F364F1E24}" srcOrd="0" destOrd="0" presId="urn:microsoft.com/office/officeart/2018/2/layout/IconVerticalSolidList"/>
    <dgm:cxn modelId="{13D5FEB2-CEB8-4499-89FB-4D9CDA46C486}" type="presOf" srcId="{59B1864E-B958-4F7A-A76B-C2BDED43C0ED}" destId="{BC74541A-ABFB-44C9-96E9-2DB4D1D4CD6D}" srcOrd="0" destOrd="0" presId="urn:microsoft.com/office/officeart/2018/2/layout/IconVerticalSolidList"/>
    <dgm:cxn modelId="{4DF029F6-5C8E-4DAA-B4EB-7CFB3D3CA2E6}" srcId="{2BD9EDA5-9153-48AC-8BC2-564DD2ACBB75}" destId="{59B1864E-B958-4F7A-A76B-C2BDED43C0ED}" srcOrd="2" destOrd="0" parTransId="{DD3688A2-517D-490B-91E8-C5F788EC783D}" sibTransId="{BBA360D8-FAEE-4502-B074-B6895D083937}"/>
    <dgm:cxn modelId="{A28744F0-EA23-47F5-BD04-1FAB47437475}" type="presParOf" srcId="{174B2C25-16EA-4CF8-98E6-E48F364F1E24}" destId="{702A98CF-7305-4E39-8471-5A339BA7A493}" srcOrd="0" destOrd="0" presId="urn:microsoft.com/office/officeart/2018/2/layout/IconVerticalSolidList"/>
    <dgm:cxn modelId="{315DD8E4-AFEC-453A-A4BF-BBBB665B5502}" type="presParOf" srcId="{702A98CF-7305-4E39-8471-5A339BA7A493}" destId="{D966896E-1058-47A3-A8D5-58E936BF6E5C}" srcOrd="0" destOrd="0" presId="urn:microsoft.com/office/officeart/2018/2/layout/IconVerticalSolidList"/>
    <dgm:cxn modelId="{E916974E-CEB1-4EA5-9C9A-1B34E99D6DBF}" type="presParOf" srcId="{702A98CF-7305-4E39-8471-5A339BA7A493}" destId="{5558CD35-97AD-4F56-9B57-09EA9186B80E}" srcOrd="1" destOrd="0" presId="urn:microsoft.com/office/officeart/2018/2/layout/IconVerticalSolidList"/>
    <dgm:cxn modelId="{7367B7D2-7736-4230-80D6-EB35B369623D}" type="presParOf" srcId="{702A98CF-7305-4E39-8471-5A339BA7A493}" destId="{B4FBEDAA-A148-465A-843C-CAB32121E9D1}" srcOrd="2" destOrd="0" presId="urn:microsoft.com/office/officeart/2018/2/layout/IconVerticalSolidList"/>
    <dgm:cxn modelId="{79F54394-07AA-47C8-A6DA-67AB2CC7C1D3}" type="presParOf" srcId="{702A98CF-7305-4E39-8471-5A339BA7A493}" destId="{5ABBBDA8-905E-44D1-B78A-12FAAB78DD62}" srcOrd="3" destOrd="0" presId="urn:microsoft.com/office/officeart/2018/2/layout/IconVerticalSolidList"/>
    <dgm:cxn modelId="{ED567A35-7885-469F-AE97-26F46BF5D948}" type="presParOf" srcId="{174B2C25-16EA-4CF8-98E6-E48F364F1E24}" destId="{3F5B4872-07FA-48BD-84ED-F2361F24CC14}" srcOrd="1" destOrd="0" presId="urn:microsoft.com/office/officeart/2018/2/layout/IconVerticalSolidList"/>
    <dgm:cxn modelId="{34F5C99B-9E40-42C8-BE29-3C3926CE9DB0}" type="presParOf" srcId="{174B2C25-16EA-4CF8-98E6-E48F364F1E24}" destId="{EF917BEE-9E90-4331-9DB3-CD4B16BE8FDB}" srcOrd="2" destOrd="0" presId="urn:microsoft.com/office/officeart/2018/2/layout/IconVerticalSolidList"/>
    <dgm:cxn modelId="{134DEF2E-BC45-45DE-B405-3150AADB7541}" type="presParOf" srcId="{EF917BEE-9E90-4331-9DB3-CD4B16BE8FDB}" destId="{4E8DC159-F31E-4D08-960A-90F4C1DAB494}" srcOrd="0" destOrd="0" presId="urn:microsoft.com/office/officeart/2018/2/layout/IconVerticalSolidList"/>
    <dgm:cxn modelId="{6A33A05D-B827-48BF-99C2-3919BCE4141C}" type="presParOf" srcId="{EF917BEE-9E90-4331-9DB3-CD4B16BE8FDB}" destId="{70EFDC9F-A9A6-4651-987F-9444314A64EE}" srcOrd="1" destOrd="0" presId="urn:microsoft.com/office/officeart/2018/2/layout/IconVerticalSolidList"/>
    <dgm:cxn modelId="{36395C88-A1BB-46BD-AD3D-8E4156B16023}" type="presParOf" srcId="{EF917BEE-9E90-4331-9DB3-CD4B16BE8FDB}" destId="{F8C91803-BC5A-4227-98D8-8BB91D317E4B}" srcOrd="2" destOrd="0" presId="urn:microsoft.com/office/officeart/2018/2/layout/IconVerticalSolidList"/>
    <dgm:cxn modelId="{9C2C25F7-31F1-436D-B02E-80BC6D82CF55}" type="presParOf" srcId="{EF917BEE-9E90-4331-9DB3-CD4B16BE8FDB}" destId="{6DA35C9D-F769-4C85-A1A4-5E624081E9ED}" srcOrd="3" destOrd="0" presId="urn:microsoft.com/office/officeart/2018/2/layout/IconVerticalSolidList"/>
    <dgm:cxn modelId="{B61D1C46-1652-487B-B3DF-CC4312D099E1}" type="presParOf" srcId="{174B2C25-16EA-4CF8-98E6-E48F364F1E24}" destId="{9F465C83-2019-4D52-B7D1-95488D84FDB5}" srcOrd="3" destOrd="0" presId="urn:microsoft.com/office/officeart/2018/2/layout/IconVerticalSolidList"/>
    <dgm:cxn modelId="{5604EA07-5FC0-4572-8518-EEA274A2DA53}" type="presParOf" srcId="{174B2C25-16EA-4CF8-98E6-E48F364F1E24}" destId="{DA128315-7D9B-441B-93FC-853A979DDAD8}" srcOrd="4" destOrd="0" presId="urn:microsoft.com/office/officeart/2018/2/layout/IconVerticalSolidList"/>
    <dgm:cxn modelId="{8C21CC95-EEF5-4B43-875B-12E503F78303}" type="presParOf" srcId="{DA128315-7D9B-441B-93FC-853A979DDAD8}" destId="{6F264404-24B9-4238-83BA-8EE0E3484EAB}" srcOrd="0" destOrd="0" presId="urn:microsoft.com/office/officeart/2018/2/layout/IconVerticalSolidList"/>
    <dgm:cxn modelId="{65744B11-0725-4613-A5B4-1D1D5FFC70D4}" type="presParOf" srcId="{DA128315-7D9B-441B-93FC-853A979DDAD8}" destId="{43FE9C81-FB26-48E4-8A96-BBDE0A15E628}" srcOrd="1" destOrd="0" presId="urn:microsoft.com/office/officeart/2018/2/layout/IconVerticalSolidList"/>
    <dgm:cxn modelId="{37B68E83-9E6E-4D18-A2E7-E9B4BFA182FC}" type="presParOf" srcId="{DA128315-7D9B-441B-93FC-853A979DDAD8}" destId="{151B5E2F-1A6C-420A-908B-F948BB3F1CFC}" srcOrd="2" destOrd="0" presId="urn:microsoft.com/office/officeart/2018/2/layout/IconVerticalSolidList"/>
    <dgm:cxn modelId="{4ACF4700-AC23-42B6-8ECA-9A466DA76B35}" type="presParOf" srcId="{DA128315-7D9B-441B-93FC-853A979DDAD8}" destId="{BC74541A-ABFB-44C9-96E9-2DB4D1D4CD6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8BFCFB4-BD5D-45FA-9A61-D55E7CEA07DD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7C0FBB-4A00-4D17-845A-6D98E6B21E4C}">
      <dgm:prSet/>
      <dgm:spPr/>
      <dgm:t>
        <a:bodyPr/>
        <a:lstStyle/>
        <a:p>
          <a:pPr>
            <a:lnSpc>
              <a:spcPct val="100000"/>
            </a:lnSpc>
          </a:pPr>
          <a:r>
            <a:rPr lang="ru-RU"/>
            <a:t>1. Веб-сайт и блог: Создание информативного и привлекательного веб-сайта для платформы, который будет содержать подробную информацию о предлагаемых образовательных программ и преимуществах использования платформы. </a:t>
          </a:r>
          <a:endParaRPr lang="en-US"/>
        </a:p>
      </dgm:t>
    </dgm:pt>
    <dgm:pt modelId="{DCA39A8B-7649-413A-85B3-E0ED0EFEEA79}" type="parTrans" cxnId="{E2A871D2-24D1-43A4-AB5C-0ADDB651CD27}">
      <dgm:prSet/>
      <dgm:spPr/>
      <dgm:t>
        <a:bodyPr/>
        <a:lstStyle/>
        <a:p>
          <a:endParaRPr lang="en-US"/>
        </a:p>
      </dgm:t>
    </dgm:pt>
    <dgm:pt modelId="{A56CF865-4132-49C6-B426-3756534CE205}" type="sibTrans" cxnId="{E2A871D2-24D1-43A4-AB5C-0ADDB651CD27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D3C660F-45CC-4C68-AC15-08BC7BD37940}">
      <dgm:prSet/>
      <dgm:spPr/>
      <dgm:t>
        <a:bodyPr/>
        <a:lstStyle/>
        <a:p>
          <a:pPr>
            <a:lnSpc>
              <a:spcPct val="100000"/>
            </a:lnSpc>
          </a:pPr>
          <a:r>
            <a:rPr lang="ru-RU"/>
            <a:t>2. Социальные сети: Создание аккаунтов на популярных социальных сетях, таких как VK , Telegram, для распространения информации о платформе и взаимодействия с родителями и учителями. </a:t>
          </a:r>
          <a:endParaRPr lang="en-US"/>
        </a:p>
      </dgm:t>
    </dgm:pt>
    <dgm:pt modelId="{3E39EB32-708D-4EFE-AE17-A83794B6C107}" type="parTrans" cxnId="{C02E98ED-BE4F-43A8-8BCB-8F73A893C3E6}">
      <dgm:prSet/>
      <dgm:spPr/>
      <dgm:t>
        <a:bodyPr/>
        <a:lstStyle/>
        <a:p>
          <a:endParaRPr lang="en-US"/>
        </a:p>
      </dgm:t>
    </dgm:pt>
    <dgm:pt modelId="{35D4C7BD-D28D-4C67-8143-2B5B11591A10}" type="sibTrans" cxnId="{C02E98ED-BE4F-43A8-8BCB-8F73A893C3E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A188283E-2203-4892-92D1-A419D6E11CD8}">
      <dgm:prSet/>
      <dgm:spPr/>
      <dgm:t>
        <a:bodyPr/>
        <a:lstStyle/>
        <a:p>
          <a:pPr>
            <a:lnSpc>
              <a:spcPct val="100000"/>
            </a:lnSpc>
          </a:pPr>
          <a:r>
            <a:rPr lang="ru-RU"/>
            <a:t>3. Email-маркетинг: Создание базы данных контактов родителей и учителей и отправка регулярных информационных рассылок. </a:t>
          </a:r>
          <a:endParaRPr lang="en-US"/>
        </a:p>
      </dgm:t>
    </dgm:pt>
    <dgm:pt modelId="{B13A8B21-CD77-474E-89C4-D9B4940C378D}" type="parTrans" cxnId="{23FE1C08-310E-4FA1-8D4C-776E2ECBC7C4}">
      <dgm:prSet/>
      <dgm:spPr/>
      <dgm:t>
        <a:bodyPr/>
        <a:lstStyle/>
        <a:p>
          <a:endParaRPr lang="en-US"/>
        </a:p>
      </dgm:t>
    </dgm:pt>
    <dgm:pt modelId="{97FBB00B-8B65-4B9B-9C92-15C3D69FD7D4}" type="sibTrans" cxnId="{23FE1C08-310E-4FA1-8D4C-776E2ECBC7C4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D7D5156-4D39-458B-9ACF-896A6E00924A}">
      <dgm:prSet/>
      <dgm:spPr/>
      <dgm:t>
        <a:bodyPr/>
        <a:lstStyle/>
        <a:p>
          <a:pPr>
            <a:lnSpc>
              <a:spcPct val="100000"/>
            </a:lnSpc>
          </a:pPr>
          <a:r>
            <a:rPr lang="ru-RU"/>
            <a:t>4. Партнерство с образовательными учреждениями: Установление партнерских отношений с детскими садами, школами и другими образовательными учреждениями. </a:t>
          </a:r>
          <a:endParaRPr lang="en-US"/>
        </a:p>
      </dgm:t>
    </dgm:pt>
    <dgm:pt modelId="{59094C44-F29E-4498-BFBE-ED9B223ECCEC}" type="parTrans" cxnId="{C067CBDD-5001-414C-AA6C-0C78A15EF26F}">
      <dgm:prSet/>
      <dgm:spPr/>
      <dgm:t>
        <a:bodyPr/>
        <a:lstStyle/>
        <a:p>
          <a:endParaRPr lang="en-US"/>
        </a:p>
      </dgm:t>
    </dgm:pt>
    <dgm:pt modelId="{080F77EB-AC40-4B8A-B616-85E4013C5CB2}" type="sibTrans" cxnId="{C067CBDD-5001-414C-AA6C-0C78A15EF26F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B463723-8DA2-4F46-8DEE-5F494A8A1462}">
      <dgm:prSet/>
      <dgm:spPr/>
      <dgm:t>
        <a:bodyPr/>
        <a:lstStyle/>
        <a:p>
          <a:pPr>
            <a:lnSpc>
              <a:spcPct val="100000"/>
            </a:lnSpc>
          </a:pPr>
          <a:r>
            <a:rPr lang="ru-RU"/>
            <a:t>5. Реклама в онлайн-среде: Использование контекстной рекламы и баннерной рекламы на популярных образовательных и детских веб-сайтах. Это</a:t>
          </a:r>
          <a:endParaRPr lang="en-US"/>
        </a:p>
      </dgm:t>
    </dgm:pt>
    <dgm:pt modelId="{DF904C8B-488F-4F65-B7CD-2BED40AC5F03}" type="parTrans" cxnId="{7FC9542B-C809-42BE-B218-88D9903F04AE}">
      <dgm:prSet/>
      <dgm:spPr/>
      <dgm:t>
        <a:bodyPr/>
        <a:lstStyle/>
        <a:p>
          <a:endParaRPr lang="en-US"/>
        </a:p>
      </dgm:t>
    </dgm:pt>
    <dgm:pt modelId="{BB5A3C95-A8F0-4BA3-8CC1-64BC92AA3CDB}" type="sibTrans" cxnId="{7FC9542B-C809-42BE-B218-88D9903F04AE}">
      <dgm:prSet/>
      <dgm:spPr/>
      <dgm:t>
        <a:bodyPr/>
        <a:lstStyle/>
        <a:p>
          <a:endParaRPr lang="en-US"/>
        </a:p>
      </dgm:t>
    </dgm:pt>
    <dgm:pt modelId="{31E26443-C775-4728-BC3D-9DA4038CE6DC}" type="pres">
      <dgm:prSet presAssocID="{B8BFCFB4-BD5D-45FA-9A61-D55E7CEA07DD}" presName="root" presStyleCnt="0">
        <dgm:presLayoutVars>
          <dgm:dir/>
          <dgm:resizeHandles val="exact"/>
        </dgm:presLayoutVars>
      </dgm:prSet>
      <dgm:spPr/>
    </dgm:pt>
    <dgm:pt modelId="{DAA9C576-7F57-411A-95C5-791AFCC8BBA2}" type="pres">
      <dgm:prSet presAssocID="{B8BFCFB4-BD5D-45FA-9A61-D55E7CEA07DD}" presName="container" presStyleCnt="0">
        <dgm:presLayoutVars>
          <dgm:dir/>
          <dgm:resizeHandles val="exact"/>
        </dgm:presLayoutVars>
      </dgm:prSet>
      <dgm:spPr/>
    </dgm:pt>
    <dgm:pt modelId="{B34DDA1C-2CE1-4E88-B40A-AED27FE868CC}" type="pres">
      <dgm:prSet presAssocID="{047C0FBB-4A00-4D17-845A-6D98E6B21E4C}" presName="compNode" presStyleCnt="0"/>
      <dgm:spPr/>
    </dgm:pt>
    <dgm:pt modelId="{E1AF0C22-0215-4DFA-8224-526DA9253E8E}" type="pres">
      <dgm:prSet presAssocID="{047C0FBB-4A00-4D17-845A-6D98E6B21E4C}" presName="iconBgRect" presStyleLbl="bgShp" presStyleIdx="0" presStyleCnt="5"/>
      <dgm:spPr/>
    </dgm:pt>
    <dgm:pt modelId="{71B768E4-EBE1-428A-B86D-CBC99222C12F}" type="pres">
      <dgm:prSet presAssocID="{047C0FBB-4A00-4D17-845A-6D98E6B21E4C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eb Design"/>
        </a:ext>
      </dgm:extLst>
    </dgm:pt>
    <dgm:pt modelId="{30327631-A060-4087-B812-9B4E50C693A8}" type="pres">
      <dgm:prSet presAssocID="{047C0FBB-4A00-4D17-845A-6D98E6B21E4C}" presName="spaceRect" presStyleCnt="0"/>
      <dgm:spPr/>
    </dgm:pt>
    <dgm:pt modelId="{85C16BE2-140C-40AA-A93B-BC4E503BEA24}" type="pres">
      <dgm:prSet presAssocID="{047C0FBB-4A00-4D17-845A-6D98E6B21E4C}" presName="textRect" presStyleLbl="revTx" presStyleIdx="0" presStyleCnt="5">
        <dgm:presLayoutVars>
          <dgm:chMax val="1"/>
          <dgm:chPref val="1"/>
        </dgm:presLayoutVars>
      </dgm:prSet>
      <dgm:spPr/>
    </dgm:pt>
    <dgm:pt modelId="{9B8B70B6-C833-4CA0-B58E-72947CDE91AE}" type="pres">
      <dgm:prSet presAssocID="{A56CF865-4132-49C6-B426-3756534CE205}" presName="sibTrans" presStyleLbl="sibTrans2D1" presStyleIdx="0" presStyleCnt="0"/>
      <dgm:spPr/>
    </dgm:pt>
    <dgm:pt modelId="{0CA0DEFC-7A53-40F6-B9EF-8CF1912FDA3D}" type="pres">
      <dgm:prSet presAssocID="{9D3C660F-45CC-4C68-AC15-08BC7BD37940}" presName="compNode" presStyleCnt="0"/>
      <dgm:spPr/>
    </dgm:pt>
    <dgm:pt modelId="{4238E5D0-ECBD-44F0-B24E-8707A21673F7}" type="pres">
      <dgm:prSet presAssocID="{9D3C660F-45CC-4C68-AC15-08BC7BD37940}" presName="iconBgRect" presStyleLbl="bgShp" presStyleIdx="1" presStyleCnt="5"/>
      <dgm:spPr/>
    </dgm:pt>
    <dgm:pt modelId="{595E2EB3-722F-4D82-9816-FAC85DB5FC2B}" type="pres">
      <dgm:prSet presAssocID="{9D3C660F-45CC-4C68-AC15-08BC7BD37940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 Network"/>
        </a:ext>
      </dgm:extLst>
    </dgm:pt>
    <dgm:pt modelId="{4E22C722-16EF-403E-8312-F15BF4E52855}" type="pres">
      <dgm:prSet presAssocID="{9D3C660F-45CC-4C68-AC15-08BC7BD37940}" presName="spaceRect" presStyleCnt="0"/>
      <dgm:spPr/>
    </dgm:pt>
    <dgm:pt modelId="{F85BD0ED-9367-41B8-B9C3-0B58E8B78636}" type="pres">
      <dgm:prSet presAssocID="{9D3C660F-45CC-4C68-AC15-08BC7BD37940}" presName="textRect" presStyleLbl="revTx" presStyleIdx="1" presStyleCnt="5">
        <dgm:presLayoutVars>
          <dgm:chMax val="1"/>
          <dgm:chPref val="1"/>
        </dgm:presLayoutVars>
      </dgm:prSet>
      <dgm:spPr/>
    </dgm:pt>
    <dgm:pt modelId="{5B077E6D-2B81-4B73-BE78-BB8178C544B7}" type="pres">
      <dgm:prSet presAssocID="{35D4C7BD-D28D-4C67-8143-2B5B11591A10}" presName="sibTrans" presStyleLbl="sibTrans2D1" presStyleIdx="0" presStyleCnt="0"/>
      <dgm:spPr/>
    </dgm:pt>
    <dgm:pt modelId="{6F3C9D92-8316-4CD2-81D9-7F851016D231}" type="pres">
      <dgm:prSet presAssocID="{A188283E-2203-4892-92D1-A419D6E11CD8}" presName="compNode" presStyleCnt="0"/>
      <dgm:spPr/>
    </dgm:pt>
    <dgm:pt modelId="{EE89A4D9-8E38-4A28-9BBE-87615105F81E}" type="pres">
      <dgm:prSet presAssocID="{A188283E-2203-4892-92D1-A419D6E11CD8}" presName="iconBgRect" presStyleLbl="bgShp" presStyleIdx="2" presStyleCnt="5"/>
      <dgm:spPr/>
    </dgm:pt>
    <dgm:pt modelId="{54FEE9EA-E88B-49FE-A6F6-B6453499A151}" type="pres">
      <dgm:prSet presAssocID="{A188283E-2203-4892-92D1-A419D6E11CD8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Конверт"/>
        </a:ext>
      </dgm:extLst>
    </dgm:pt>
    <dgm:pt modelId="{69EB4CE1-6EF8-4AAA-AAEE-CBEEB0B0D058}" type="pres">
      <dgm:prSet presAssocID="{A188283E-2203-4892-92D1-A419D6E11CD8}" presName="spaceRect" presStyleCnt="0"/>
      <dgm:spPr/>
    </dgm:pt>
    <dgm:pt modelId="{C0B68777-774A-436B-82E5-2FB390C729DA}" type="pres">
      <dgm:prSet presAssocID="{A188283E-2203-4892-92D1-A419D6E11CD8}" presName="textRect" presStyleLbl="revTx" presStyleIdx="2" presStyleCnt="5">
        <dgm:presLayoutVars>
          <dgm:chMax val="1"/>
          <dgm:chPref val="1"/>
        </dgm:presLayoutVars>
      </dgm:prSet>
      <dgm:spPr/>
    </dgm:pt>
    <dgm:pt modelId="{F41449EC-36B2-4804-9D56-38982A11EE92}" type="pres">
      <dgm:prSet presAssocID="{97FBB00B-8B65-4B9B-9C92-15C3D69FD7D4}" presName="sibTrans" presStyleLbl="sibTrans2D1" presStyleIdx="0" presStyleCnt="0"/>
      <dgm:spPr/>
    </dgm:pt>
    <dgm:pt modelId="{AF4A5498-1FAC-4CBB-900B-DE9EBCF4DCF9}" type="pres">
      <dgm:prSet presAssocID="{CD7D5156-4D39-458B-9ACF-896A6E00924A}" presName="compNode" presStyleCnt="0"/>
      <dgm:spPr/>
    </dgm:pt>
    <dgm:pt modelId="{B63C4103-D5EB-486B-933C-606E131B669F}" type="pres">
      <dgm:prSet presAssocID="{CD7D5156-4D39-458B-9ACF-896A6E00924A}" presName="iconBgRect" presStyleLbl="bgShp" presStyleIdx="3" presStyleCnt="5"/>
      <dgm:spPr/>
    </dgm:pt>
    <dgm:pt modelId="{DCF504C5-0089-40E6-8EDB-1C78697EB19A}" type="pres">
      <dgm:prSet presAssocID="{CD7D5156-4D39-458B-9ACF-896A6E00924A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Рукопожатие"/>
        </a:ext>
      </dgm:extLst>
    </dgm:pt>
    <dgm:pt modelId="{DAEE0E3F-8B08-4E2E-9043-C4A99E7C0EB1}" type="pres">
      <dgm:prSet presAssocID="{CD7D5156-4D39-458B-9ACF-896A6E00924A}" presName="spaceRect" presStyleCnt="0"/>
      <dgm:spPr/>
    </dgm:pt>
    <dgm:pt modelId="{85790184-C357-44A3-9198-FDE92E4A6CD0}" type="pres">
      <dgm:prSet presAssocID="{CD7D5156-4D39-458B-9ACF-896A6E00924A}" presName="textRect" presStyleLbl="revTx" presStyleIdx="3" presStyleCnt="5">
        <dgm:presLayoutVars>
          <dgm:chMax val="1"/>
          <dgm:chPref val="1"/>
        </dgm:presLayoutVars>
      </dgm:prSet>
      <dgm:spPr/>
    </dgm:pt>
    <dgm:pt modelId="{D1E6BADE-5B61-41EE-99B9-65AFF95BFAFF}" type="pres">
      <dgm:prSet presAssocID="{080F77EB-AC40-4B8A-B616-85E4013C5CB2}" presName="sibTrans" presStyleLbl="sibTrans2D1" presStyleIdx="0" presStyleCnt="0"/>
      <dgm:spPr/>
    </dgm:pt>
    <dgm:pt modelId="{71E7FB9B-E415-46EB-91CA-5C47DECA5483}" type="pres">
      <dgm:prSet presAssocID="{2B463723-8DA2-4F46-8DEE-5F494A8A1462}" presName="compNode" presStyleCnt="0"/>
      <dgm:spPr/>
    </dgm:pt>
    <dgm:pt modelId="{E24E6A2B-165C-4510-AE0A-26891B2879E3}" type="pres">
      <dgm:prSet presAssocID="{2B463723-8DA2-4F46-8DEE-5F494A8A1462}" presName="iconBgRect" presStyleLbl="bgShp" presStyleIdx="4" presStyleCnt="5"/>
      <dgm:spPr/>
    </dgm:pt>
    <dgm:pt modelId="{069F73FD-B650-484D-95ED-F2FBC4543F39}" type="pres">
      <dgm:prSet presAssocID="{2B463723-8DA2-4F46-8DEE-5F494A8A1462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Монитор"/>
        </a:ext>
      </dgm:extLst>
    </dgm:pt>
    <dgm:pt modelId="{FCEC723B-5F4E-439E-85B1-FA2D91FAC1E0}" type="pres">
      <dgm:prSet presAssocID="{2B463723-8DA2-4F46-8DEE-5F494A8A1462}" presName="spaceRect" presStyleCnt="0"/>
      <dgm:spPr/>
    </dgm:pt>
    <dgm:pt modelId="{B4F4A482-048F-40F2-8364-AC4A243ACF1E}" type="pres">
      <dgm:prSet presAssocID="{2B463723-8DA2-4F46-8DEE-5F494A8A1462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23FE1C08-310E-4FA1-8D4C-776E2ECBC7C4}" srcId="{B8BFCFB4-BD5D-45FA-9A61-D55E7CEA07DD}" destId="{A188283E-2203-4892-92D1-A419D6E11CD8}" srcOrd="2" destOrd="0" parTransId="{B13A8B21-CD77-474E-89C4-D9B4940C378D}" sibTransId="{97FBB00B-8B65-4B9B-9C92-15C3D69FD7D4}"/>
    <dgm:cxn modelId="{71667013-85C6-4ED8-BD4D-91B298A18403}" type="presOf" srcId="{080F77EB-AC40-4B8A-B616-85E4013C5CB2}" destId="{D1E6BADE-5B61-41EE-99B9-65AFF95BFAFF}" srcOrd="0" destOrd="0" presId="urn:microsoft.com/office/officeart/2018/2/layout/IconCircleList"/>
    <dgm:cxn modelId="{71F07216-85E8-4731-A71C-0E13EEB8CD8C}" type="presOf" srcId="{A56CF865-4132-49C6-B426-3756534CE205}" destId="{9B8B70B6-C833-4CA0-B58E-72947CDE91AE}" srcOrd="0" destOrd="0" presId="urn:microsoft.com/office/officeart/2018/2/layout/IconCircleList"/>
    <dgm:cxn modelId="{E17F9C1F-9EA0-4FA6-AEA0-C67F5E02CC79}" type="presOf" srcId="{A188283E-2203-4892-92D1-A419D6E11CD8}" destId="{C0B68777-774A-436B-82E5-2FB390C729DA}" srcOrd="0" destOrd="0" presId="urn:microsoft.com/office/officeart/2018/2/layout/IconCircleList"/>
    <dgm:cxn modelId="{7FC9542B-C809-42BE-B218-88D9903F04AE}" srcId="{B8BFCFB4-BD5D-45FA-9A61-D55E7CEA07DD}" destId="{2B463723-8DA2-4F46-8DEE-5F494A8A1462}" srcOrd="4" destOrd="0" parTransId="{DF904C8B-488F-4F65-B7CD-2BED40AC5F03}" sibTransId="{BB5A3C95-A8F0-4BA3-8CC1-64BC92AA3CDB}"/>
    <dgm:cxn modelId="{0DAC3776-A554-47F6-8FCB-7578E0764BFE}" type="presOf" srcId="{2B463723-8DA2-4F46-8DEE-5F494A8A1462}" destId="{B4F4A482-048F-40F2-8364-AC4A243ACF1E}" srcOrd="0" destOrd="0" presId="urn:microsoft.com/office/officeart/2018/2/layout/IconCircleList"/>
    <dgm:cxn modelId="{DF209F7E-1E04-437D-8BB4-8E2950BD88DC}" type="presOf" srcId="{35D4C7BD-D28D-4C67-8143-2B5B11591A10}" destId="{5B077E6D-2B81-4B73-BE78-BB8178C544B7}" srcOrd="0" destOrd="0" presId="urn:microsoft.com/office/officeart/2018/2/layout/IconCircleList"/>
    <dgm:cxn modelId="{C36080AB-FC14-4E48-99CC-A518A30098E7}" type="presOf" srcId="{97FBB00B-8B65-4B9B-9C92-15C3D69FD7D4}" destId="{F41449EC-36B2-4804-9D56-38982A11EE92}" srcOrd="0" destOrd="0" presId="urn:microsoft.com/office/officeart/2018/2/layout/IconCircleList"/>
    <dgm:cxn modelId="{E53062BA-B739-4D93-8C9A-390981A3F723}" type="presOf" srcId="{B8BFCFB4-BD5D-45FA-9A61-D55E7CEA07DD}" destId="{31E26443-C775-4728-BC3D-9DA4038CE6DC}" srcOrd="0" destOrd="0" presId="urn:microsoft.com/office/officeart/2018/2/layout/IconCircleList"/>
    <dgm:cxn modelId="{E2A871D2-24D1-43A4-AB5C-0ADDB651CD27}" srcId="{B8BFCFB4-BD5D-45FA-9A61-D55E7CEA07DD}" destId="{047C0FBB-4A00-4D17-845A-6D98E6B21E4C}" srcOrd="0" destOrd="0" parTransId="{DCA39A8B-7649-413A-85B3-E0ED0EFEEA79}" sibTransId="{A56CF865-4132-49C6-B426-3756534CE205}"/>
    <dgm:cxn modelId="{C067CBDD-5001-414C-AA6C-0C78A15EF26F}" srcId="{B8BFCFB4-BD5D-45FA-9A61-D55E7CEA07DD}" destId="{CD7D5156-4D39-458B-9ACF-896A6E00924A}" srcOrd="3" destOrd="0" parTransId="{59094C44-F29E-4498-BFBE-ED9B223ECCEC}" sibTransId="{080F77EB-AC40-4B8A-B616-85E4013C5CB2}"/>
    <dgm:cxn modelId="{23E758E5-6250-43FB-B1B7-FC497FF275F8}" type="presOf" srcId="{047C0FBB-4A00-4D17-845A-6D98E6B21E4C}" destId="{85C16BE2-140C-40AA-A93B-BC4E503BEA24}" srcOrd="0" destOrd="0" presId="urn:microsoft.com/office/officeart/2018/2/layout/IconCircleList"/>
    <dgm:cxn modelId="{9DDF78EA-04CE-4847-9368-5089F7E5B9D2}" type="presOf" srcId="{CD7D5156-4D39-458B-9ACF-896A6E00924A}" destId="{85790184-C357-44A3-9198-FDE92E4A6CD0}" srcOrd="0" destOrd="0" presId="urn:microsoft.com/office/officeart/2018/2/layout/IconCircleList"/>
    <dgm:cxn modelId="{C02E98ED-BE4F-43A8-8BCB-8F73A893C3E6}" srcId="{B8BFCFB4-BD5D-45FA-9A61-D55E7CEA07DD}" destId="{9D3C660F-45CC-4C68-AC15-08BC7BD37940}" srcOrd="1" destOrd="0" parTransId="{3E39EB32-708D-4EFE-AE17-A83794B6C107}" sibTransId="{35D4C7BD-D28D-4C67-8143-2B5B11591A10}"/>
    <dgm:cxn modelId="{66354CF0-D948-47EA-8F27-03E5B222E167}" type="presOf" srcId="{9D3C660F-45CC-4C68-AC15-08BC7BD37940}" destId="{F85BD0ED-9367-41B8-B9C3-0B58E8B78636}" srcOrd="0" destOrd="0" presId="urn:microsoft.com/office/officeart/2018/2/layout/IconCircleList"/>
    <dgm:cxn modelId="{C8DA7609-A97D-4FAA-80AA-BE75A0B9456D}" type="presParOf" srcId="{31E26443-C775-4728-BC3D-9DA4038CE6DC}" destId="{DAA9C576-7F57-411A-95C5-791AFCC8BBA2}" srcOrd="0" destOrd="0" presId="urn:microsoft.com/office/officeart/2018/2/layout/IconCircleList"/>
    <dgm:cxn modelId="{2D0108AD-7B70-4544-B17A-1E97E515BA65}" type="presParOf" srcId="{DAA9C576-7F57-411A-95C5-791AFCC8BBA2}" destId="{B34DDA1C-2CE1-4E88-B40A-AED27FE868CC}" srcOrd="0" destOrd="0" presId="urn:microsoft.com/office/officeart/2018/2/layout/IconCircleList"/>
    <dgm:cxn modelId="{60935A93-C97F-49FB-B3A7-A664527F89A3}" type="presParOf" srcId="{B34DDA1C-2CE1-4E88-B40A-AED27FE868CC}" destId="{E1AF0C22-0215-4DFA-8224-526DA9253E8E}" srcOrd="0" destOrd="0" presId="urn:microsoft.com/office/officeart/2018/2/layout/IconCircleList"/>
    <dgm:cxn modelId="{3B6B010F-2997-4D43-93D8-C6AB9676AAC5}" type="presParOf" srcId="{B34DDA1C-2CE1-4E88-B40A-AED27FE868CC}" destId="{71B768E4-EBE1-428A-B86D-CBC99222C12F}" srcOrd="1" destOrd="0" presId="urn:microsoft.com/office/officeart/2018/2/layout/IconCircleList"/>
    <dgm:cxn modelId="{59815669-8CDC-4EA0-A264-8DB6AE8BF134}" type="presParOf" srcId="{B34DDA1C-2CE1-4E88-B40A-AED27FE868CC}" destId="{30327631-A060-4087-B812-9B4E50C693A8}" srcOrd="2" destOrd="0" presId="urn:microsoft.com/office/officeart/2018/2/layout/IconCircleList"/>
    <dgm:cxn modelId="{72227B44-09E2-4564-8608-16D9E177FCE3}" type="presParOf" srcId="{B34DDA1C-2CE1-4E88-B40A-AED27FE868CC}" destId="{85C16BE2-140C-40AA-A93B-BC4E503BEA24}" srcOrd="3" destOrd="0" presId="urn:microsoft.com/office/officeart/2018/2/layout/IconCircleList"/>
    <dgm:cxn modelId="{CA97B4DC-AF6F-45F1-9B02-7742139189BD}" type="presParOf" srcId="{DAA9C576-7F57-411A-95C5-791AFCC8BBA2}" destId="{9B8B70B6-C833-4CA0-B58E-72947CDE91AE}" srcOrd="1" destOrd="0" presId="urn:microsoft.com/office/officeart/2018/2/layout/IconCircleList"/>
    <dgm:cxn modelId="{4B6AAC2F-E904-4DC4-8E72-24A14D41713E}" type="presParOf" srcId="{DAA9C576-7F57-411A-95C5-791AFCC8BBA2}" destId="{0CA0DEFC-7A53-40F6-B9EF-8CF1912FDA3D}" srcOrd="2" destOrd="0" presId="urn:microsoft.com/office/officeart/2018/2/layout/IconCircleList"/>
    <dgm:cxn modelId="{E2EAB635-718F-4DD5-80DF-9A003FDE318D}" type="presParOf" srcId="{0CA0DEFC-7A53-40F6-B9EF-8CF1912FDA3D}" destId="{4238E5D0-ECBD-44F0-B24E-8707A21673F7}" srcOrd="0" destOrd="0" presId="urn:microsoft.com/office/officeart/2018/2/layout/IconCircleList"/>
    <dgm:cxn modelId="{309741FA-DA36-4886-A997-B41C16B3A1EC}" type="presParOf" srcId="{0CA0DEFC-7A53-40F6-B9EF-8CF1912FDA3D}" destId="{595E2EB3-722F-4D82-9816-FAC85DB5FC2B}" srcOrd="1" destOrd="0" presId="urn:microsoft.com/office/officeart/2018/2/layout/IconCircleList"/>
    <dgm:cxn modelId="{0E0BC237-C2DD-402E-8617-DEE195095EF0}" type="presParOf" srcId="{0CA0DEFC-7A53-40F6-B9EF-8CF1912FDA3D}" destId="{4E22C722-16EF-403E-8312-F15BF4E52855}" srcOrd="2" destOrd="0" presId="urn:microsoft.com/office/officeart/2018/2/layout/IconCircleList"/>
    <dgm:cxn modelId="{35ECAF46-ADEF-4403-BEC6-CD83E47C1052}" type="presParOf" srcId="{0CA0DEFC-7A53-40F6-B9EF-8CF1912FDA3D}" destId="{F85BD0ED-9367-41B8-B9C3-0B58E8B78636}" srcOrd="3" destOrd="0" presId="urn:microsoft.com/office/officeart/2018/2/layout/IconCircleList"/>
    <dgm:cxn modelId="{513F962D-00E6-4A83-B487-0C5356868A4B}" type="presParOf" srcId="{DAA9C576-7F57-411A-95C5-791AFCC8BBA2}" destId="{5B077E6D-2B81-4B73-BE78-BB8178C544B7}" srcOrd="3" destOrd="0" presId="urn:microsoft.com/office/officeart/2018/2/layout/IconCircleList"/>
    <dgm:cxn modelId="{B6A0392C-43CC-4D24-8FCC-9716A0073918}" type="presParOf" srcId="{DAA9C576-7F57-411A-95C5-791AFCC8BBA2}" destId="{6F3C9D92-8316-4CD2-81D9-7F851016D231}" srcOrd="4" destOrd="0" presId="urn:microsoft.com/office/officeart/2018/2/layout/IconCircleList"/>
    <dgm:cxn modelId="{CAAB6D88-A8E5-4EC5-A143-A826991F958C}" type="presParOf" srcId="{6F3C9D92-8316-4CD2-81D9-7F851016D231}" destId="{EE89A4D9-8E38-4A28-9BBE-87615105F81E}" srcOrd="0" destOrd="0" presId="urn:microsoft.com/office/officeart/2018/2/layout/IconCircleList"/>
    <dgm:cxn modelId="{AEBFBCD3-65A2-4890-A4C5-B25F2BB21A30}" type="presParOf" srcId="{6F3C9D92-8316-4CD2-81D9-7F851016D231}" destId="{54FEE9EA-E88B-49FE-A6F6-B6453499A151}" srcOrd="1" destOrd="0" presId="urn:microsoft.com/office/officeart/2018/2/layout/IconCircleList"/>
    <dgm:cxn modelId="{C713CF8A-E9EA-4E47-A1A2-2DC2EABE33E7}" type="presParOf" srcId="{6F3C9D92-8316-4CD2-81D9-7F851016D231}" destId="{69EB4CE1-6EF8-4AAA-AAEE-CBEEB0B0D058}" srcOrd="2" destOrd="0" presId="urn:microsoft.com/office/officeart/2018/2/layout/IconCircleList"/>
    <dgm:cxn modelId="{2F820364-10AA-461A-A677-1E393FA9FCCF}" type="presParOf" srcId="{6F3C9D92-8316-4CD2-81D9-7F851016D231}" destId="{C0B68777-774A-436B-82E5-2FB390C729DA}" srcOrd="3" destOrd="0" presId="urn:microsoft.com/office/officeart/2018/2/layout/IconCircleList"/>
    <dgm:cxn modelId="{5DEABFE0-6ECA-441A-B720-8E3BE10F7711}" type="presParOf" srcId="{DAA9C576-7F57-411A-95C5-791AFCC8BBA2}" destId="{F41449EC-36B2-4804-9D56-38982A11EE92}" srcOrd="5" destOrd="0" presId="urn:microsoft.com/office/officeart/2018/2/layout/IconCircleList"/>
    <dgm:cxn modelId="{43DA579F-8248-4DDA-B209-2CDC74B479BE}" type="presParOf" srcId="{DAA9C576-7F57-411A-95C5-791AFCC8BBA2}" destId="{AF4A5498-1FAC-4CBB-900B-DE9EBCF4DCF9}" srcOrd="6" destOrd="0" presId="urn:microsoft.com/office/officeart/2018/2/layout/IconCircleList"/>
    <dgm:cxn modelId="{A7597129-C8B6-4A46-9544-F9D1F30986C9}" type="presParOf" srcId="{AF4A5498-1FAC-4CBB-900B-DE9EBCF4DCF9}" destId="{B63C4103-D5EB-486B-933C-606E131B669F}" srcOrd="0" destOrd="0" presId="urn:microsoft.com/office/officeart/2018/2/layout/IconCircleList"/>
    <dgm:cxn modelId="{21F749A0-BEB6-4672-95E8-9125772D88BC}" type="presParOf" srcId="{AF4A5498-1FAC-4CBB-900B-DE9EBCF4DCF9}" destId="{DCF504C5-0089-40E6-8EDB-1C78697EB19A}" srcOrd="1" destOrd="0" presId="urn:microsoft.com/office/officeart/2018/2/layout/IconCircleList"/>
    <dgm:cxn modelId="{3DBBD211-2528-4C01-9E57-DBE9D4717464}" type="presParOf" srcId="{AF4A5498-1FAC-4CBB-900B-DE9EBCF4DCF9}" destId="{DAEE0E3F-8B08-4E2E-9043-C4A99E7C0EB1}" srcOrd="2" destOrd="0" presId="urn:microsoft.com/office/officeart/2018/2/layout/IconCircleList"/>
    <dgm:cxn modelId="{DA97175D-3722-4DE7-B80B-602768E5E219}" type="presParOf" srcId="{AF4A5498-1FAC-4CBB-900B-DE9EBCF4DCF9}" destId="{85790184-C357-44A3-9198-FDE92E4A6CD0}" srcOrd="3" destOrd="0" presId="urn:microsoft.com/office/officeart/2018/2/layout/IconCircleList"/>
    <dgm:cxn modelId="{156F0C30-A385-40C0-8842-0D2A9145223F}" type="presParOf" srcId="{DAA9C576-7F57-411A-95C5-791AFCC8BBA2}" destId="{D1E6BADE-5B61-41EE-99B9-65AFF95BFAFF}" srcOrd="7" destOrd="0" presId="urn:microsoft.com/office/officeart/2018/2/layout/IconCircleList"/>
    <dgm:cxn modelId="{DACF97BC-7E93-4906-9C75-D83D3A644313}" type="presParOf" srcId="{DAA9C576-7F57-411A-95C5-791AFCC8BBA2}" destId="{71E7FB9B-E415-46EB-91CA-5C47DECA5483}" srcOrd="8" destOrd="0" presId="urn:microsoft.com/office/officeart/2018/2/layout/IconCircleList"/>
    <dgm:cxn modelId="{E6EFAEA4-DC7A-49F0-8342-60BA785AF549}" type="presParOf" srcId="{71E7FB9B-E415-46EB-91CA-5C47DECA5483}" destId="{E24E6A2B-165C-4510-AE0A-26891B2879E3}" srcOrd="0" destOrd="0" presId="urn:microsoft.com/office/officeart/2018/2/layout/IconCircleList"/>
    <dgm:cxn modelId="{E59AB5A9-6DD3-4FB3-A35D-442E76283C86}" type="presParOf" srcId="{71E7FB9B-E415-46EB-91CA-5C47DECA5483}" destId="{069F73FD-B650-484D-95ED-F2FBC4543F39}" srcOrd="1" destOrd="0" presId="urn:microsoft.com/office/officeart/2018/2/layout/IconCircleList"/>
    <dgm:cxn modelId="{DAB5F9A8-116C-439F-8D0A-C956C035BCA3}" type="presParOf" srcId="{71E7FB9B-E415-46EB-91CA-5C47DECA5483}" destId="{FCEC723B-5F4E-439E-85B1-FA2D91FAC1E0}" srcOrd="2" destOrd="0" presId="urn:microsoft.com/office/officeart/2018/2/layout/IconCircleList"/>
    <dgm:cxn modelId="{E063D529-8E1A-4A09-9F3C-5BF1454591DC}" type="presParOf" srcId="{71E7FB9B-E415-46EB-91CA-5C47DECA5483}" destId="{B4F4A482-048F-40F2-8364-AC4A243ACF1E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4FB239-EB9E-4D72-881E-FB4E421A318A}">
      <dsp:nvSpPr>
        <dsp:cNvPr id="0" name=""/>
        <dsp:cNvSpPr/>
      </dsp:nvSpPr>
      <dsp:spPr>
        <a:xfrm>
          <a:off x="0" y="703"/>
          <a:ext cx="6373813" cy="164515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BBDD63-4E7E-4AA9-983B-17FD281AC3C6}">
      <dsp:nvSpPr>
        <dsp:cNvPr id="0" name=""/>
        <dsp:cNvSpPr/>
      </dsp:nvSpPr>
      <dsp:spPr>
        <a:xfrm>
          <a:off x="497659" y="370863"/>
          <a:ext cx="904835" cy="90483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036EC5-6B6C-487B-B061-E576A9614FB4}">
      <dsp:nvSpPr>
        <dsp:cNvPr id="0" name=""/>
        <dsp:cNvSpPr/>
      </dsp:nvSpPr>
      <dsp:spPr>
        <a:xfrm>
          <a:off x="1900154" y="703"/>
          <a:ext cx="4473659" cy="16451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4112" tIns="174112" rIns="174112" bIns="174112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/>
            <a:t>1.Облачные вычисления- для хранения данных пользователей, обработки информации и предоставления доступа к контенту </a:t>
          </a:r>
          <a:endParaRPr lang="en-US" sz="1800" kern="1200"/>
        </a:p>
      </dsp:txBody>
      <dsp:txXfrm>
        <a:off x="1900154" y="703"/>
        <a:ext cx="4473659" cy="1645155"/>
      </dsp:txXfrm>
    </dsp:sp>
    <dsp:sp modelId="{57A7C323-5A88-49D5-BB3C-D1D8D623FD82}">
      <dsp:nvSpPr>
        <dsp:cNvPr id="0" name=""/>
        <dsp:cNvSpPr/>
      </dsp:nvSpPr>
      <dsp:spPr>
        <a:xfrm>
          <a:off x="0" y="2057147"/>
          <a:ext cx="6373813" cy="164515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1A3B8D-4023-44EF-ABB4-4DB670F6D5D6}">
      <dsp:nvSpPr>
        <dsp:cNvPr id="0" name=""/>
        <dsp:cNvSpPr/>
      </dsp:nvSpPr>
      <dsp:spPr>
        <a:xfrm>
          <a:off x="497659" y="2427307"/>
          <a:ext cx="904835" cy="90483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2ED087-807E-420B-A6EC-15B4C5F986F5}">
      <dsp:nvSpPr>
        <dsp:cNvPr id="0" name=""/>
        <dsp:cNvSpPr/>
      </dsp:nvSpPr>
      <dsp:spPr>
        <a:xfrm>
          <a:off x="1900154" y="2057147"/>
          <a:ext cx="4473659" cy="16451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4112" tIns="174112" rIns="174112" bIns="174112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/>
            <a:t>2.Искусственный интеллект (ИИ): ИИ используется на образовательных платформах для различных целей. к примеру создание самого маскота или ответ на вопрос пользователей </a:t>
          </a:r>
          <a:endParaRPr lang="en-US" sz="1800" kern="1200"/>
        </a:p>
      </dsp:txBody>
      <dsp:txXfrm>
        <a:off x="1900154" y="2057147"/>
        <a:ext cx="4473659" cy="1645155"/>
      </dsp:txXfrm>
    </dsp:sp>
    <dsp:sp modelId="{5CF11676-8BCD-4FDB-9171-AEFBD74759D6}">
      <dsp:nvSpPr>
        <dsp:cNvPr id="0" name=""/>
        <dsp:cNvSpPr/>
      </dsp:nvSpPr>
      <dsp:spPr>
        <a:xfrm>
          <a:off x="0" y="4113591"/>
          <a:ext cx="6373813" cy="164515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81A00E-96AF-4955-BFC5-2CC4C74DB3C1}">
      <dsp:nvSpPr>
        <dsp:cNvPr id="0" name=""/>
        <dsp:cNvSpPr/>
      </dsp:nvSpPr>
      <dsp:spPr>
        <a:xfrm>
          <a:off x="497659" y="4483751"/>
          <a:ext cx="904835" cy="90483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E852CB-EB68-4C8F-9869-6402200411AF}">
      <dsp:nvSpPr>
        <dsp:cNvPr id="0" name=""/>
        <dsp:cNvSpPr/>
      </dsp:nvSpPr>
      <dsp:spPr>
        <a:xfrm>
          <a:off x="1900154" y="4113591"/>
          <a:ext cx="4473659" cy="16451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4112" tIns="174112" rIns="174112" bIns="174112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/>
            <a:t>3. Аналитика данных: для сбора и анализа информации о процессе обучения.</a:t>
          </a:r>
          <a:endParaRPr lang="en-US" sz="1800" kern="1200"/>
        </a:p>
      </dsp:txBody>
      <dsp:txXfrm>
        <a:off x="1900154" y="4113591"/>
        <a:ext cx="4473659" cy="16451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66896E-1058-47A3-A8D5-58E936BF6E5C}">
      <dsp:nvSpPr>
        <dsp:cNvPr id="0" name=""/>
        <dsp:cNvSpPr/>
      </dsp:nvSpPr>
      <dsp:spPr>
        <a:xfrm>
          <a:off x="-33936" y="9275"/>
          <a:ext cx="6854768" cy="166656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58CD35-97AD-4F56-9B57-09EA9186B80E}">
      <dsp:nvSpPr>
        <dsp:cNvPr id="0" name=""/>
        <dsp:cNvSpPr/>
      </dsp:nvSpPr>
      <dsp:spPr>
        <a:xfrm>
          <a:off x="470199" y="384252"/>
          <a:ext cx="916610" cy="91661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BBBDA8-905E-44D1-B78A-12FAAB78DD62}">
      <dsp:nvSpPr>
        <dsp:cNvPr id="0" name=""/>
        <dsp:cNvSpPr/>
      </dsp:nvSpPr>
      <dsp:spPr>
        <a:xfrm>
          <a:off x="1609420" y="219977"/>
          <a:ext cx="4848851" cy="9557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149" tIns="101149" rIns="101149" bIns="101149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1. Интерактивность и привлекательность: Данная платформа предлагает </a:t>
          </a:r>
          <a:r>
            <a:rPr lang="ru-RU" sz="1400" kern="1200" dirty="0" err="1"/>
            <a:t>мультикапоиционный</a:t>
          </a:r>
          <a:r>
            <a:rPr lang="ru-RU" sz="1400" kern="1200" dirty="0"/>
            <a:t> формат обучения, который включает разнообразные интерактивные задания и игры. Это делает обучение более увлекательным и захватывающим для детей, помогая им активно вовлекаться в процесс обучения. </a:t>
          </a:r>
          <a:endParaRPr lang="en-US" sz="1400" kern="1200" dirty="0"/>
        </a:p>
      </dsp:txBody>
      <dsp:txXfrm>
        <a:off x="1609420" y="219977"/>
        <a:ext cx="4848851" cy="955739"/>
      </dsp:txXfrm>
    </dsp:sp>
    <dsp:sp modelId="{4E8DC159-F31E-4D08-960A-90F4C1DAB494}">
      <dsp:nvSpPr>
        <dsp:cNvPr id="0" name=""/>
        <dsp:cNvSpPr/>
      </dsp:nvSpPr>
      <dsp:spPr>
        <a:xfrm>
          <a:off x="-33936" y="2092480"/>
          <a:ext cx="6854768" cy="166656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EFDC9F-A9A6-4651-987F-9444314A64EE}">
      <dsp:nvSpPr>
        <dsp:cNvPr id="0" name=""/>
        <dsp:cNvSpPr/>
      </dsp:nvSpPr>
      <dsp:spPr>
        <a:xfrm>
          <a:off x="470199" y="2467457"/>
          <a:ext cx="916610" cy="91661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A35C9D-F769-4C85-A1A4-5E624081E9ED}">
      <dsp:nvSpPr>
        <dsp:cNvPr id="0" name=""/>
        <dsp:cNvSpPr/>
      </dsp:nvSpPr>
      <dsp:spPr>
        <a:xfrm>
          <a:off x="1672504" y="2490101"/>
          <a:ext cx="5146667" cy="824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149" tIns="101149" rIns="101149" bIns="101149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2. Адаптивное обучение: С использованием искусственного интеллекта, платформа способна адаптироваться к индивидуальным потребностям и способностям каждого ребенка. Анализируя прогресс и результаты обучения, она автоматически предлагает соответствующие уровню знаний и навыков задания, обеспечивая персонализированное обучение. </a:t>
          </a:r>
          <a:endParaRPr lang="en-US" sz="1400" kern="1200" dirty="0"/>
        </a:p>
      </dsp:txBody>
      <dsp:txXfrm>
        <a:off x="1672504" y="2490101"/>
        <a:ext cx="5146667" cy="824927"/>
      </dsp:txXfrm>
    </dsp:sp>
    <dsp:sp modelId="{6F264404-24B9-4238-83BA-8EE0E3484EAB}">
      <dsp:nvSpPr>
        <dsp:cNvPr id="0" name=""/>
        <dsp:cNvSpPr/>
      </dsp:nvSpPr>
      <dsp:spPr>
        <a:xfrm>
          <a:off x="-33936" y="4175685"/>
          <a:ext cx="6854768" cy="166656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FE9C81-FB26-48E4-8A96-BBDE0A15E628}">
      <dsp:nvSpPr>
        <dsp:cNvPr id="0" name=""/>
        <dsp:cNvSpPr/>
      </dsp:nvSpPr>
      <dsp:spPr>
        <a:xfrm>
          <a:off x="470199" y="4550662"/>
          <a:ext cx="916610" cy="91661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74541A-ABFB-44C9-96E9-2DB4D1D4CD6D}">
      <dsp:nvSpPr>
        <dsp:cNvPr id="0" name=""/>
        <dsp:cNvSpPr/>
      </dsp:nvSpPr>
      <dsp:spPr>
        <a:xfrm>
          <a:off x="1757068" y="4480900"/>
          <a:ext cx="4848851" cy="9557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149" tIns="101149" rIns="101149" bIns="101149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3. Маскот и интерактивные возможности: Присутствие маскота, созданного с помощью искусственного интеллекта, придает платформе уникальность. Маскот играет роль виртуального учителя и помогает детям в процессе обучения.</a:t>
          </a:r>
          <a:endParaRPr lang="en-US" sz="1400" kern="1200" dirty="0"/>
        </a:p>
      </dsp:txBody>
      <dsp:txXfrm>
        <a:off x="1757068" y="4480900"/>
        <a:ext cx="4848851" cy="9557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AF0C22-0215-4DFA-8224-526DA9253E8E}">
      <dsp:nvSpPr>
        <dsp:cNvPr id="0" name=""/>
        <dsp:cNvSpPr/>
      </dsp:nvSpPr>
      <dsp:spPr>
        <a:xfrm>
          <a:off x="253937" y="734184"/>
          <a:ext cx="917359" cy="917359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B768E4-EBE1-428A-B86D-CBC99222C12F}">
      <dsp:nvSpPr>
        <dsp:cNvPr id="0" name=""/>
        <dsp:cNvSpPr/>
      </dsp:nvSpPr>
      <dsp:spPr>
        <a:xfrm>
          <a:off x="446583" y="926830"/>
          <a:ext cx="532068" cy="53206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C16BE2-140C-40AA-A93B-BC4E503BEA24}">
      <dsp:nvSpPr>
        <dsp:cNvPr id="0" name=""/>
        <dsp:cNvSpPr/>
      </dsp:nvSpPr>
      <dsp:spPr>
        <a:xfrm>
          <a:off x="1367874" y="734184"/>
          <a:ext cx="2162347" cy="917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1. Веб-сайт и блог: Создание информативного и привлекательного веб-сайта для платформы, который будет содержать подробную информацию о предлагаемых образовательных программ и преимуществах использования платформы. </a:t>
          </a:r>
          <a:endParaRPr lang="en-US" sz="1100" kern="1200"/>
        </a:p>
      </dsp:txBody>
      <dsp:txXfrm>
        <a:off x="1367874" y="734184"/>
        <a:ext cx="2162347" cy="917359"/>
      </dsp:txXfrm>
    </dsp:sp>
    <dsp:sp modelId="{4238E5D0-ECBD-44F0-B24E-8707A21673F7}">
      <dsp:nvSpPr>
        <dsp:cNvPr id="0" name=""/>
        <dsp:cNvSpPr/>
      </dsp:nvSpPr>
      <dsp:spPr>
        <a:xfrm>
          <a:off x="3906994" y="734184"/>
          <a:ext cx="917359" cy="917359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5E2EB3-722F-4D82-9816-FAC85DB5FC2B}">
      <dsp:nvSpPr>
        <dsp:cNvPr id="0" name=""/>
        <dsp:cNvSpPr/>
      </dsp:nvSpPr>
      <dsp:spPr>
        <a:xfrm>
          <a:off x="4099640" y="926830"/>
          <a:ext cx="532068" cy="53206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5BD0ED-9367-41B8-B9C3-0B58E8B78636}">
      <dsp:nvSpPr>
        <dsp:cNvPr id="0" name=""/>
        <dsp:cNvSpPr/>
      </dsp:nvSpPr>
      <dsp:spPr>
        <a:xfrm>
          <a:off x="5020931" y="734184"/>
          <a:ext cx="2162347" cy="917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2. Социальные сети: Создание аккаунтов на популярных социальных сетях, таких как VK , Telegram, для распространения информации о платформе и взаимодействия с родителями и учителями. </a:t>
          </a:r>
          <a:endParaRPr lang="en-US" sz="1100" kern="1200"/>
        </a:p>
      </dsp:txBody>
      <dsp:txXfrm>
        <a:off x="5020931" y="734184"/>
        <a:ext cx="2162347" cy="917359"/>
      </dsp:txXfrm>
    </dsp:sp>
    <dsp:sp modelId="{EE89A4D9-8E38-4A28-9BBE-87615105F81E}">
      <dsp:nvSpPr>
        <dsp:cNvPr id="0" name=""/>
        <dsp:cNvSpPr/>
      </dsp:nvSpPr>
      <dsp:spPr>
        <a:xfrm>
          <a:off x="7560051" y="734184"/>
          <a:ext cx="917359" cy="917359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FEE9EA-E88B-49FE-A6F6-B6453499A151}">
      <dsp:nvSpPr>
        <dsp:cNvPr id="0" name=""/>
        <dsp:cNvSpPr/>
      </dsp:nvSpPr>
      <dsp:spPr>
        <a:xfrm>
          <a:off x="7752697" y="926830"/>
          <a:ext cx="532068" cy="53206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B68777-774A-436B-82E5-2FB390C729DA}">
      <dsp:nvSpPr>
        <dsp:cNvPr id="0" name=""/>
        <dsp:cNvSpPr/>
      </dsp:nvSpPr>
      <dsp:spPr>
        <a:xfrm>
          <a:off x="8673988" y="734184"/>
          <a:ext cx="2162347" cy="917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3. Email-маркетинг: Создание базы данных контактов родителей и учителей и отправка регулярных информационных рассылок. </a:t>
          </a:r>
          <a:endParaRPr lang="en-US" sz="1100" kern="1200"/>
        </a:p>
      </dsp:txBody>
      <dsp:txXfrm>
        <a:off x="8673988" y="734184"/>
        <a:ext cx="2162347" cy="917359"/>
      </dsp:txXfrm>
    </dsp:sp>
    <dsp:sp modelId="{B63C4103-D5EB-486B-933C-606E131B669F}">
      <dsp:nvSpPr>
        <dsp:cNvPr id="0" name=""/>
        <dsp:cNvSpPr/>
      </dsp:nvSpPr>
      <dsp:spPr>
        <a:xfrm>
          <a:off x="253937" y="2328080"/>
          <a:ext cx="917359" cy="917359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F504C5-0089-40E6-8EDB-1C78697EB19A}">
      <dsp:nvSpPr>
        <dsp:cNvPr id="0" name=""/>
        <dsp:cNvSpPr/>
      </dsp:nvSpPr>
      <dsp:spPr>
        <a:xfrm>
          <a:off x="446583" y="2520726"/>
          <a:ext cx="532068" cy="53206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790184-C357-44A3-9198-FDE92E4A6CD0}">
      <dsp:nvSpPr>
        <dsp:cNvPr id="0" name=""/>
        <dsp:cNvSpPr/>
      </dsp:nvSpPr>
      <dsp:spPr>
        <a:xfrm>
          <a:off x="1367874" y="2328080"/>
          <a:ext cx="2162347" cy="917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4. Партнерство с образовательными учреждениями: Установление партнерских отношений с детскими садами, школами и другими образовательными учреждениями. </a:t>
          </a:r>
          <a:endParaRPr lang="en-US" sz="1100" kern="1200"/>
        </a:p>
      </dsp:txBody>
      <dsp:txXfrm>
        <a:off x="1367874" y="2328080"/>
        <a:ext cx="2162347" cy="917359"/>
      </dsp:txXfrm>
    </dsp:sp>
    <dsp:sp modelId="{E24E6A2B-165C-4510-AE0A-26891B2879E3}">
      <dsp:nvSpPr>
        <dsp:cNvPr id="0" name=""/>
        <dsp:cNvSpPr/>
      </dsp:nvSpPr>
      <dsp:spPr>
        <a:xfrm>
          <a:off x="3906994" y="2328080"/>
          <a:ext cx="917359" cy="917359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9F73FD-B650-484D-95ED-F2FBC4543F39}">
      <dsp:nvSpPr>
        <dsp:cNvPr id="0" name=""/>
        <dsp:cNvSpPr/>
      </dsp:nvSpPr>
      <dsp:spPr>
        <a:xfrm>
          <a:off x="4099640" y="2520726"/>
          <a:ext cx="532068" cy="53206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F4A482-048F-40F2-8364-AC4A243ACF1E}">
      <dsp:nvSpPr>
        <dsp:cNvPr id="0" name=""/>
        <dsp:cNvSpPr/>
      </dsp:nvSpPr>
      <dsp:spPr>
        <a:xfrm>
          <a:off x="5020931" y="2328080"/>
          <a:ext cx="2162347" cy="917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5. Реклама в онлайн-среде: Использование контекстной рекламы и баннерной рекламы на популярных образовательных и детских веб-сайтах. Это</a:t>
          </a:r>
          <a:endParaRPr lang="en-US" sz="1100" kern="1200"/>
        </a:p>
      </dsp:txBody>
      <dsp:txXfrm>
        <a:off x="5020931" y="2328080"/>
        <a:ext cx="2162347" cy="917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7394-0A20-4CF6-9066-CFC2C1C9D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149" y="389840"/>
            <a:ext cx="8281987" cy="2954655"/>
          </a:xfr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10971F-8922-4B23-9C80-0643D7E35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9149" y="3536951"/>
            <a:ext cx="8281989" cy="255587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A7947-E287-4738-8C82-07CE4F01EF03}" type="datetime2">
              <a:rPr lang="en-US" smtClean="0"/>
              <a:t>Monday, November 20, 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</a:extLst>
          </p:cNvPr>
          <p:cNvSpPr>
            <a:spLocks noChangeAspect="1"/>
          </p:cNvSpPr>
          <p:nvPr/>
        </p:nvSpPr>
        <p:spPr>
          <a:xfrm rot="2700000">
            <a:off x="612445" y="48188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</a:extLst>
          </p:cNvPr>
          <p:cNvSpPr/>
          <p:nvPr/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</a:extLst>
          </p:cNvPr>
          <p:cNvGrpSpPr/>
          <p:nvPr/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74456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BDBC526-6DCD-4FF6-8395-D8C22E46E527}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1332000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11090274" cy="3979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C025-CD7A-4966-867E-81CF82B15267}" type="datetime2">
              <a:rPr lang="en-US" smtClean="0"/>
              <a:t>Monday, November 20,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680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4644CBB8-40B8-42F8-9172-07A476341DDA}"/>
              </a:ext>
            </a:extLst>
          </p:cNvPr>
          <p:cNvGrpSpPr/>
          <p:nvPr/>
        </p:nvGrpSpPr>
        <p:grpSpPr>
          <a:xfrm>
            <a:off x="356481" y="879007"/>
            <a:ext cx="734257" cy="760506"/>
            <a:chOff x="5243759" y="1363788"/>
            <a:chExt cx="734257" cy="760506"/>
          </a:xfrm>
        </p:grpSpPr>
        <p:sp>
          <p:nvSpPr>
            <p:cNvPr id="49" name="Freeform 5">
              <a:extLst>
                <a:ext uri="{FF2B5EF4-FFF2-40B4-BE49-F238E27FC236}">
                  <a16:creationId xmlns:a16="http://schemas.microsoft.com/office/drawing/2014/main" id="{35CE073E-302A-4AA7-98C7-8667DDDCFA18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Freeform 6">
              <a:extLst>
                <a:ext uri="{FF2B5EF4-FFF2-40B4-BE49-F238E27FC236}">
                  <a16:creationId xmlns:a16="http://schemas.microsoft.com/office/drawing/2014/main" id="{4FD1AE2F-DD70-4E93-B905-E052A23F0B1C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Freeform 8">
              <a:extLst>
                <a:ext uri="{FF2B5EF4-FFF2-40B4-BE49-F238E27FC236}">
                  <a16:creationId xmlns:a16="http://schemas.microsoft.com/office/drawing/2014/main" id="{E8D529E5-8838-47F0-98A4-2D46F11E499C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5DA2564-D3DB-48AD-83F0-6CC6B574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3" y="474345"/>
            <a:ext cx="11077574" cy="2954655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64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03DDF-462A-45CE-931B-010AB4F7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9929-0719-4517-94D6-FDF7F99E70F6}" type="datetime2">
              <a:rPr lang="en-US" smtClean="0"/>
              <a:t>Monday, November 20,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10702-2ACF-4768-9E91-8CB87B89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FA722-391E-4FCF-8E15-0D7E2EC02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EA752-36DA-440B-8747-0EB291408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6271" y="3629772"/>
            <a:ext cx="11074866" cy="2678953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BCC02B0-8581-4752-B7BC-3CE1EF17B9F7}"/>
              </a:ext>
            </a:extLst>
          </p:cNvPr>
          <p:cNvSpPr>
            <a:spLocks noChangeAspect="1"/>
          </p:cNvSpPr>
          <p:nvPr/>
        </p:nvSpPr>
        <p:spPr>
          <a:xfrm rot="18900000">
            <a:off x="11209132" y="4448189"/>
            <a:ext cx="999200" cy="1262947"/>
          </a:xfrm>
          <a:custGeom>
            <a:avLst/>
            <a:gdLst>
              <a:gd name="connsiteX0" fmla="*/ 540000 w 999200"/>
              <a:gd name="connsiteY0" fmla="*/ 0 h 1262947"/>
              <a:gd name="connsiteX1" fmla="*/ 999200 w 999200"/>
              <a:gd name="connsiteY1" fmla="*/ 815317 h 1262947"/>
              <a:gd name="connsiteX2" fmla="*/ 552185 w 999200"/>
              <a:gd name="connsiteY2" fmla="*/ 1262333 h 1262947"/>
              <a:gd name="connsiteX3" fmla="*/ 540000 w 999200"/>
              <a:gd name="connsiteY3" fmla="*/ 1262947 h 1262947"/>
              <a:gd name="connsiteX4" fmla="*/ 0 w 999200"/>
              <a:gd name="connsiteY4" fmla="*/ 992947 h 1262947"/>
              <a:gd name="connsiteX5" fmla="*/ 10971 w 999200"/>
              <a:gd name="connsiteY5" fmla="*/ 938533 h 1262947"/>
              <a:gd name="connsiteX6" fmla="*/ 15626 w 999200"/>
              <a:gd name="connsiteY6" fmla="*/ 931034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9200" h="1262947">
                <a:moveTo>
                  <a:pt x="540000" y="0"/>
                </a:moveTo>
                <a:lnTo>
                  <a:pt x="999200" y="815317"/>
                </a:lnTo>
                <a:lnTo>
                  <a:pt x="552185" y="1262333"/>
                </a:lnTo>
                <a:lnTo>
                  <a:pt x="540000" y="1262947"/>
                </a:ln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10200000" scaled="0"/>
          </a:gradFill>
          <a:ln>
            <a:noFill/>
          </a:ln>
          <a:effectLst>
            <a:innerShdw blurRad="254000" dist="101600" dir="42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EA0FF4DB-8180-4D26-AEAE-7ECDB670F71D}"/>
              </a:ext>
            </a:extLst>
          </p:cNvPr>
          <p:cNvSpPr/>
          <p:nvPr/>
        </p:nvSpPr>
        <p:spPr>
          <a:xfrm rot="2700000">
            <a:off x="11686937" y="4853516"/>
            <a:ext cx="540000" cy="978284"/>
          </a:xfrm>
          <a:custGeom>
            <a:avLst/>
            <a:gdLst>
              <a:gd name="connsiteX0" fmla="*/ 113288 w 540000"/>
              <a:gd name="connsiteY0" fmla="*/ 0 h 978284"/>
              <a:gd name="connsiteX1" fmla="*/ 539386 w 540000"/>
              <a:gd name="connsiteY1" fmla="*/ 426099 h 978284"/>
              <a:gd name="connsiteX2" fmla="*/ 540000 w 540000"/>
              <a:gd name="connsiteY2" fmla="*/ 438284 h 978284"/>
              <a:gd name="connsiteX3" fmla="*/ 270000 w 540000"/>
              <a:gd name="connsiteY3" fmla="*/ 978284 h 978284"/>
              <a:gd name="connsiteX4" fmla="*/ 0 w 540000"/>
              <a:gd name="connsiteY4" fmla="*/ 438284 h 978284"/>
              <a:gd name="connsiteX5" fmla="*/ 79081 w 540000"/>
              <a:gd name="connsiteY5" fmla="*/ 56446 h 978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000" h="978284">
                <a:moveTo>
                  <a:pt x="113288" y="0"/>
                </a:moveTo>
                <a:lnTo>
                  <a:pt x="539386" y="426099"/>
                </a:lnTo>
                <a:lnTo>
                  <a:pt x="540000" y="438284"/>
                </a:lnTo>
                <a:cubicBezTo>
                  <a:pt x="540000" y="736518"/>
                  <a:pt x="419117" y="978284"/>
                  <a:pt x="270000" y="978284"/>
                </a:cubicBezTo>
                <a:cubicBezTo>
                  <a:pt x="120883" y="978284"/>
                  <a:pt x="0" y="736518"/>
                  <a:pt x="0" y="438284"/>
                </a:cubicBezTo>
                <a:cubicBezTo>
                  <a:pt x="0" y="289167"/>
                  <a:pt x="30220" y="154167"/>
                  <a:pt x="79081" y="56446"/>
                </a:cubicBezTo>
                <a:close/>
              </a:path>
            </a:pathLst>
          </a:cu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980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94729CA3-91C4-4A89-9448-A2F0E409177A}"/>
              </a:ext>
            </a:extLst>
          </p:cNvPr>
          <p:cNvSpPr>
            <a:spLocks noChangeAspect="1"/>
          </p:cNvSpPr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8347B7-45FA-4A01-924D-DC385B720B3E}"/>
              </a:ext>
            </a:extLst>
          </p:cNvPr>
          <p:cNvGrpSpPr/>
          <p:nvPr/>
        </p:nvGrpSpPr>
        <p:grpSpPr>
          <a:xfrm>
            <a:off x="331786" y="5528198"/>
            <a:ext cx="631474" cy="667800"/>
            <a:chOff x="2994153" y="1378666"/>
            <a:chExt cx="631474" cy="6678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167DA1-25D1-4E60-A62E-42B6F56A96E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B7B7215-A661-477E-91D0-CDBE5564D2B9}"/>
                </a:ext>
              </a:extLst>
            </p:cNvPr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78E540-142B-4A82-9C3F-E61BC190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4" cy="1332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6BF36-D4F5-4363-B440-BDAE50BBD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995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62910-87AA-4E67-992D-8D4822FD8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538" y="2097175"/>
            <a:ext cx="5435600" cy="3995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9A8AF-0998-4613-B1D8-C14ECBF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95673-5512-4AAA-9AEB-E00C61EC65D5}" type="datetime2">
              <a:rPr lang="en-US" smtClean="0"/>
              <a:t>Monday, November 20,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44EAA-B8A9-4428-A9DF-1174DA94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5C381-C899-4BF9-B584-2D78074D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630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FD65A50E-2F73-4426-8586-9731AFA2D2E0}"/>
              </a:ext>
            </a:extLst>
          </p:cNvPr>
          <p:cNvSpPr>
            <a:spLocks noChangeAspect="1"/>
          </p:cNvSpPr>
          <p:nvPr/>
        </p:nvSpPr>
        <p:spPr>
          <a:xfrm>
            <a:off x="11091612" y="5893466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89C080-4102-49AE-BDA9-59A4A67E2486}"/>
              </a:ext>
            </a:extLst>
          </p:cNvPr>
          <p:cNvSpPr/>
          <p:nvPr/>
        </p:nvSpPr>
        <p:spPr>
          <a:xfrm>
            <a:off x="11451612" y="5827878"/>
            <a:ext cx="379049" cy="360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E62014-F04C-495A-964E-6B888D49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32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DF027-E633-44EE-ACA0-C205930A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881275"/>
            <a:ext cx="5437186" cy="535354"/>
          </a:xfrm>
        </p:spPr>
        <p:txBody>
          <a:bodyPr anchor="b">
            <a:normAutofit/>
          </a:bodyPr>
          <a:lstStyle>
            <a:lvl1pPr marL="0" indent="0">
              <a:buNone/>
              <a:defRPr sz="14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4F363-FEEF-4CD2-A18E-17AE8D485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2577270"/>
            <a:ext cx="5429114" cy="3515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E50F8C-4D64-40FD-AE8C-6A1F3C2A8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024" y="1881275"/>
            <a:ext cx="5436392" cy="535354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sz="1400" b="0" cap="all" spc="200" baseline="0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C943E-DB2B-40E0-907F-8EA140479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2023" y="2577270"/>
            <a:ext cx="5436391" cy="3515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DCD5B-3F26-4AFA-8BD4-E5D8DD2A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38FA-2E87-4873-8BBA-13E447C9A99A}" type="datetime2">
              <a:rPr lang="en-US" smtClean="0"/>
              <a:t>Monday, November 20, 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10D1EE-83A0-4FB5-9B25-8A73DE89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031C35-2E5B-491D-85ED-DB42A4FE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670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2053C-0E9C-4159-B7C9-6AB743439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9149" y="550799"/>
            <a:ext cx="8283313" cy="5542025"/>
          </a:xfrm>
        </p:spPr>
        <p:txBody>
          <a:bodyPr vert="horz" wrap="square" lIns="0" tIns="0" rIns="0" bIns="0" rtlCol="0" anchor="ctr" anchorCtr="0">
            <a:norm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F51F65-E111-4656-83BE-CFCDE2DD6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B40A-97BD-4BFB-B639-0BFF95FDE8B7}" type="datetime2">
              <a:rPr lang="en-US" smtClean="0"/>
              <a:t>Monday, November 20, 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FF82CB-2D17-4918-821E-485475CF2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66589D-A056-4817-AE15-39D87FE13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489F067-39E1-4757-BC11-6169A343F2E1}"/>
              </a:ext>
            </a:extLst>
          </p:cNvPr>
          <p:cNvSpPr>
            <a:spLocks noChangeAspect="1"/>
          </p:cNvSpPr>
          <p:nvPr/>
        </p:nvSpPr>
        <p:spPr>
          <a:xfrm rot="18900000" flipV="1">
            <a:off x="-410727" y="3958416"/>
            <a:ext cx="3536330" cy="1853969"/>
          </a:xfrm>
          <a:custGeom>
            <a:avLst/>
            <a:gdLst>
              <a:gd name="connsiteX0" fmla="*/ 3536330 w 3536330"/>
              <a:gd name="connsiteY0" fmla="*/ 1853969 h 1853969"/>
              <a:gd name="connsiteX1" fmla="*/ 1682362 w 3536330"/>
              <a:gd name="connsiteY1" fmla="*/ 0 h 1853969"/>
              <a:gd name="connsiteX2" fmla="*/ 52157 w 3536330"/>
              <a:gd name="connsiteY2" fmla="*/ 970257 h 1853969"/>
              <a:gd name="connsiteX3" fmla="*/ 0 w 3536330"/>
              <a:gd name="connsiteY3" fmla="*/ 1078528 h 1853969"/>
              <a:gd name="connsiteX4" fmla="*/ 757215 w 3536330"/>
              <a:gd name="connsiteY4" fmla="*/ 1835743 h 1853969"/>
              <a:gd name="connsiteX5" fmla="*/ 774211 w 3536330"/>
              <a:gd name="connsiteY5" fmla="*/ 1667149 h 1853969"/>
              <a:gd name="connsiteX6" fmla="*/ 1682362 w 3536330"/>
              <a:gd name="connsiteY6" fmla="*/ 926985 h 1853969"/>
              <a:gd name="connsiteX7" fmla="*/ 2609345 w 3536330"/>
              <a:gd name="connsiteY7" fmla="*/ 1853969 h 185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36330" h="1853969">
                <a:moveTo>
                  <a:pt x="3536330" y="1853969"/>
                </a:moveTo>
                <a:cubicBezTo>
                  <a:pt x="3536330" y="830051"/>
                  <a:pt x="2706280" y="0"/>
                  <a:pt x="1682362" y="0"/>
                </a:cubicBezTo>
                <a:cubicBezTo>
                  <a:pt x="978418" y="0"/>
                  <a:pt x="366107" y="392328"/>
                  <a:pt x="52157" y="970257"/>
                </a:cubicBezTo>
                <a:lnTo>
                  <a:pt x="0" y="1078528"/>
                </a:lnTo>
                <a:lnTo>
                  <a:pt x="757215" y="1835743"/>
                </a:lnTo>
                <a:lnTo>
                  <a:pt x="774211" y="1667149"/>
                </a:lnTo>
                <a:cubicBezTo>
                  <a:pt x="860649" y="1244739"/>
                  <a:pt x="1234397" y="926985"/>
                  <a:pt x="1682362" y="926985"/>
                </a:cubicBezTo>
                <a:cubicBezTo>
                  <a:pt x="2194320" y="926985"/>
                  <a:pt x="2609345" y="1342010"/>
                  <a:pt x="2609345" y="1853969"/>
                </a:cubicBezTo>
                <a:close/>
              </a:path>
            </a:pathLst>
          </a:custGeom>
          <a:gradFill flip="none" rotWithShape="1">
            <a:gsLst>
              <a:gs pos="97000">
                <a:schemeClr val="bg2"/>
              </a:gs>
              <a:gs pos="31000">
                <a:schemeClr val="bg2">
                  <a:lumMod val="90000"/>
                  <a:lumOff val="10000"/>
                </a:schemeClr>
              </a:gs>
            </a:gsLst>
            <a:lin ang="15000000" scaled="0"/>
            <a:tileRect/>
          </a:gradFill>
          <a:ln>
            <a:noFill/>
          </a:ln>
          <a:effectLst>
            <a:innerShdw blurRad="355600" dist="101600" dir="16200000">
              <a:schemeClr val="accent1">
                <a:lumMod val="60000"/>
                <a:lumOff val="40000"/>
                <a:alpha val="8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D231011-607F-42F1-B2D9-2BA8E91CC6AF}"/>
              </a:ext>
            </a:extLst>
          </p:cNvPr>
          <p:cNvSpPr>
            <a:spLocks noChangeAspect="1"/>
          </p:cNvSpPr>
          <p:nvPr/>
        </p:nvSpPr>
        <p:spPr>
          <a:xfrm rot="18900000" flipV="1">
            <a:off x="-481151" y="3649708"/>
            <a:ext cx="3478701" cy="2164843"/>
          </a:xfrm>
          <a:custGeom>
            <a:avLst/>
            <a:gdLst>
              <a:gd name="connsiteX0" fmla="*/ 3478701 w 3478701"/>
              <a:gd name="connsiteY0" fmla="*/ 2164843 h 2164843"/>
              <a:gd name="connsiteX1" fmla="*/ 1624733 w 3478701"/>
              <a:gd name="connsiteY1" fmla="*/ 0 h 2164843"/>
              <a:gd name="connsiteX2" fmla="*/ 87393 w 3478701"/>
              <a:gd name="connsiteY2" fmla="*/ 954459 h 2164843"/>
              <a:gd name="connsiteX3" fmla="*/ 0 w 3478701"/>
              <a:gd name="connsiteY3" fmla="*/ 1122434 h 2164843"/>
              <a:gd name="connsiteX4" fmla="*/ 736015 w 3478701"/>
              <a:gd name="connsiteY4" fmla="*/ 1858449 h 2164843"/>
              <a:gd name="connsiteX5" fmla="*/ 739424 w 3478701"/>
              <a:gd name="connsiteY5" fmla="*/ 1842964 h 2164843"/>
              <a:gd name="connsiteX6" fmla="*/ 1624733 w 3478701"/>
              <a:gd name="connsiteY6" fmla="*/ 1082422 h 2164843"/>
              <a:gd name="connsiteX7" fmla="*/ 2551716 w 3478701"/>
              <a:gd name="connsiteY7" fmla="*/ 2164843 h 2164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78701" h="2164843">
                <a:moveTo>
                  <a:pt x="3478701" y="2164843"/>
                </a:moveTo>
                <a:cubicBezTo>
                  <a:pt x="3478701" y="969234"/>
                  <a:pt x="2648651" y="0"/>
                  <a:pt x="1624733" y="0"/>
                </a:cubicBezTo>
                <a:cubicBezTo>
                  <a:pt x="984784" y="0"/>
                  <a:pt x="420564" y="378607"/>
                  <a:pt x="87393" y="954459"/>
                </a:cubicBezTo>
                <a:lnTo>
                  <a:pt x="0" y="1122434"/>
                </a:lnTo>
                <a:lnTo>
                  <a:pt x="736015" y="1858449"/>
                </a:lnTo>
                <a:lnTo>
                  <a:pt x="739424" y="1842964"/>
                </a:lnTo>
                <a:cubicBezTo>
                  <a:pt x="856791" y="1402344"/>
                  <a:pt x="1208766" y="1082422"/>
                  <a:pt x="1624733" y="1082422"/>
                </a:cubicBezTo>
                <a:cubicBezTo>
                  <a:pt x="2136692" y="1082422"/>
                  <a:pt x="2551716" y="1567038"/>
                  <a:pt x="2551716" y="2164843"/>
                </a:cubicBezTo>
                <a:close/>
              </a:path>
            </a:pathLst>
          </a:custGeom>
          <a:solidFill>
            <a:schemeClr val="bg2">
              <a:lumMod val="50000"/>
              <a:lumOff val="50000"/>
              <a:alpha val="40000"/>
            </a:scheme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C472EFA-56B5-4A41-8D4B-E9F37727F34D}"/>
              </a:ext>
            </a:extLst>
          </p:cNvPr>
          <p:cNvSpPr/>
          <p:nvPr/>
        </p:nvSpPr>
        <p:spPr>
          <a:xfrm rot="13500000" flipV="1">
            <a:off x="1512277" y="2840042"/>
            <a:ext cx="214196" cy="933178"/>
          </a:xfrm>
          <a:prstGeom prst="ellipse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3781B6C-21AD-489D-A3CB-522BB2AC543F}"/>
              </a:ext>
            </a:extLst>
          </p:cNvPr>
          <p:cNvSpPr>
            <a:spLocks noChangeAspect="1"/>
          </p:cNvSpPr>
          <p:nvPr/>
        </p:nvSpPr>
        <p:spPr>
          <a:xfrm>
            <a:off x="1780661" y="385236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1AD5B80-530E-44CD-8D4A-2796FB214CBF}"/>
              </a:ext>
            </a:extLst>
          </p:cNvPr>
          <p:cNvGrpSpPr/>
          <p:nvPr/>
        </p:nvGrpSpPr>
        <p:grpSpPr>
          <a:xfrm>
            <a:off x="623181" y="1514007"/>
            <a:ext cx="734257" cy="760506"/>
            <a:chOff x="5243759" y="1363788"/>
            <a:chExt cx="734257" cy="760506"/>
          </a:xfrm>
        </p:grpSpPr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id="{2F746AA8-9050-4515-9B17-BC850368529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23EC1AC3-1698-46D5-80B7-F22F15E1A5E4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 8">
              <a:extLst>
                <a:ext uri="{FF2B5EF4-FFF2-40B4-BE49-F238E27FC236}">
                  <a16:creationId xmlns:a16="http://schemas.microsoft.com/office/drawing/2014/main" id="{73766156-553C-46EB-93FA-4F37CC0FF5CF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73532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9E0E3-ECF6-4CFE-8698-AEFEBCECC3C0}" type="datetime2">
              <a:rPr lang="en-US" smtClean="0"/>
              <a:t>Monday, November 20, 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159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78B0BE9-88B0-4883-9BA9-CD594C400EC1}"/>
              </a:ext>
            </a:extLst>
          </p:cNvPr>
          <p:cNvGrpSpPr/>
          <p:nvPr/>
        </p:nvGrpSpPr>
        <p:grpSpPr>
          <a:xfrm>
            <a:off x="4949631" y="5111861"/>
            <a:ext cx="1262947" cy="1335600"/>
            <a:chOff x="2678417" y="2427951"/>
            <a:chExt cx="1262947" cy="13356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59DCBF3-7AFA-4CD1-A918-BC6DDE674E6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2769891" y="2336477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6964A02-96E1-4654-9187-DDDE7409F75B}"/>
                </a:ext>
              </a:extLst>
            </p:cNvPr>
            <p:cNvSpPr/>
            <p:nvPr/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3FF76C-A012-4CDA-8AE7-E9413955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5" cy="984885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A4C80-DC38-4641-924F-90D6078C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775" y="1750060"/>
            <a:ext cx="7345362" cy="434276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42771-D3A7-4072-85DC-B7C5E530E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50060"/>
            <a:ext cx="3565525" cy="434276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47AB1-6EB5-4E2C-B4A7-42DC643E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462FC-960E-4740-921F-B36862979F21}" type="datetime2">
              <a:rPr lang="en-US" smtClean="0"/>
              <a:t>Monday, November 20,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A9D15F-B6ED-46E1-9840-0B625880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EB023-7A5E-4087-B75E-A38A80EE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794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F98F1FBA-F8BB-42CF-8B3E-D19AAFEE96C1}"/>
              </a:ext>
            </a:extLst>
          </p:cNvPr>
          <p:cNvGrpSpPr/>
          <p:nvPr/>
        </p:nvGrpSpPr>
        <p:grpSpPr>
          <a:xfrm>
            <a:off x="334964" y="5115518"/>
            <a:ext cx="734257" cy="760506"/>
            <a:chOff x="5243759" y="1363788"/>
            <a:chExt cx="734257" cy="760506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60EE09DD-C3DB-4266-BCC3-A765CFFBF37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5F301FE0-96DC-4EFB-BBEE-AED762C337C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3BEAD276-8850-4C0C-9777-8537000D522A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5EE0A0-B07E-479B-9684-4BD09FA43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75409"/>
            <a:ext cx="4500562" cy="984885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32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1893A9-3462-4F51-83AE-5D2F124B98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67324" y="575409"/>
            <a:ext cx="6373813" cy="573331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9240C-79C0-4A88-A476-725DE1B9C2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76195"/>
            <a:ext cx="4500562" cy="4532530"/>
          </a:xfrm>
        </p:spPr>
        <p:txBody>
          <a:bodyPr anchor="t" anchorCtr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7D2D6F-49E8-4217-A908-2D9E43583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BC9E2-CB44-4C05-9BB5-496C18A241E0}" type="datetime2">
              <a:rPr lang="en-US" smtClean="0"/>
              <a:t>Monday, November 20,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C4440-6B8D-4A24-A807-8B1302A3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CFE189-E20B-4108-B290-24442433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423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79361-B9A1-48F2-9473-23DE30E2D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03906"/>
            <a:ext cx="11090275" cy="1333057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986779-C2F3-447D-85F7-F6B0E2C97D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61572-1A59-4E3B-BA65-3329E946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BD84-71F4-4271-8C46-0D47C0A9B12E}" type="datetime2">
              <a:rPr lang="en-US" smtClean="0"/>
              <a:t>Monday, November 20,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F84F1-99FE-4F0B-9E76-F581C2C1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2D769-16B1-43C4-BF14-3175533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948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56583A-514F-4632-820D-E7EE236A46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3CBBB-7DDC-4437-8C7D-22A1C35202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69EBF-DA20-4024-8006-B158D571E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0CE1-F450-4107-B2CB-17B18F8A3F4A}" type="datetime2">
              <a:rPr lang="en-US" smtClean="0"/>
              <a:t>Monday, November 20,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AC8B9-14B5-4DF1-994D-AB47DB3BA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76582-5F9B-4F5E-AAD5-D608CB68E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47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28302-E866-455D-8898-536230275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0800"/>
            <a:ext cx="11090275" cy="13330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4E72B-F0CF-4BC4-B509-A1C4508BE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2113862"/>
            <a:ext cx="11091600" cy="3978963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CE49D-C22F-4540-AC09-E421D2A2E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246CB39B-5F4C-4A7E-9BE3-AAFD45576D16}" type="datetime2">
              <a:rPr lang="en-US" smtClean="0"/>
              <a:t>Monday, November 20, 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5C3BE-317E-49E8-82B5-C8A7EC9C8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74E12-6C16-431F-B2CE-E4B15916B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9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5431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9" r:id="rId6"/>
    <p:sldLayoutId id="2147483675" r:id="rId7"/>
    <p:sldLayoutId id="2147483676" r:id="rId8"/>
    <p:sldLayoutId id="2147483677" r:id="rId9"/>
    <p:sldLayoutId id="2147483678" r:id="rId10"/>
    <p:sldLayoutId id="2147483680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48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5EE0CA1-D3EE-4024-8924-687FF7C9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Изображение выглядит как текст, статуя, строительство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08A5A203-79CF-B2CD-3A2B-1A33C29A60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81" b="6764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69142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DB043B4-68C6-45B9-82AC-A5800EADB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78207A-BD57-6FE4-7EF5-13610FDA55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493" y="2223083"/>
            <a:ext cx="5437187" cy="1786742"/>
          </a:xfrm>
        </p:spPr>
        <p:txBody>
          <a:bodyPr anchor="b">
            <a:normAutofit/>
          </a:bodyPr>
          <a:lstStyle/>
          <a:p>
            <a:pPr algn="ctr"/>
            <a:r>
              <a:rPr lang="en-US" sz="11500" dirty="0" err="1">
                <a:latin typeface="Baguet Script" panose="000005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AbBear</a:t>
            </a:r>
            <a:endParaRPr lang="ru-RU" sz="11500" dirty="0"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3BDDBEB-3F39-8D3F-4F52-94D43637C2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85" r="28265"/>
          <a:stretch/>
        </p:blipFill>
        <p:spPr>
          <a:xfrm>
            <a:off x="6508749" y="862806"/>
            <a:ext cx="5132388" cy="5132388"/>
          </a:xfrm>
          <a:custGeom>
            <a:avLst/>
            <a:gdLst/>
            <a:ahLst/>
            <a:cxnLst/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73840CF4-F848-4FE0-AEA6-C9E806911B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20950" y="549275"/>
            <a:ext cx="667802" cy="631474"/>
            <a:chOff x="10478914" y="1506691"/>
            <a:chExt cx="667802" cy="631474"/>
          </a:xfrm>
        </p:grpSpPr>
        <p:sp>
          <p:nvSpPr>
            <p:cNvPr id="7" name="Freeform: Shape 12">
              <a:extLst>
                <a:ext uri="{FF2B5EF4-FFF2-40B4-BE49-F238E27FC236}">
                  <a16:creationId xmlns:a16="http://schemas.microsoft.com/office/drawing/2014/main" id="{F4B46153-41DB-494F-9B08-EBCCF27283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B6D42DA-2D84-4A50-A359-7A5C651B1C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6" name="Oval 15">
            <a:extLst>
              <a:ext uri="{FF2B5EF4-FFF2-40B4-BE49-F238E27FC236}">
                <a16:creationId xmlns:a16="http://schemas.microsoft.com/office/drawing/2014/main" id="{94459D96-B947-4C7F-8BCA-915F8B07C0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82954" y="5171203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923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5931BE0-4B93-4D6C-878E-ACC59D6B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E99DD-40CB-BD87-C7A8-3F471ADEA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6416606" cy="901745"/>
          </a:xfrm>
        </p:spPr>
        <p:txBody>
          <a:bodyPr wrap="square" anchor="b">
            <a:normAutofit/>
          </a:bodyPr>
          <a:lstStyle/>
          <a:p>
            <a:pPr algn="ctr"/>
            <a:r>
              <a:rPr lang="ru-RU" dirty="0"/>
              <a:t>О проекте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C2B64A-ED3D-8AAD-1864-B001B4B27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973" y="1691426"/>
            <a:ext cx="5301802" cy="3820732"/>
          </a:xfrm>
        </p:spPr>
        <p:txBody>
          <a:bodyPr anchor="t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Цель проекта - обеспечение доступного и эффективного образования для детей младших классов, которое будет занимательным и интересным для них.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Мы полагаем, что образование должно быть не только информативным, но и вдохновляющим, стимулирующим мышление и развивающим творческий потенциал детей.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Именно поэтому мы разработали уникальный мультипликационный формат обучения.</a:t>
            </a:r>
          </a:p>
        </p:txBody>
      </p:sp>
      <p:pic>
        <p:nvPicPr>
          <p:cNvPr id="5" name="Рисунок 4" descr="Изображение выглядит как одежда, человек, мультфильм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C2667D36-C89F-4351-4CDC-28E3EBF276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87999" y="-22765"/>
            <a:ext cx="6017959" cy="6017959"/>
          </a:xfrm>
          <a:custGeom>
            <a:avLst/>
            <a:gdLst/>
            <a:ahLst/>
            <a:cxnLst/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183B29DA-9BB8-4BA8-B8E1-8C2B544078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22156" y="4143453"/>
            <a:ext cx="734257" cy="760506"/>
            <a:chOff x="5243759" y="1363788"/>
            <a:chExt cx="734257" cy="760506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D02496F8-166D-469A-8040-08608013BF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23E648A7-A02A-4DC7-9FEC-489F1BA6F7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4EF573B1-38BC-4C7B-894C-BE3864A04A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647A77D8-817B-4A9F-86AA-FE781E813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8780" y="50590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000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A5931BE0-4B93-4D6C-878E-ACC59D6B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F3D4B2-E506-9679-803A-FD17FDFB5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5524" cy="1997855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3400" b="1" i="0">
                <a:effectLst/>
                <a:latin typeface="Roboto" panose="02000000000000000000" pitchFamily="2" charset="0"/>
              </a:rPr>
              <a:t>Потенциальные потребительские сегменты</a:t>
            </a:r>
            <a:endParaRPr lang="ru-RU" sz="34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2E48B1-43E5-5F2B-7E23-307179CA4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678400"/>
            <a:ext cx="4397749" cy="3414425"/>
          </a:xfrm>
        </p:spPr>
        <p:txBody>
          <a:bodyPr anchor="t">
            <a:normAutofit/>
          </a:bodyPr>
          <a:lstStyle/>
          <a:p>
            <a:r>
              <a:rPr lang="ru-RU" sz="2800" dirty="0"/>
              <a:t>Родители дошкольников</a:t>
            </a:r>
          </a:p>
          <a:p>
            <a:r>
              <a:rPr lang="ru-RU" sz="2800" dirty="0"/>
              <a:t>Школьники (5-12 лет)</a:t>
            </a:r>
          </a:p>
          <a:p>
            <a:r>
              <a:rPr lang="ru-RU" sz="2800" dirty="0"/>
              <a:t>Образовательные учреждения</a:t>
            </a:r>
          </a:p>
        </p:txBody>
      </p:sp>
      <p:pic>
        <p:nvPicPr>
          <p:cNvPr id="1030" name="Picture 6" descr="Семейное обучение в России: зачем, для кого и как перейти | Блог  «Онлайн-Школа»">
            <a:extLst>
              <a:ext uri="{FF2B5EF4-FFF2-40B4-BE49-F238E27FC236}">
                <a16:creationId xmlns:a16="http://schemas.microsoft.com/office/drawing/2014/main" id="{C11BCD7A-DF57-0C72-B42D-E982263230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9" r="29849" b="-1"/>
          <a:stretch/>
        </p:blipFill>
        <p:spPr bwMode="auto">
          <a:xfrm>
            <a:off x="5719706" y="606796"/>
            <a:ext cx="4868976" cy="5644408"/>
          </a:xfrm>
          <a:custGeom>
            <a:avLst/>
            <a:gdLst/>
            <a:ahLst/>
            <a:cxnLst/>
            <a:rect l="l" t="t" r="r" b="b"/>
            <a:pathLst>
              <a:path w="4868976" h="5644408">
                <a:moveTo>
                  <a:pt x="2398421" y="0"/>
                </a:moveTo>
                <a:lnTo>
                  <a:pt x="4868974" y="1424628"/>
                </a:lnTo>
                <a:lnTo>
                  <a:pt x="4868976" y="1424625"/>
                </a:lnTo>
                <a:lnTo>
                  <a:pt x="4868976" y="1424628"/>
                </a:lnTo>
                <a:lnTo>
                  <a:pt x="4868976" y="4219781"/>
                </a:lnTo>
                <a:lnTo>
                  <a:pt x="2398419" y="5644408"/>
                </a:lnTo>
                <a:lnTo>
                  <a:pt x="0" y="4219781"/>
                </a:lnTo>
                <a:lnTo>
                  <a:pt x="0" y="1424628"/>
                </a:lnTo>
                <a:lnTo>
                  <a:pt x="0" y="1424625"/>
                </a:lnTo>
                <a:lnTo>
                  <a:pt x="3" y="142462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7" name="Group 1036">
            <a:extLst>
              <a:ext uri="{FF2B5EF4-FFF2-40B4-BE49-F238E27FC236}">
                <a16:creationId xmlns:a16="http://schemas.microsoft.com/office/drawing/2014/main" id="{C4967C49-2278-4724-94A5-A258F20C3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366428" y="2112234"/>
            <a:ext cx="1335600" cy="1262947"/>
            <a:chOff x="10145015" y="2343978"/>
            <a:chExt cx="1335600" cy="1262947"/>
          </a:xfrm>
        </p:grpSpPr>
        <p:sp>
          <p:nvSpPr>
            <p:cNvPr id="1045" name="Freeform: Shape 1037">
              <a:extLst>
                <a:ext uri="{FF2B5EF4-FFF2-40B4-BE49-F238E27FC236}">
                  <a16:creationId xmlns:a16="http://schemas.microsoft.com/office/drawing/2014/main" id="{C5513748-F890-422C-8BC7-7C16A7D3AF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8100000">
              <a:off x="10400615" y="2343978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732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46" name="Oval 1038">
              <a:extLst>
                <a:ext uri="{FF2B5EF4-FFF2-40B4-BE49-F238E27FC236}">
                  <a16:creationId xmlns:a16="http://schemas.microsoft.com/office/drawing/2014/main" id="{B93B83E9-9019-4D2F-B887-BD399181BD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>
              <a:off x="10415015" y="21798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  <a:gs pos="0">
                  <a:schemeClr val="bg2">
                    <a:lumMod val="75000"/>
                    <a:lumOff val="25000"/>
                    <a:alpha val="33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47" name="Oval 1040">
            <a:extLst>
              <a:ext uri="{FF2B5EF4-FFF2-40B4-BE49-F238E27FC236}">
                <a16:creationId xmlns:a16="http://schemas.microsoft.com/office/drawing/2014/main" id="{5171FAFB-7223-4BE1-983D-8A0626EAC5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612" y="573282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AutoShape 2" descr="Искусственный интеллект в образовании">
            <a:extLst>
              <a:ext uri="{FF2B5EF4-FFF2-40B4-BE49-F238E27FC236}">
                <a16:creationId xmlns:a16="http://schemas.microsoft.com/office/drawing/2014/main" id="{FACAF928-8D2F-2F6A-E64E-A7E5C5D215F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Искусственный интеллект в образовании">
            <a:extLst>
              <a:ext uri="{FF2B5EF4-FFF2-40B4-BE49-F238E27FC236}">
                <a16:creationId xmlns:a16="http://schemas.microsoft.com/office/drawing/2014/main" id="{AD929189-05E2-6657-9842-031F9D8DD5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1182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A5931BE0-4B93-4D6C-878E-ACC59D6B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EB0F9D-2CEB-2143-042E-21955D104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5524" cy="1997855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3000" b="1" i="0">
                <a:effectLst/>
                <a:latin typeface="Roboto" panose="02000000000000000000" pitchFamily="2" charset="0"/>
              </a:rPr>
              <a:t>Оценка потенциала «рынка» и рентабельности бизнеса</a:t>
            </a:r>
            <a:endParaRPr lang="ru-RU" sz="30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E0A51C-C8F1-B602-A04A-AC5416196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678400"/>
            <a:ext cx="3565525" cy="3414425"/>
          </a:xfrm>
        </p:spPr>
        <p:txBody>
          <a:bodyPr anchor="t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400"/>
              <a:t>Рынок образования детей младшего возраста является значительным и постоянно растущим сектором. Родители всегда стремятся обеспечить своим детям качественное образование с самого раннего возраста. Образовательная онлайн платформа, специализирующаяся на младших классах, может предоставить персонализированное обучение, адаптированное к возрастным особенностям и потребностям детей. Это дает значительную возможность занять значимую долю рынка. Онлайн-платформы обладают высокой гибкостью и масштабируемостью. </a:t>
            </a:r>
          </a:p>
        </p:txBody>
      </p:sp>
      <p:pic>
        <p:nvPicPr>
          <p:cNvPr id="2050" name="Picture 2" descr="Преимущества и недостатки онлайн обучения - Eduzillio">
            <a:extLst>
              <a:ext uri="{FF2B5EF4-FFF2-40B4-BE49-F238E27FC236}">
                <a16:creationId xmlns:a16="http://schemas.microsoft.com/office/drawing/2014/main" id="{0A8E6278-1E82-433B-C917-3A56F09A8C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42" r="13759" b="2"/>
          <a:stretch/>
        </p:blipFill>
        <p:spPr bwMode="auto">
          <a:xfrm>
            <a:off x="5588000" y="862806"/>
            <a:ext cx="5132388" cy="5132388"/>
          </a:xfrm>
          <a:custGeom>
            <a:avLst/>
            <a:gdLst/>
            <a:ahLst/>
            <a:cxnLst/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57" name="Group 2056">
            <a:extLst>
              <a:ext uri="{FF2B5EF4-FFF2-40B4-BE49-F238E27FC236}">
                <a16:creationId xmlns:a16="http://schemas.microsoft.com/office/drawing/2014/main" id="{183B29DA-9BB8-4BA8-B8E1-8C2B544078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22156" y="4143453"/>
            <a:ext cx="734257" cy="760506"/>
            <a:chOff x="5243759" y="1363788"/>
            <a:chExt cx="734257" cy="760506"/>
          </a:xfrm>
        </p:grpSpPr>
        <p:sp>
          <p:nvSpPr>
            <p:cNvPr id="2064" name="Freeform 5">
              <a:extLst>
                <a:ext uri="{FF2B5EF4-FFF2-40B4-BE49-F238E27FC236}">
                  <a16:creationId xmlns:a16="http://schemas.microsoft.com/office/drawing/2014/main" id="{D02496F8-166D-469A-8040-08608013BF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65" name="Freeform 6">
              <a:extLst>
                <a:ext uri="{FF2B5EF4-FFF2-40B4-BE49-F238E27FC236}">
                  <a16:creationId xmlns:a16="http://schemas.microsoft.com/office/drawing/2014/main" id="{23E648A7-A02A-4DC7-9FEC-489F1BA6F7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66" name="Freeform 8">
              <a:extLst>
                <a:ext uri="{FF2B5EF4-FFF2-40B4-BE49-F238E27FC236}">
                  <a16:creationId xmlns:a16="http://schemas.microsoft.com/office/drawing/2014/main" id="{4EF573B1-38BC-4C7B-894C-BE3864A04A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067" name="Oval 2061">
            <a:extLst>
              <a:ext uri="{FF2B5EF4-FFF2-40B4-BE49-F238E27FC236}">
                <a16:creationId xmlns:a16="http://schemas.microsoft.com/office/drawing/2014/main" id="{647A77D8-817B-4A9F-86AA-FE781E813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8780" y="50590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814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0B7752B-728D-4CA3-8923-C4F7F7702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038EEC-A7C4-A9E4-ABA6-562FBFC8F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3565525" cy="5543549"/>
          </a:xfrm>
        </p:spPr>
        <p:txBody>
          <a:bodyPr wrap="square" anchor="ctr">
            <a:normAutofit/>
          </a:bodyPr>
          <a:lstStyle/>
          <a:p>
            <a:r>
              <a:rPr lang="ru-RU" sz="4400"/>
              <a:t>Основные технологии которые используются в проекте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9899A3-416E-4DB5-846D-023526052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0899" y="0"/>
            <a:ext cx="7641102" cy="6858000"/>
          </a:xfrm>
          <a:prstGeom prst="rect">
            <a:avLst/>
          </a:prstGeom>
          <a:solidFill>
            <a:schemeClr val="bg2">
              <a:lumMod val="10000"/>
              <a:lumOff val="90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B1D7DB22-F6A0-18E1-A3B9-286BE03B55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5359615"/>
              </p:ext>
            </p:extLst>
          </p:nvPr>
        </p:nvGraphicFramePr>
        <p:xfrm>
          <a:off x="5267325" y="549275"/>
          <a:ext cx="6373814" cy="5759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36230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A5931BE0-4B93-4D6C-878E-ACC59D6B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720A3A-F729-D15A-F4F8-05FDA114B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80363"/>
            <a:ext cx="5437188" cy="1333055"/>
          </a:xfrm>
        </p:spPr>
        <p:txBody>
          <a:bodyPr wrap="square" anchor="t">
            <a:normAutofit/>
          </a:bodyPr>
          <a:lstStyle/>
          <a:p>
            <a:r>
              <a:rPr lang="ru-RU" dirty="0"/>
              <a:t>Бизнес модель</a:t>
            </a:r>
          </a:p>
        </p:txBody>
      </p:sp>
      <p:grpSp>
        <p:nvGrpSpPr>
          <p:cNvPr id="26" name="Group 21">
            <a:extLst>
              <a:ext uri="{FF2B5EF4-FFF2-40B4-BE49-F238E27FC236}">
                <a16:creationId xmlns:a16="http://schemas.microsoft.com/office/drawing/2014/main" id="{D0342557-9691-41B1-9FFF-027845ED0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0971" y="1982786"/>
            <a:ext cx="734257" cy="760506"/>
            <a:chOff x="5243759" y="1363788"/>
            <a:chExt cx="734257" cy="760506"/>
          </a:xfrm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086D6FFF-B330-42B3-9F1F-607CECF8D9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8D054D43-E740-4CA9-8197-85FBE2ECCE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8">
              <a:extLst>
                <a:ext uri="{FF2B5EF4-FFF2-40B4-BE49-F238E27FC236}">
                  <a16:creationId xmlns:a16="http://schemas.microsoft.com/office/drawing/2014/main" id="{CB5EB56C-B805-41B2-88BA-B198E68E6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5" name="Рисунок 4" descr="Изображение выглядит как одежда, Мультфильм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7DC53680-ADDF-6F05-783C-8721BA0A86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35" y="2530474"/>
            <a:ext cx="4799794" cy="3779838"/>
          </a:xfrm>
          <a:custGeom>
            <a:avLst/>
            <a:gdLst/>
            <a:ahLst/>
            <a:cxnLst/>
            <a:rect l="l" t="t" r="r" b="b"/>
            <a:pathLst>
              <a:path w="5773738" h="3779838">
                <a:moveTo>
                  <a:pt x="0" y="0"/>
                </a:moveTo>
                <a:lnTo>
                  <a:pt x="5773738" y="0"/>
                </a:lnTo>
                <a:lnTo>
                  <a:pt x="5773738" y="3779838"/>
                </a:lnTo>
                <a:lnTo>
                  <a:pt x="0" y="3779838"/>
                </a:ln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0BDA31F0-0AB5-1693-5B8F-CB0A5FF9B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0575" y="1520825"/>
            <a:ext cx="4500562" cy="4572000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1400"/>
              <a:t>В бесплатном доступе будет предоставляться начальный материал и первый пробный день на запись курса </a:t>
            </a:r>
          </a:p>
          <a:p>
            <a:pPr>
              <a:lnSpc>
                <a:spcPct val="100000"/>
              </a:lnSpc>
            </a:pPr>
            <a:r>
              <a:rPr lang="ru-RU" sz="1400"/>
              <a:t>В платном контенте предоставляется курсы на выбор , либо узко направлены либо для ребенка определенно возраста или уровня образования ( класса) </a:t>
            </a:r>
          </a:p>
          <a:p>
            <a:pPr>
              <a:lnSpc>
                <a:spcPct val="100000"/>
              </a:lnSpc>
            </a:pPr>
            <a:r>
              <a:rPr lang="ru-RU" sz="1400"/>
              <a:t>Сотрудничество со школами, образовательными центрами. Предоставление видео материалов, подписок для образовательных учреждений. Отношения с потребителями будут развиваться через обратную связь, опросы и исследования, чтобы понять, что именно интересует детей и их родителей. Также будет активно использоваться прямая коммуникация через социальные сети и электронную почту, чтобы быть ближе к своей аудитории и предлагать им контент, отвечающий их потребностям. </a:t>
            </a:r>
          </a:p>
        </p:txBody>
      </p:sp>
    </p:spTree>
    <p:extLst>
      <p:ext uri="{BB962C8B-B14F-4D97-AF65-F5344CB8AC3E}">
        <p14:creationId xmlns:p14="http://schemas.microsoft.com/office/powerpoint/2010/main" val="2806213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0B7752B-728D-4CA3-8923-C4F7F7702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BC4414-0A79-7A8C-5151-4622BC2EE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3565525" cy="5543549"/>
          </a:xfrm>
        </p:spPr>
        <p:txBody>
          <a:bodyPr wrap="square" anchor="ctr">
            <a:normAutofit/>
          </a:bodyPr>
          <a:lstStyle/>
          <a:p>
            <a:r>
              <a:rPr lang="ru-RU" sz="4100" dirty="0"/>
              <a:t>конкурентные преимущества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9899A3-416E-4DB5-846D-023526052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0899" y="0"/>
            <a:ext cx="7641102" cy="6858000"/>
          </a:xfrm>
          <a:prstGeom prst="rect">
            <a:avLst/>
          </a:prstGeom>
          <a:solidFill>
            <a:schemeClr val="bg2">
              <a:lumMod val="10000"/>
              <a:lumOff val="90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Объект 2">
            <a:extLst>
              <a:ext uri="{FF2B5EF4-FFF2-40B4-BE49-F238E27FC236}">
                <a16:creationId xmlns:a16="http://schemas.microsoft.com/office/drawing/2014/main" id="{B5FFCD76-188D-9311-17FD-DBDFC4F83C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0938845"/>
              </p:ext>
            </p:extLst>
          </p:nvPr>
        </p:nvGraphicFramePr>
        <p:xfrm>
          <a:off x="4940153" y="561655"/>
          <a:ext cx="6854768" cy="5851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40068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EB7E4A-AB66-9A44-49A9-AA741F04E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Каналы продвижения</a:t>
            </a:r>
          </a:p>
        </p:txBody>
      </p:sp>
      <p:graphicFrame>
        <p:nvGraphicFramePr>
          <p:cNvPr id="13" name="Объект 2">
            <a:extLst>
              <a:ext uri="{FF2B5EF4-FFF2-40B4-BE49-F238E27FC236}">
                <a16:creationId xmlns:a16="http://schemas.microsoft.com/office/drawing/2014/main" id="{84615F14-90E9-C5B5-DEB9-7D5FD66E34E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50863" y="2113199"/>
          <a:ext cx="11090274" cy="3979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726312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3" name="Rectangle 3078">
            <a:extLst>
              <a:ext uri="{FF2B5EF4-FFF2-40B4-BE49-F238E27FC236}">
                <a16:creationId xmlns:a16="http://schemas.microsoft.com/office/drawing/2014/main" id="{A5931BE0-4B93-4D6C-878E-ACC59D6B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B43A08-6D53-BE33-8044-D772F31F5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8500"/>
            <a:ext cx="4500562" cy="1562959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3000" b="1" i="0">
                <a:effectLst/>
                <a:latin typeface="Roboto" panose="02000000000000000000" pitchFamily="2" charset="0"/>
              </a:rPr>
              <a:t>ПЛАН ДАЛЬНЕЙШЕГО РАЗВИТИЯ СТАРТАП-ПРОЕКТА </a:t>
            </a:r>
            <a:endParaRPr lang="ru-RU" sz="3000"/>
          </a:p>
        </p:txBody>
      </p:sp>
      <p:pic>
        <p:nvPicPr>
          <p:cNvPr id="3074" name="Picture 2" descr="Я всегда был фанатом онлайн-обучения» — Национальный исследовательский  университет «Высшая школа экономики»">
            <a:extLst>
              <a:ext uri="{FF2B5EF4-FFF2-40B4-BE49-F238E27FC236}">
                <a16:creationId xmlns:a16="http://schemas.microsoft.com/office/drawing/2014/main" id="{2F41CFEF-B01B-D43D-7579-E2C008E663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03" b="31184"/>
          <a:stretch/>
        </p:blipFill>
        <p:spPr bwMode="auto">
          <a:xfrm>
            <a:off x="20" y="1"/>
            <a:ext cx="12191980" cy="3777175"/>
          </a:xfrm>
          <a:custGeom>
            <a:avLst/>
            <a:gdLst/>
            <a:ahLst/>
            <a:cxnLst/>
            <a:rect l="l" t="t" r="r" b="b"/>
            <a:pathLst>
              <a:path w="12192000" h="3777175">
                <a:moveTo>
                  <a:pt x="0" y="0"/>
                </a:moveTo>
                <a:lnTo>
                  <a:pt x="12192000" y="0"/>
                </a:lnTo>
                <a:lnTo>
                  <a:pt x="12192000" y="3777175"/>
                </a:lnTo>
                <a:lnTo>
                  <a:pt x="0" y="377717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4" name="Oval 3080">
            <a:extLst>
              <a:ext uri="{FF2B5EF4-FFF2-40B4-BE49-F238E27FC236}">
                <a16:creationId xmlns:a16="http://schemas.microsoft.com/office/drawing/2014/main" id="{C5D31EF7-7A67-43B2-8B5E-B4A6241B1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13" y="3602837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BB4BB3-2981-C7F1-5968-539763407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7325" y="4508500"/>
            <a:ext cx="6373813" cy="1562959"/>
          </a:xfrm>
        </p:spPr>
        <p:txBody>
          <a:bodyPr anchor="t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400"/>
              <a:t>Наша команда планирует полностью закончить прототип платформы и выставить проект для внешнего финансирования и на получения грантов. Далее наша команда после получение финансирования собирается организовать офис в бизнес инкубаторах , где мы продолжим реализовывать наш проект. Целью нашего стартапа является развить и запустить первоначальную версию платформы, привлечь 1000 пользователей и получить положительные отзывы за первые 3 месяца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192581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текст, статуя, строительство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08A5A203-79CF-B2CD-3A2B-1A33C29A60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81" b="6764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32912649"/>
      </p:ext>
    </p:extLst>
  </p:cSld>
  <p:clrMapOvr>
    <a:masterClrMapping/>
  </p:clrMapOvr>
</p:sld>
</file>

<file path=ppt/theme/theme1.xml><?xml version="1.0" encoding="utf-8"?>
<a:theme xmlns:a="http://schemas.openxmlformats.org/drawingml/2006/main" name="3DFloatVTI">
  <a:themeElements>
    <a:clrScheme name="Float">
      <a:dk1>
        <a:sysClr val="windowText" lastClr="000000"/>
      </a:dk1>
      <a:lt1>
        <a:sysClr val="window" lastClr="FFFFFF"/>
      </a:lt1>
      <a:dk2>
        <a:srgbClr val="1B192E"/>
      </a:dk2>
      <a:lt2>
        <a:srgbClr val="EAE5EB"/>
      </a:lt2>
      <a:accent1>
        <a:srgbClr val="13BE89"/>
      </a:accent1>
      <a:accent2>
        <a:srgbClr val="12B1BF"/>
      </a:accent2>
      <a:accent3>
        <a:srgbClr val="D40AA8"/>
      </a:accent3>
      <a:accent4>
        <a:srgbClr val="B86E62"/>
      </a:accent4>
      <a:accent5>
        <a:srgbClr val="A3A3C1"/>
      </a:accent5>
      <a:accent6>
        <a:srgbClr val="37335B"/>
      </a:accent6>
      <a:hlink>
        <a:srgbClr val="0066FF"/>
      </a:hlink>
      <a:folHlink>
        <a:srgbClr val="666699"/>
      </a:folHlink>
    </a:clrScheme>
    <a:fontScheme name="Float">
      <a:majorFont>
        <a:latin typeface="Sitka Heading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DFloatVTI" id="{F59BA300-ED19-4B39-9AE3-7882B1DE8B78}" vid="{0FEC63E3-719F-4F50-9F1E-5B8BAF39109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604</Words>
  <Application>Microsoft Office PowerPoint</Application>
  <PresentationFormat>Широкоэкранный</PresentationFormat>
  <Paragraphs>31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Baguet Script</vt:lpstr>
      <vt:lpstr>Roboto</vt:lpstr>
      <vt:lpstr>Sitka Heading</vt:lpstr>
      <vt:lpstr>Source Sans Pro</vt:lpstr>
      <vt:lpstr>3DFloatVTI</vt:lpstr>
      <vt:lpstr>Презентация PowerPoint</vt:lpstr>
      <vt:lpstr>AbBear</vt:lpstr>
      <vt:lpstr>О проекте</vt:lpstr>
      <vt:lpstr>Потенциальные потребительские сегменты</vt:lpstr>
      <vt:lpstr>Оценка потенциала «рынка» и рентабельности бизнеса</vt:lpstr>
      <vt:lpstr>Основные технологии которые используются в проекте</vt:lpstr>
      <vt:lpstr>Бизнес модель</vt:lpstr>
      <vt:lpstr>конкурентные преимущества</vt:lpstr>
      <vt:lpstr>Каналы продвижения</vt:lpstr>
      <vt:lpstr>ПЛАН ДАЛЬНЕЙШЕГО РАЗВИТИЯ СТАРТАП-ПРОЕКТА 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AbBear</dc:title>
  <dc:creator>Вали Матанов</dc:creator>
  <cp:lastModifiedBy>Вали Матанов</cp:lastModifiedBy>
  <cp:revision>3</cp:revision>
  <dcterms:created xsi:type="dcterms:W3CDTF">2023-11-15T01:13:57Z</dcterms:created>
  <dcterms:modified xsi:type="dcterms:W3CDTF">2023-11-20T11:07:38Z</dcterms:modified>
</cp:coreProperties>
</file>