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4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5E1F"/>
    <a:srgbClr val="FBA919"/>
    <a:srgbClr val="FBA612"/>
    <a:srgbClr val="FF7235"/>
    <a:srgbClr val="FF7614"/>
    <a:srgbClr val="0D0D0E"/>
    <a:srgbClr val="C2E9F0"/>
    <a:srgbClr val="FFBBCA"/>
    <a:srgbClr val="FBA81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2"/>
    <p:restoredTop sz="94726"/>
  </p:normalViewPr>
  <p:slideViewPr>
    <p:cSldViewPr snapToGrid="0">
      <p:cViewPr varScale="1">
        <p:scale>
          <a:sx n="105" d="100"/>
          <a:sy n="105" d="100"/>
        </p:scale>
        <p:origin x="-46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0332F-345C-B845-B707-90D04ACB1C42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413F9-4CAF-B442-8450-7E0D01FE39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981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413F9-4CAF-B442-8450-7E0D01FE396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776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254459" y="3446585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9914BD0-BEB2-63AA-03F8-1FE0EFB76656}"/>
              </a:ext>
            </a:extLst>
          </p:cNvPr>
          <p:cNvSpPr txBox="1"/>
          <p:nvPr/>
        </p:nvSpPr>
        <p:spPr>
          <a:xfrm>
            <a:off x="254459" y="3863559"/>
            <a:ext cx="6908341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</a:rPr>
              <a:t>Программный модуль определения технического состояния воздушных линий электропередач на основе искусственного интеллекта </a:t>
            </a:r>
          </a:p>
        </p:txBody>
      </p:sp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D636A92-54A9-44D2-8A08-410A4788A0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39D8851-9B64-430C-A9CC-E5B8342DAC03}"/>
              </a:ext>
            </a:extLst>
          </p:cNvPr>
          <p:cNvSpPr txBox="1"/>
          <p:nvPr/>
        </p:nvSpPr>
        <p:spPr>
          <a:xfrm>
            <a:off x="4338916" y="179294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2" name="Прямоугольник: скругленные углы 7">
            <a:extLst>
              <a:ext uri="{FF2B5EF4-FFF2-40B4-BE49-F238E27FC236}">
                <a16:creationId xmlns="" xmlns:a16="http://schemas.microsoft.com/office/drawing/2014/main" id="{600717B0-95DA-B51D-42FB-C904451F790A}"/>
              </a:ext>
            </a:extLst>
          </p:cNvPr>
          <p:cNvSpPr/>
          <p:nvPr/>
        </p:nvSpPr>
        <p:spPr>
          <a:xfrm>
            <a:off x="282042" y="1052341"/>
            <a:ext cx="11605158" cy="1034368"/>
          </a:xfrm>
          <a:prstGeom prst="roundRect">
            <a:avLst>
              <a:gd name="adj" fmla="val 8214"/>
            </a:avLst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FF7614"/>
                </a:solidFill>
              </a:rPr>
              <a:t>Какую проблему решает проект?</a:t>
            </a:r>
          </a:p>
          <a:p>
            <a:r>
              <a:rPr lang="ru-RU" b="1" dirty="0">
                <a:solidFill>
                  <a:schemeClr val="bg1"/>
                </a:solidFill>
              </a:rPr>
              <a:t>Проблему связанную с необходимостью проведения мероприятий – технических и организационных, связанных с контролем воздушных линий и оценки уровня влияния метеофакторов на возможные аварийные ситуации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="" xmlns:a16="http://schemas.microsoft.com/office/drawing/2014/main" id="{759F458C-749C-1FE3-DFCB-EB6D52C51D1E}"/>
              </a:ext>
            </a:extLst>
          </p:cNvPr>
          <p:cNvSpPr/>
          <p:nvPr/>
        </p:nvSpPr>
        <p:spPr>
          <a:xfrm>
            <a:off x="188254" y="3409356"/>
            <a:ext cx="11815487" cy="2944552"/>
          </a:xfrm>
          <a:prstGeom prst="roundRect">
            <a:avLst>
              <a:gd name="adj" fmla="val 5907"/>
            </a:avLst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FF7614"/>
                </a:solidFill>
              </a:rPr>
              <a:t>Почему это актуально и важно?</a:t>
            </a:r>
            <a:endParaRPr lang="ru-RU" sz="1800" b="1" dirty="0">
              <a:solidFill>
                <a:schemeClr val="bg1"/>
              </a:solidFill>
            </a:endParaRPr>
          </a:p>
          <a:p>
            <a:pPr algn="just"/>
            <a:r>
              <a:rPr lang="ru-RU" sz="1800" b="1" dirty="0">
                <a:solidFill>
                  <a:schemeClr val="bg1"/>
                </a:solidFill>
              </a:rPr>
              <a:t>Держатель проблемы – это сетевая компания, которая заинтересована изначально в снижении собственных финансовых затрат связанных с аварийностью на воздушных линиях вызванных влиянием метеофакторов. При этом затраты не включают в себя работы по восстановлению воздушных линий в результате аварийной ситуации так как продукт проекта не способен решить эту проблему. Указанные затраты связаны с использованием датчиков </a:t>
            </a:r>
            <a:r>
              <a:rPr lang="ru-RU" sz="1800" b="1" dirty="0" err="1">
                <a:solidFill>
                  <a:schemeClr val="bg1"/>
                </a:solidFill>
              </a:rPr>
              <a:t>тяжения</a:t>
            </a:r>
            <a:r>
              <a:rPr lang="ru-RU" sz="1800" b="1" dirty="0">
                <a:solidFill>
                  <a:schemeClr val="bg1"/>
                </a:solidFill>
              </a:rPr>
              <a:t> провода (установка, обслуживание, эксплуатация, замена), выездом бригад оперативного персонала сетевой компании для контроля уровня гололедообразования, штрафными санкциями для сетевой компании из-за отсутствия мероприятий по предотвращению аварийных ситуаций на воздушных линиях, вызванных метеофакторами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8">
            <a:extLst>
              <a:ext uri="{FF2B5EF4-FFF2-40B4-BE49-F238E27FC236}">
                <a16:creationId xmlns="" xmlns:a16="http://schemas.microsoft.com/office/drawing/2014/main" id="{2803F63A-878C-BCC6-9172-0C4BCB3D9AEC}"/>
              </a:ext>
            </a:extLst>
          </p:cNvPr>
          <p:cNvSpPr/>
          <p:nvPr/>
        </p:nvSpPr>
        <p:spPr>
          <a:xfrm>
            <a:off x="2449138" y="2284420"/>
            <a:ext cx="7293721" cy="769441"/>
          </a:xfrm>
          <a:prstGeom prst="roundRect">
            <a:avLst>
              <a:gd name="adj" fmla="val 4971"/>
            </a:avLst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FF7614"/>
                </a:solidFill>
              </a:rPr>
              <a:t>Кто наши потребители?</a:t>
            </a:r>
            <a:endParaRPr lang="ru-RU" b="1" dirty="0">
              <a:solidFill>
                <a:schemeClr val="bg1"/>
              </a:solidFill>
            </a:endParaRPr>
          </a:p>
          <a:p>
            <a:pPr algn="ctr"/>
            <a:r>
              <a:rPr lang="ru-RU" sz="1800" b="1" dirty="0">
                <a:solidFill>
                  <a:schemeClr val="bg1"/>
                </a:solidFill>
              </a:rPr>
              <a:t>Основным потребителем являются сетевые компании</a:t>
            </a:r>
          </a:p>
        </p:txBody>
      </p:sp>
    </p:spTree>
    <p:extLst>
      <p:ext uri="{BB962C8B-B14F-4D97-AF65-F5344CB8AC3E}">
        <p14:creationId xmlns="" xmlns:p14="http://schemas.microsoft.com/office/powerpoint/2010/main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5474F33-3506-421E-BF52-3C96E245C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847053" y="84354"/>
            <a:ext cx="2497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360217" y="853796"/>
            <a:ext cx="11471564" cy="13058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Программный модуль оценку вероятности возникновения аварийной ситуации на воздушной линии электропередачи из-за влияния метеофакторов.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Сервис позволяющий потребителю получать данные о вероятности возникновения аварийной ситуации на воздушной линии электропередачи из-за влияния метеофакторов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9F46B58-1C2A-FED4-572B-BA6924B6C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7" y="2378547"/>
            <a:ext cx="6955709" cy="4121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4250F71-6206-87CE-72D1-BF672D672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09" r="5756"/>
          <a:stretch/>
        </p:blipFill>
        <p:spPr bwMode="auto">
          <a:xfrm>
            <a:off x="7205798" y="2378547"/>
            <a:ext cx="4788945" cy="3087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31DB6BB-B63C-7B91-B281-99DE673AB3A4}"/>
              </a:ext>
            </a:extLst>
          </p:cNvPr>
          <p:cNvSpPr txBox="1"/>
          <p:nvPr/>
        </p:nvSpPr>
        <p:spPr>
          <a:xfrm>
            <a:off x="6412688" y="5497211"/>
            <a:ext cx="57793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Разработана концепции программно-технического комплекса метео-мониторинга воздушных линий электропередачи.  Определены метеофакторы, оказывающие существенное влияние на текущее и прогнозируемое техническое состояние ВЛЭП.</a:t>
            </a:r>
          </a:p>
        </p:txBody>
      </p:sp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812BB1-E0F0-44EE-9FDD-F873F07D400A}"/>
              </a:ext>
            </a:extLst>
          </p:cNvPr>
          <p:cNvSpPr txBox="1"/>
          <p:nvPr/>
        </p:nvSpPr>
        <p:spPr>
          <a:xfrm>
            <a:off x="565065" y="131238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58CE83C4-2FC3-14F9-EAD0-68E556CF35C7}"/>
              </a:ext>
            </a:extLst>
          </p:cNvPr>
          <p:cNvGrpSpPr/>
          <p:nvPr/>
        </p:nvGrpSpPr>
        <p:grpSpPr>
          <a:xfrm>
            <a:off x="6707208" y="604873"/>
            <a:ext cx="5009372" cy="5696258"/>
            <a:chOff x="4292929" y="1308361"/>
            <a:chExt cx="3606141" cy="5138564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0901E667-6D96-4CBD-A5B6-50915BA3DA56}"/>
                </a:ext>
              </a:extLst>
            </p:cNvPr>
            <p:cNvSpPr/>
            <p:nvPr/>
          </p:nvSpPr>
          <p:spPr>
            <a:xfrm>
              <a:off x="4292929" y="1308361"/>
              <a:ext cx="3606141" cy="5138564"/>
            </a:xfrm>
            <a:prstGeom prst="roundRect">
              <a:avLst>
                <a:gd name="adj" fmla="val 1400"/>
              </a:avLst>
            </a:prstGeom>
            <a:noFill/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en-US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="" xmlns:a16="http://schemas.microsoft.com/office/drawing/2014/main" id="{8EDC8D13-DCF4-41BC-A6F4-EA10B6CFA2AC}"/>
                </a:ext>
              </a:extLst>
            </p:cNvPr>
            <p:cNvSpPr/>
            <p:nvPr/>
          </p:nvSpPr>
          <p:spPr>
            <a:xfrm>
              <a:off x="4318164" y="1316273"/>
              <a:ext cx="3580906" cy="513230"/>
            </a:xfrm>
            <a:prstGeom prst="roundRect">
              <a:avLst>
                <a:gd name="adj" fmla="val 6287"/>
              </a:avLst>
            </a:prstGeom>
            <a:solidFill>
              <a:srgbClr val="FBA919"/>
            </a:solidFill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Описание и расчет емкости рынка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93F72FC5-532E-F514-2F4B-64C92B797675}"/>
              </a:ext>
            </a:extLst>
          </p:cNvPr>
          <p:cNvGrpSpPr/>
          <p:nvPr/>
        </p:nvGrpSpPr>
        <p:grpSpPr>
          <a:xfrm>
            <a:off x="789168" y="921925"/>
            <a:ext cx="5500819" cy="5696257"/>
            <a:chOff x="4292929" y="1308361"/>
            <a:chExt cx="3606141" cy="6081656"/>
          </a:xfrm>
        </p:grpSpPr>
        <p:sp>
          <p:nvSpPr>
            <p:cNvPr id="19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83232F45-E3D8-802A-A42F-FC7AC22F5ECB}"/>
                </a:ext>
              </a:extLst>
            </p:cNvPr>
            <p:cNvSpPr/>
            <p:nvPr/>
          </p:nvSpPr>
          <p:spPr>
            <a:xfrm>
              <a:off x="4292929" y="1308361"/>
              <a:ext cx="3606141" cy="6081656"/>
            </a:xfrm>
            <a:prstGeom prst="roundRect">
              <a:avLst>
                <a:gd name="adj" fmla="val 1400"/>
              </a:avLst>
            </a:prstGeom>
            <a:noFill/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en-US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: скругленные углы 9">
              <a:extLst>
                <a:ext uri="{FF2B5EF4-FFF2-40B4-BE49-F238E27FC236}">
                  <a16:creationId xmlns="" xmlns:a16="http://schemas.microsoft.com/office/drawing/2014/main" id="{BAA6644F-24CE-A99C-DE20-C9CB4E238A41}"/>
                </a:ext>
              </a:extLst>
            </p:cNvPr>
            <p:cNvSpPr/>
            <p:nvPr/>
          </p:nvSpPr>
          <p:spPr>
            <a:xfrm>
              <a:off x="4292929" y="1316273"/>
              <a:ext cx="3606141" cy="577202"/>
            </a:xfrm>
            <a:prstGeom prst="roundRect">
              <a:avLst>
                <a:gd name="adj" fmla="val 6287"/>
              </a:avLst>
            </a:prstGeom>
            <a:solidFill>
              <a:srgbClr val="FBA919"/>
            </a:solidFill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Описание целевых сегментов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27B9DD5-2D53-2350-6218-F50174EF487C}"/>
              </a:ext>
            </a:extLst>
          </p:cNvPr>
          <p:cNvSpPr txBox="1"/>
          <p:nvPr/>
        </p:nvSpPr>
        <p:spPr>
          <a:xfrm>
            <a:off x="789167" y="1507039"/>
            <a:ext cx="5500819" cy="5117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Рассматриваются крупнейшие компании РФ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1.Публичное акционерное общество «Российские сети» (ПАО «</a:t>
            </a:r>
            <a:r>
              <a:rPr lang="ru-RU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Россети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»)</a:t>
            </a:r>
          </a:p>
          <a:p>
            <a:pPr>
              <a:lnSpc>
                <a:spcPct val="107000"/>
              </a:lnSpc>
            </a:pPr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Компания управляет 2,35 млн. километров линий электропередачи, 507 тыс. подстанций трансформаторной мощностью б</a:t>
            </a:r>
            <a:r>
              <a:rPr lang="ru-RU" dirty="0">
                <a:solidFill>
                  <a:schemeClr val="bg1"/>
                </a:solidFill>
              </a:rPr>
              <a:t>олее 792 тыс. МВА. 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</a:rPr>
              <a:t>2.  АО «Сетевая компания»</a:t>
            </a:r>
          </a:p>
          <a:p>
            <a:pPr>
              <a:lnSpc>
                <a:spcPct val="107000"/>
              </a:lnSpc>
            </a:pPr>
            <a:r>
              <a:rPr lang="ru-RU" dirty="0">
                <a:solidFill>
                  <a:schemeClr val="bg1"/>
                </a:solidFill>
              </a:rPr>
              <a:t>В филиалах ОАО «Сетевая компания» находится в эксплуатации 374 подстанции 35-500 кВ установленной мощностью 18628,3 МВА, общая протяженность воздушных линий (ВЛ) 35-500 кВ по трассе составляет 10237,6 км, по цепям — 12650,3 км 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</a:rPr>
              <a:t>3. АО «БЭСК»</a:t>
            </a:r>
          </a:p>
          <a:p>
            <a:pPr>
              <a:lnSpc>
                <a:spcPct val="107000"/>
              </a:lnSpc>
            </a:pPr>
            <a:r>
              <a:rPr lang="ru-RU" dirty="0">
                <a:solidFill>
                  <a:schemeClr val="bg1"/>
                </a:solidFill>
              </a:rPr>
              <a:t>Сфера деятельности — транзит электроэнергии между центральной частью страны и Уралом, передача электроэнергии на территории Башкирии и распределение конечным потребителям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EF3F890-6670-F71D-547A-8869147DC695}"/>
              </a:ext>
            </a:extLst>
          </p:cNvPr>
          <p:cNvSpPr txBox="1"/>
          <p:nvPr/>
        </p:nvSpPr>
        <p:spPr>
          <a:xfrm>
            <a:off x="6734655" y="1312980"/>
            <a:ext cx="4974317" cy="5117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Объем мирового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рынка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предиктивной и 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предписывающей аналитики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Объем рынка 2022 – 12,3 млрд. 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</a:rPr>
              <a:t>$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Объем рынка 2023 – 60,39 млрд. 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</a:rPr>
              <a:t>$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Ключевые игроки мирового рынка:</a:t>
            </a:r>
          </a:p>
          <a:p>
            <a:pPr>
              <a:lnSpc>
                <a:spcPct val="107000"/>
              </a:lnSpc>
            </a:pPr>
            <a:r>
              <a:rPr lang="en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Oracle Corporation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  <a:sym typeface="Wingdings" pitchFamily="2" charset="2"/>
            </a:endParaRPr>
          </a:p>
          <a:p>
            <a:pPr>
              <a:lnSpc>
                <a:spcPct val="107000"/>
              </a:lnSpc>
            </a:pP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SAP SE</a:t>
            </a:r>
          </a:p>
          <a:p>
            <a:pPr>
              <a:lnSpc>
                <a:spcPct val="107000"/>
              </a:lnSpc>
            </a:pP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Microsoft Corporation</a:t>
            </a:r>
          </a:p>
          <a:p>
            <a:pPr>
              <a:lnSpc>
                <a:spcPct val="107000"/>
              </a:lnSpc>
            </a:pP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SAS Institute Inc.</a:t>
            </a:r>
          </a:p>
          <a:p>
            <a:pPr>
              <a:lnSpc>
                <a:spcPct val="107000"/>
              </a:lnSpc>
            </a:pP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IBM Corporation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  <a:sym typeface="Wingdings" pitchFamily="2" charset="2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Ключевые игроки рынка РФ:</a:t>
            </a:r>
          </a:p>
          <a:p>
            <a:pPr>
              <a:lnSpc>
                <a:spcPct val="107000"/>
              </a:lnSpc>
            </a:pPr>
            <a:r>
              <a:rPr lang="en" b="1" dirty="0" err="1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GlowByte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  <a:sym typeface="Wingdings" pitchFamily="2" charset="2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Лига цифровой экономики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Крок</a:t>
            </a:r>
          </a:p>
          <a:p>
            <a:pPr>
              <a:lnSpc>
                <a:spcPct val="107000"/>
              </a:lnSpc>
            </a:pPr>
            <a:r>
              <a:rPr lang="en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Parma TG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  <a:sym typeface="Wingdings" pitchFamily="2" charset="2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="" xmlns:a16="http://schemas.microsoft.com/office/drawing/2014/main" id="{E6D73ACE-2DF6-7B09-1CAC-C0420F4801A8}"/>
              </a:ext>
            </a:extLst>
          </p:cNvPr>
          <p:cNvGrpSpPr/>
          <p:nvPr/>
        </p:nvGrpSpPr>
        <p:grpSpPr>
          <a:xfrm>
            <a:off x="10288311" y="1312980"/>
            <a:ext cx="1393352" cy="1686694"/>
            <a:chOff x="6028486" y="7398756"/>
            <a:chExt cx="1272436" cy="1686694"/>
          </a:xfrm>
        </p:grpSpPr>
        <p:pic>
          <p:nvPicPr>
            <p:cNvPr id="33" name="Рисунок 32" descr="Тенденция к повышению со сплошной заливкой">
              <a:extLst>
                <a:ext uri="{FF2B5EF4-FFF2-40B4-BE49-F238E27FC236}">
                  <a16:creationId xmlns="" xmlns:a16="http://schemas.microsoft.com/office/drawing/2014/main" id="{41DBED68-380D-BB57-5796-432BC4062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28486" y="7398756"/>
              <a:ext cx="1272436" cy="127243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5F82A659-DE00-F046-0405-B53CC897EBD2}"/>
                </a:ext>
              </a:extLst>
            </p:cNvPr>
            <p:cNvSpPr txBox="1"/>
            <p:nvPr/>
          </p:nvSpPr>
          <p:spPr>
            <a:xfrm>
              <a:off x="6397815" y="7529268"/>
              <a:ext cx="6575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24%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2597E301-16BB-65DE-C93E-259178967417}"/>
                </a:ext>
              </a:extLst>
            </p:cNvPr>
            <p:cNvSpPr txBox="1"/>
            <p:nvPr/>
          </p:nvSpPr>
          <p:spPr>
            <a:xfrm>
              <a:off x="6274180" y="8450592"/>
              <a:ext cx="7810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CAGR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A939D88A-F1F8-FA18-57AD-DA9F5A8A6AEB}"/>
                </a:ext>
              </a:extLst>
            </p:cNvPr>
            <p:cNvSpPr txBox="1"/>
            <p:nvPr/>
          </p:nvSpPr>
          <p:spPr>
            <a:xfrm>
              <a:off x="6124332" y="8746896"/>
              <a:ext cx="98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20</a:t>
              </a:r>
              <a:r>
                <a:rPr lang="ru-RU" sz="1600" dirty="0">
                  <a:solidFill>
                    <a:schemeClr val="bg1"/>
                  </a:solidFill>
                </a:rPr>
                <a:t>19</a:t>
              </a:r>
              <a:r>
                <a:rPr lang="en-US" sz="1600" dirty="0">
                  <a:solidFill>
                    <a:schemeClr val="bg1"/>
                  </a:solidFill>
                </a:rPr>
                <a:t>-20</a:t>
              </a:r>
              <a:r>
                <a:rPr lang="ru-RU" sz="1600" dirty="0">
                  <a:solidFill>
                    <a:schemeClr val="bg1"/>
                  </a:solidFill>
                </a:rPr>
                <a:t>29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16C24B9-4CB1-662F-E674-817A1E98A5E1}"/>
              </a:ext>
            </a:extLst>
          </p:cNvPr>
          <p:cNvSpPr txBox="1"/>
          <p:nvPr/>
        </p:nvSpPr>
        <p:spPr>
          <a:xfrm>
            <a:off x="6315876" y="6360747"/>
            <a:ext cx="5718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https://</a:t>
            </a:r>
            <a:r>
              <a:rPr lang="en" sz="1400" b="1" dirty="0" err="1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www.mordorintelligence.com</a:t>
            </a:r>
            <a:r>
              <a:rPr lang="en" sz="1400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/</a:t>
            </a:r>
            <a:r>
              <a:rPr lang="en" sz="1400" b="1" dirty="0" err="1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ru</a:t>
            </a:r>
            <a:r>
              <a:rPr lang="en" sz="1400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/industry-reports/predictive-and-prescriptive-analytics-market</a:t>
            </a:r>
            <a:endParaRPr lang="ru-RU" sz="1400" dirty="0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DBB8076C-D8C0-E243-B3A7-238B92DCCA8E}"/>
              </a:ext>
            </a:extLst>
          </p:cNvPr>
          <p:cNvGrpSpPr/>
          <p:nvPr/>
        </p:nvGrpSpPr>
        <p:grpSpPr>
          <a:xfrm>
            <a:off x="10094232" y="4552304"/>
            <a:ext cx="1393352" cy="1686694"/>
            <a:chOff x="6028486" y="7398756"/>
            <a:chExt cx="1272436" cy="1686694"/>
          </a:xfrm>
        </p:grpSpPr>
        <p:pic>
          <p:nvPicPr>
            <p:cNvPr id="9" name="Рисунок 8" descr="Тенденция к повышению со сплошной заливкой">
              <a:extLst>
                <a:ext uri="{FF2B5EF4-FFF2-40B4-BE49-F238E27FC236}">
                  <a16:creationId xmlns="" xmlns:a16="http://schemas.microsoft.com/office/drawing/2014/main" id="{5B5A4ED3-6FB7-BFA7-8473-F2B518C8E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28486" y="7398756"/>
              <a:ext cx="1272436" cy="127243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340BEB74-E614-9CCA-935F-2B4F3AB17555}"/>
                </a:ext>
              </a:extLst>
            </p:cNvPr>
            <p:cNvSpPr txBox="1"/>
            <p:nvPr/>
          </p:nvSpPr>
          <p:spPr>
            <a:xfrm>
              <a:off x="6397815" y="7529268"/>
              <a:ext cx="6575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15%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8D6BB0C7-DF90-A122-B4B3-D3DB1B3E2D5B}"/>
                </a:ext>
              </a:extLst>
            </p:cNvPr>
            <p:cNvSpPr txBox="1"/>
            <p:nvPr/>
          </p:nvSpPr>
          <p:spPr>
            <a:xfrm>
              <a:off x="6274180" y="8450592"/>
              <a:ext cx="7810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CAGR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438FE7C3-6D1B-F79F-B1F3-229850A072C4}"/>
                </a:ext>
              </a:extLst>
            </p:cNvPr>
            <p:cNvSpPr txBox="1"/>
            <p:nvPr/>
          </p:nvSpPr>
          <p:spPr>
            <a:xfrm>
              <a:off x="6124331" y="8746896"/>
              <a:ext cx="986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20</a:t>
              </a:r>
              <a:r>
                <a:rPr lang="ru-RU" sz="1600" dirty="0">
                  <a:solidFill>
                    <a:schemeClr val="bg1"/>
                  </a:solidFill>
                </a:rPr>
                <a:t>20</a:t>
              </a:r>
              <a:r>
                <a:rPr lang="en-US" sz="1600" dirty="0">
                  <a:solidFill>
                    <a:schemeClr val="bg1"/>
                  </a:solidFill>
                </a:rPr>
                <a:t>-20</a:t>
              </a:r>
              <a:r>
                <a:rPr lang="ru-RU" sz="1600" dirty="0">
                  <a:solidFill>
                    <a:schemeClr val="bg1"/>
                  </a:solidFill>
                </a:rPr>
                <a:t>29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E4F893C-6FBE-E17B-F9C0-6865B6D80640}"/>
              </a:ext>
            </a:extLst>
          </p:cNvPr>
          <p:cNvSpPr txBox="1"/>
          <p:nvPr/>
        </p:nvSpPr>
        <p:spPr>
          <a:xfrm>
            <a:off x="10168247" y="1159160"/>
            <a:ext cx="1606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Мировой рынок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05E04D7-1E46-445F-5450-BBA6F664A5BF}"/>
              </a:ext>
            </a:extLst>
          </p:cNvPr>
          <p:cNvSpPr txBox="1"/>
          <p:nvPr/>
        </p:nvSpPr>
        <p:spPr>
          <a:xfrm>
            <a:off x="10276675" y="44218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Рынок РФ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3708284"/>
              </p:ext>
            </p:extLst>
          </p:nvPr>
        </p:nvGraphicFramePr>
        <p:xfrm>
          <a:off x="155749" y="1349061"/>
          <a:ext cx="11834967" cy="53519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75043">
                  <a:extLst>
                    <a:ext uri="{9D8B030D-6E8A-4147-A177-3AD203B41FA5}">
                      <a16:colId xmlns="" xmlns:a16="http://schemas.microsoft.com/office/drawing/2014/main" val="3478958516"/>
                    </a:ext>
                  </a:extLst>
                </a:gridCol>
                <a:gridCol w="1621766">
                  <a:extLst>
                    <a:ext uri="{9D8B030D-6E8A-4147-A177-3AD203B41FA5}">
                      <a16:colId xmlns="" xmlns:a16="http://schemas.microsoft.com/office/drawing/2014/main" val="3189750608"/>
                    </a:ext>
                  </a:extLst>
                </a:gridCol>
                <a:gridCol w="1397480">
                  <a:extLst>
                    <a:ext uri="{9D8B030D-6E8A-4147-A177-3AD203B41FA5}">
                      <a16:colId xmlns="" xmlns:a16="http://schemas.microsoft.com/office/drawing/2014/main" val="1957923723"/>
                    </a:ext>
                  </a:extLst>
                </a:gridCol>
                <a:gridCol w="1259456">
                  <a:extLst>
                    <a:ext uri="{9D8B030D-6E8A-4147-A177-3AD203B41FA5}">
                      <a16:colId xmlns="" xmlns:a16="http://schemas.microsoft.com/office/drawing/2014/main" val="968166989"/>
                    </a:ext>
                  </a:extLst>
                </a:gridCol>
                <a:gridCol w="1708031">
                  <a:extLst>
                    <a:ext uri="{9D8B030D-6E8A-4147-A177-3AD203B41FA5}">
                      <a16:colId xmlns="" xmlns:a16="http://schemas.microsoft.com/office/drawing/2014/main" val="1104241160"/>
                    </a:ext>
                  </a:extLst>
                </a:gridCol>
                <a:gridCol w="1173191">
                  <a:extLst>
                    <a:ext uri="{9D8B030D-6E8A-4147-A177-3AD203B41FA5}">
                      <a16:colId xmlns="" xmlns:a16="http://schemas.microsoft.com/office/drawing/2014/main" val="2829720445"/>
                    </a:ext>
                  </a:extLst>
                </a:gridCol>
              </a:tblGrid>
              <a:tr h="738531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Наш продукт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LIOS </a:t>
                      </a:r>
                      <a:r>
                        <a:rPr lang="ru-RU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Sensing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RT-RPLM 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DLR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DiLin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738393633"/>
                  </a:ext>
                </a:extLst>
              </a:tr>
              <a:tr h="794911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температуры провода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45520679"/>
                  </a:ext>
                </a:extLst>
              </a:tr>
              <a:tr h="826085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гололедообразования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171768"/>
                  </a:ext>
                </a:extLst>
              </a:tr>
              <a:tr h="1059714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перехлеста проводов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126786"/>
                  </a:ext>
                </a:extLst>
              </a:tr>
              <a:tr h="1059714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Прогнозирование аварийной ситуации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8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2616978"/>
                  </a:ext>
                </a:extLst>
              </a:tr>
              <a:tr h="873010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датчиков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5073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A2B840F-2EC2-4578-80BF-B0E39CC09E0B}"/>
              </a:ext>
            </a:extLst>
          </p:cNvPr>
          <p:cNvSpPr/>
          <p:nvPr/>
        </p:nvSpPr>
        <p:spPr>
          <a:xfrm>
            <a:off x="182752" y="1223168"/>
            <a:ext cx="2542983" cy="946595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ПАРТНЕРЫ</a:t>
            </a:r>
          </a:p>
          <a:p>
            <a:r>
              <a:rPr lang="ru-RU" sz="1800" dirty="0">
                <a:solidFill>
                  <a:schemeClr val="tx1"/>
                </a:solidFill>
              </a:rPr>
              <a:t>Ведутся переговоры </a:t>
            </a:r>
            <a:r>
              <a:rPr lang="ru-RU" dirty="0">
                <a:solidFill>
                  <a:schemeClr val="tx1"/>
                </a:solidFill>
              </a:rPr>
              <a:t>с</a:t>
            </a:r>
          </a:p>
          <a:p>
            <a:r>
              <a:rPr lang="ru-RU" sz="1800" dirty="0">
                <a:solidFill>
                  <a:schemeClr val="tx1"/>
                </a:solidFill>
              </a:rPr>
              <a:t>ООО «Яндекс»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182752" y="2921430"/>
            <a:ext cx="5626638" cy="1199333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РАСХОДЫ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Покупка архивных и текущих погодных данных для разработки и обучения модели</a:t>
            </a:r>
          </a:p>
          <a:p>
            <a:r>
              <a:rPr lang="en-US" sz="1600" dirty="0">
                <a:solidFill>
                  <a:schemeClr val="tx1"/>
                </a:solidFill>
              </a:rPr>
              <a:t>&gt;1,5 </a:t>
            </a:r>
            <a:r>
              <a:rPr lang="ru-RU" sz="1600" dirty="0">
                <a:solidFill>
                  <a:schemeClr val="tx1"/>
                </a:solidFill>
              </a:rPr>
              <a:t>млн. руб.</a:t>
            </a: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22">
            <a:extLst>
              <a:ext uri="{FF2B5EF4-FFF2-40B4-BE49-F238E27FC236}">
                <a16:creationId xmlns="" xmlns:a16="http://schemas.microsoft.com/office/drawing/2014/main" id="{979CB024-34AE-5199-AF5C-255DB870AD0D}"/>
              </a:ext>
            </a:extLst>
          </p:cNvPr>
          <p:cNvSpPr/>
          <p:nvPr/>
        </p:nvSpPr>
        <p:spPr>
          <a:xfrm>
            <a:off x="2822246" y="1237481"/>
            <a:ext cx="3058442" cy="161420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УНИКАЛЬНОЕ ЦЕННОСТНОЕ ПРЕДЛОЖЕНИЕ</a:t>
            </a:r>
          </a:p>
          <a:p>
            <a:r>
              <a:rPr lang="ru-RU" sz="1600" dirty="0">
                <a:solidFill>
                  <a:schemeClr val="tx1"/>
                </a:solidFill>
              </a:rPr>
              <a:t>Отсутствие датчиков</a:t>
            </a:r>
          </a:p>
          <a:p>
            <a:r>
              <a:rPr lang="ru-RU" sz="1600" dirty="0">
                <a:solidFill>
                  <a:schemeClr val="tx1"/>
                </a:solidFill>
              </a:rPr>
              <a:t>Высокая точность прогноза – ошибка прогноза </a:t>
            </a:r>
            <a:r>
              <a:rPr lang="en-US" sz="1600" dirty="0">
                <a:solidFill>
                  <a:schemeClr val="tx1"/>
                </a:solidFill>
              </a:rPr>
              <a:t>MSE&lt;0,003</a:t>
            </a:r>
            <a:endParaRPr lang="ru-RU" sz="1600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22">
            <a:extLst>
              <a:ext uri="{FF2B5EF4-FFF2-40B4-BE49-F238E27FC236}">
                <a16:creationId xmlns="" xmlns:a16="http://schemas.microsoft.com/office/drawing/2014/main" id="{AEB7023C-0BF7-4FC3-25AA-F2876AF0D3D5}"/>
              </a:ext>
            </a:extLst>
          </p:cNvPr>
          <p:cNvSpPr/>
          <p:nvPr/>
        </p:nvSpPr>
        <p:spPr>
          <a:xfrm>
            <a:off x="9155321" y="1250775"/>
            <a:ext cx="2888171" cy="91898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РЕСУРСЫ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Материальные ресурсы: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Покупка данных</a:t>
            </a: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22">
            <a:extLst>
              <a:ext uri="{FF2B5EF4-FFF2-40B4-BE49-F238E27FC236}">
                <a16:creationId xmlns="" xmlns:a16="http://schemas.microsoft.com/office/drawing/2014/main" id="{A12F180C-A3E5-FF36-9AA3-31A71E0DDD2C}"/>
              </a:ext>
            </a:extLst>
          </p:cNvPr>
          <p:cNvSpPr/>
          <p:nvPr/>
        </p:nvSpPr>
        <p:spPr>
          <a:xfrm>
            <a:off x="9192406" y="2313419"/>
            <a:ext cx="3048915" cy="1466975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КАНАЛЫ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Прямые продажи потребителям с установкой и наладкой системы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Рынок - В2В</a:t>
            </a: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="" xmlns:a16="http://schemas.microsoft.com/office/drawing/2014/main" id="{47F2D220-6B0F-4FFC-F025-3E96F5443026}"/>
              </a:ext>
            </a:extLst>
          </p:cNvPr>
          <p:cNvSpPr/>
          <p:nvPr/>
        </p:nvSpPr>
        <p:spPr>
          <a:xfrm>
            <a:off x="192280" y="4358887"/>
            <a:ext cx="5626637" cy="1466975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ФИНАНСИРОВАНИЕ / ДОХОД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До стадии </a:t>
            </a:r>
            <a:r>
              <a:rPr lang="en-US" sz="1600" b="1" dirty="0">
                <a:solidFill>
                  <a:schemeClr val="tx1"/>
                </a:solidFill>
              </a:rPr>
              <a:t>MVP – </a:t>
            </a:r>
            <a:r>
              <a:rPr lang="ru-RU" sz="1600" dirty="0">
                <a:solidFill>
                  <a:schemeClr val="tx1"/>
                </a:solidFill>
              </a:rPr>
              <a:t>собственное финансирование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После создания </a:t>
            </a:r>
            <a:r>
              <a:rPr lang="en-US" sz="1600" b="1" dirty="0">
                <a:solidFill>
                  <a:schemeClr val="tx1"/>
                </a:solidFill>
              </a:rPr>
              <a:t>MVP – </a:t>
            </a:r>
            <a:r>
              <a:rPr lang="ru-RU" sz="1600" dirty="0">
                <a:solidFill>
                  <a:schemeClr val="tx1"/>
                </a:solidFill>
              </a:rPr>
              <a:t>участие в конкурсах грантовой поддержки развития технологий ИИ в РФ</a:t>
            </a:r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Доход – </a:t>
            </a:r>
            <a:r>
              <a:rPr lang="ru-RU" sz="1600" dirty="0">
                <a:solidFill>
                  <a:schemeClr val="tx1"/>
                </a:solidFill>
              </a:rPr>
              <a:t>продажа сервиса или программного модуля</a:t>
            </a:r>
          </a:p>
        </p:txBody>
      </p:sp>
      <p:sp>
        <p:nvSpPr>
          <p:cNvPr id="13" name="Прямоугольник: скругленные углы 22">
            <a:extLst>
              <a:ext uri="{FF2B5EF4-FFF2-40B4-BE49-F238E27FC236}">
                <a16:creationId xmlns="" xmlns:a16="http://schemas.microsoft.com/office/drawing/2014/main" id="{D28EFFB8-DE9A-FB9E-2B48-15BF2B265167}"/>
              </a:ext>
            </a:extLst>
          </p:cNvPr>
          <p:cNvSpPr/>
          <p:nvPr/>
        </p:nvSpPr>
        <p:spPr>
          <a:xfrm>
            <a:off x="5957898" y="1223168"/>
            <a:ext cx="3058442" cy="398779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ПРОДВИЖЕНИЕ ПРОДУКТА</a:t>
            </a:r>
            <a:endParaRPr lang="ru-RU" sz="1600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Участие в профильных выставках и форумах с демонстрацией функций продукта системы;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Публикация статей в профильных изданиях с демонстрацией результатов работы продукта проекта;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Предоставление  тестового доступа к сервису;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Размещение рекламы на профильных интернет-порталах. </a:t>
            </a:r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93B24093-401E-465F-A1B2-B79467AF0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3546849" y="97865"/>
            <a:ext cx="4577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ДОРОЖНАЯ КАРТА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F0FD47C9-430B-4B2D-B947-BDF0028C9536}"/>
              </a:ext>
            </a:extLst>
          </p:cNvPr>
          <p:cNvSpPr/>
          <p:nvPr/>
        </p:nvSpPr>
        <p:spPr>
          <a:xfrm>
            <a:off x="4961030" y="2526085"/>
            <a:ext cx="4787654" cy="83535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Сбор банка исходных данных для создания моделей ИИ для прогнозирования неисправностей на ВЛЭП 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FDACAD28-37D9-45C1-9B06-5E7AF0C4102A}"/>
              </a:ext>
            </a:extLst>
          </p:cNvPr>
          <p:cNvSpPr/>
          <p:nvPr/>
        </p:nvSpPr>
        <p:spPr>
          <a:xfrm>
            <a:off x="637428" y="2418735"/>
            <a:ext cx="3829794" cy="94270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и обучение модели ИИ для определения возникающих на воздушной линии неисправностей 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678073A7-CB80-40D6-A2B5-8F3748A8B959}"/>
              </a:ext>
            </a:extLst>
          </p:cNvPr>
          <p:cNvSpPr/>
          <p:nvPr/>
        </p:nvSpPr>
        <p:spPr>
          <a:xfrm>
            <a:off x="3218705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Создание </a:t>
            </a:r>
            <a:r>
              <a:rPr lang="en-US" dirty="0">
                <a:solidFill>
                  <a:schemeClr val="tx1"/>
                </a:solidFill>
              </a:rPr>
              <a:t>MVP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1342FFA5-E494-4F69-805C-8702B410F3DD}"/>
              </a:ext>
            </a:extLst>
          </p:cNvPr>
          <p:cNvSpPr/>
          <p:nvPr/>
        </p:nvSpPr>
        <p:spPr>
          <a:xfrm>
            <a:off x="7819656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Тестирование и доработка модели 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2A2564B1-679D-4AAE-A051-8A2FC82684BF}"/>
              </a:ext>
            </a:extLst>
          </p:cNvPr>
          <p:cNvSpPr/>
          <p:nvPr/>
        </p:nvSpPr>
        <p:spPr>
          <a:xfrm>
            <a:off x="7819656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F2BB2BEB-B298-4923-9EC0-A508A15D4578}"/>
              </a:ext>
            </a:extLst>
          </p:cNvPr>
          <p:cNvSpPr/>
          <p:nvPr/>
        </p:nvSpPr>
        <p:spPr>
          <a:xfrm>
            <a:off x="10311076" y="206477"/>
            <a:ext cx="1778690" cy="1922900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Определение метеофакторов оказывающих влияние на аварийность воздушных линий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="" xmlns:a16="http://schemas.microsoft.com/office/drawing/2014/main" id="{E9569B83-E6CF-46FA-9887-454640AFF0AE}"/>
              </a:ext>
            </a:extLst>
          </p:cNvPr>
          <p:cNvSpPr/>
          <p:nvPr/>
        </p:nvSpPr>
        <p:spPr>
          <a:xfrm>
            <a:off x="47741" y="3624678"/>
            <a:ext cx="1810556" cy="12475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Разработка модели прогнозирования технического состояния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34B1DABE-872C-484B-9082-A2BD4B8FA664}"/>
              </a:ext>
            </a:extLst>
          </p:cNvPr>
          <p:cNvSpPr/>
          <p:nvPr/>
        </p:nvSpPr>
        <p:spPr>
          <a:xfrm rot="16200000">
            <a:off x="10373668" y="1715108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="" xmlns:a16="http://schemas.microsoft.com/office/drawing/2014/main" id="{E5F8D716-F876-4CB1-BF6A-274A1E00632E}"/>
              </a:ext>
            </a:extLst>
          </p:cNvPr>
          <p:cNvSpPr/>
          <p:nvPr/>
        </p:nvSpPr>
        <p:spPr>
          <a:xfrm rot="16200000">
            <a:off x="1784428" y="3834193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D6BE03DE-B18D-4AC6-AB5C-D61468B39BCC}"/>
              </a:ext>
            </a:extLst>
          </p:cNvPr>
          <p:cNvSpPr/>
          <p:nvPr/>
        </p:nvSpPr>
        <p:spPr>
          <a:xfrm>
            <a:off x="4961030" y="621085"/>
            <a:ext cx="5141990" cy="83535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Анализ существующих подходов и методов определения аварийных ситуаций на воздушных линиях вызванных влиянием метеофакторов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06E03576-A9B2-445E-BA71-134FCB2FBA7F}"/>
              </a:ext>
            </a:extLst>
          </p:cNvPr>
          <p:cNvSpPr/>
          <p:nvPr/>
        </p:nvSpPr>
        <p:spPr>
          <a:xfrm>
            <a:off x="294468" y="621085"/>
            <a:ext cx="4458506" cy="83535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Анализ и классификация аварий на воздушных линиях электропередачи вызванных влиянием метеофакторов </a:t>
            </a:r>
          </a:p>
        </p:txBody>
      </p:sp>
    </p:spTree>
    <p:extLst>
      <p:ext uri="{BB962C8B-B14F-4D97-AF65-F5344CB8AC3E}">
        <p14:creationId xmlns="" xmlns:p14="http://schemas.microsoft.com/office/powerpoint/2010/main" val="3606150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639</Words>
  <Application>Microsoft Office PowerPoint</Application>
  <PresentationFormat>Произвольный</PresentationFormat>
  <Paragraphs>127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13</cp:revision>
  <dcterms:created xsi:type="dcterms:W3CDTF">2023-09-06T12:36:24Z</dcterms:created>
  <dcterms:modified xsi:type="dcterms:W3CDTF">2024-07-22T06:46:19Z</dcterms:modified>
</cp:coreProperties>
</file>