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-684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94f68ac419_2_107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294f68ac419_2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94f68ac419_2_127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g294f68ac419_2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584" y="1143000"/>
            <a:ext cx="3086833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94f68ac419_2_133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294f68ac419_2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584" y="1143000"/>
            <a:ext cx="3086833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94f68ac419_2_141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g294f68ac419_2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584" y="1143000"/>
            <a:ext cx="3086833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94f68ac419_2_147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294f68ac419_2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584" y="1143000"/>
            <a:ext cx="3086833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4f68ac419_2_153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g294f68ac419_2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584" y="1143000"/>
            <a:ext cx="3086833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94f68ac419_2_159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294f68ac419_2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584" y="1143000"/>
            <a:ext cx="3086833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94f68ac419_2_165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294f68ac419_2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584" y="1143000"/>
            <a:ext cx="3086833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94f68ac419_2_182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g294f68ac419_2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584" y="1143000"/>
            <a:ext cx="3086833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94f68ac419_2_189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g294f68ac419_2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584" y="1143000"/>
            <a:ext cx="3086833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0" Type="http://schemas.openxmlformats.org/officeDocument/2006/relationships/image" Target="../media/image10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ctrTitle"/>
          </p:nvPr>
        </p:nvSpPr>
        <p:spPr>
          <a:xfrm>
            <a:off x="1143001" y="841772"/>
            <a:ext cx="6858005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subTitle" idx="1"/>
          </p:nvPr>
        </p:nvSpPr>
        <p:spPr>
          <a:xfrm>
            <a:off x="1143001" y="2701529"/>
            <a:ext cx="6858005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ftr" idx="11"/>
          </p:nvPr>
        </p:nvSpPr>
        <p:spPr>
          <a:xfrm>
            <a:off x="3028952" y="4767263"/>
            <a:ext cx="30861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ldNum" idx="12"/>
          </p:nvPr>
        </p:nvSpPr>
        <p:spPr>
          <a:xfrm>
            <a:off x="6457954" y="4767263"/>
            <a:ext cx="20574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78" name="Google Shape;78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1836" cy="512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2889"/>
            <a:ext cx="9141836" cy="5142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body" idx="1"/>
          </p:nvPr>
        </p:nvSpPr>
        <p:spPr>
          <a:xfrm>
            <a:off x="406728" y="785858"/>
            <a:ext cx="4428877" cy="414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406727" y="234261"/>
            <a:ext cx="4428877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body" idx="2"/>
          </p:nvPr>
        </p:nvSpPr>
        <p:spPr>
          <a:xfrm>
            <a:off x="406727" y="1337455"/>
            <a:ext cx="8376830" cy="3434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406728" y="722313"/>
            <a:ext cx="3997841" cy="516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406727" y="234261"/>
            <a:ext cx="4428877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2"/>
          </p:nvPr>
        </p:nvSpPr>
        <p:spPr>
          <a:xfrm>
            <a:off x="406727" y="1337455"/>
            <a:ext cx="3997841" cy="3434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sldNum" idx="12"/>
          </p:nvPr>
        </p:nvSpPr>
        <p:spPr>
          <a:xfrm>
            <a:off x="6684830" y="4890777"/>
            <a:ext cx="2102291" cy="179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3"/>
          </p:nvPr>
        </p:nvSpPr>
        <p:spPr>
          <a:xfrm>
            <a:off x="4794032" y="1337455"/>
            <a:ext cx="3997841" cy="3434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body" idx="4"/>
          </p:nvPr>
        </p:nvSpPr>
        <p:spPr>
          <a:xfrm>
            <a:off x="4789281" y="722313"/>
            <a:ext cx="3997841" cy="516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body" idx="1"/>
          </p:nvPr>
        </p:nvSpPr>
        <p:spPr>
          <a:xfrm>
            <a:off x="406727" y="722313"/>
            <a:ext cx="4428877" cy="516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406727" y="234261"/>
            <a:ext cx="4428877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body" idx="2"/>
          </p:nvPr>
        </p:nvSpPr>
        <p:spPr>
          <a:xfrm>
            <a:off x="406727" y="1337455"/>
            <a:ext cx="8380394" cy="3434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sldNum" idx="12"/>
          </p:nvPr>
        </p:nvSpPr>
        <p:spPr>
          <a:xfrm>
            <a:off x="6684830" y="4890777"/>
            <a:ext cx="2102291" cy="179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sldNum" idx="12"/>
          </p:nvPr>
        </p:nvSpPr>
        <p:spPr>
          <a:xfrm>
            <a:off x="6659886" y="4890777"/>
            <a:ext cx="2102291" cy="179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406727" y="722313"/>
            <a:ext cx="4428877" cy="516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406727" y="234261"/>
            <a:ext cx="4428877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2"/>
          </p:nvPr>
        </p:nvSpPr>
        <p:spPr>
          <a:xfrm>
            <a:off x="406727" y="3300827"/>
            <a:ext cx="1879815" cy="955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>
            <a:spLocks noGrp="1"/>
          </p:cNvSpPr>
          <p:nvPr>
            <p:ph type="pic" idx="3"/>
          </p:nvPr>
        </p:nvSpPr>
        <p:spPr>
          <a:xfrm>
            <a:off x="407074" y="1795318"/>
            <a:ext cx="972705" cy="973426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8"/>
          <p:cNvSpPr txBox="1">
            <a:spLocks noGrp="1"/>
          </p:cNvSpPr>
          <p:nvPr>
            <p:ph type="body" idx="4"/>
          </p:nvPr>
        </p:nvSpPr>
        <p:spPr>
          <a:xfrm>
            <a:off x="406727" y="3009881"/>
            <a:ext cx="1879815" cy="199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5"/>
          </p:nvPr>
        </p:nvSpPr>
        <p:spPr>
          <a:xfrm>
            <a:off x="2566125" y="3300827"/>
            <a:ext cx="1879815" cy="955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18"/>
          <p:cNvSpPr>
            <a:spLocks noGrp="1"/>
          </p:cNvSpPr>
          <p:nvPr>
            <p:ph type="pic" idx="6"/>
          </p:nvPr>
        </p:nvSpPr>
        <p:spPr>
          <a:xfrm>
            <a:off x="2566471" y="1795318"/>
            <a:ext cx="972705" cy="973426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18"/>
          <p:cNvSpPr txBox="1">
            <a:spLocks noGrp="1"/>
          </p:cNvSpPr>
          <p:nvPr>
            <p:ph type="body" idx="7"/>
          </p:nvPr>
        </p:nvSpPr>
        <p:spPr>
          <a:xfrm>
            <a:off x="2566125" y="3009881"/>
            <a:ext cx="1879815" cy="199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8"/>
          </p:nvPr>
        </p:nvSpPr>
        <p:spPr>
          <a:xfrm>
            <a:off x="4725522" y="3300827"/>
            <a:ext cx="1879815" cy="955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8"/>
          <p:cNvSpPr>
            <a:spLocks noGrp="1"/>
          </p:cNvSpPr>
          <p:nvPr>
            <p:ph type="pic" idx="9"/>
          </p:nvPr>
        </p:nvSpPr>
        <p:spPr>
          <a:xfrm>
            <a:off x="4725868" y="1795318"/>
            <a:ext cx="972705" cy="973426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18"/>
          <p:cNvSpPr txBox="1">
            <a:spLocks noGrp="1"/>
          </p:cNvSpPr>
          <p:nvPr>
            <p:ph type="body" idx="13"/>
          </p:nvPr>
        </p:nvSpPr>
        <p:spPr>
          <a:xfrm>
            <a:off x="4725522" y="3009881"/>
            <a:ext cx="1879815" cy="199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body" idx="14"/>
          </p:nvPr>
        </p:nvSpPr>
        <p:spPr>
          <a:xfrm>
            <a:off x="6884919" y="3300827"/>
            <a:ext cx="1879815" cy="955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>
            <a:spLocks noGrp="1"/>
          </p:cNvSpPr>
          <p:nvPr>
            <p:ph type="pic" idx="15"/>
          </p:nvPr>
        </p:nvSpPr>
        <p:spPr>
          <a:xfrm>
            <a:off x="6885265" y="1795318"/>
            <a:ext cx="972705" cy="973426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18"/>
          <p:cNvSpPr txBox="1">
            <a:spLocks noGrp="1"/>
          </p:cNvSpPr>
          <p:nvPr>
            <p:ph type="body" idx="16"/>
          </p:nvPr>
        </p:nvSpPr>
        <p:spPr>
          <a:xfrm>
            <a:off x="6884919" y="3009881"/>
            <a:ext cx="1879815" cy="199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7031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>
            <a:spLocks noGrp="1"/>
          </p:cNvSpPr>
          <p:nvPr>
            <p:ph type="title"/>
          </p:nvPr>
        </p:nvSpPr>
        <p:spPr>
          <a:xfrm>
            <a:off x="412127" y="1140307"/>
            <a:ext cx="4425518" cy="993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9"/>
          <p:cNvSpPr txBox="1"/>
          <p:nvPr/>
        </p:nvSpPr>
        <p:spPr>
          <a:xfrm>
            <a:off x="412126" y="295011"/>
            <a:ext cx="4425518" cy="545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sz="33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" name="Google Shape;116;p19"/>
          <p:cNvGrpSpPr/>
          <p:nvPr/>
        </p:nvGrpSpPr>
        <p:grpSpPr>
          <a:xfrm>
            <a:off x="4150752" y="209253"/>
            <a:ext cx="4636359" cy="789227"/>
            <a:chOff x="7832544" y="404608"/>
            <a:chExt cx="12312610" cy="2096420"/>
          </a:xfrm>
        </p:grpSpPr>
        <p:pic>
          <p:nvPicPr>
            <p:cNvPr id="117" name="Google Shape;117;p1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1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1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1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19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19"/>
            <p:cNvPicPr preferRelativeResize="0"/>
            <p:nvPr/>
          </p:nvPicPr>
          <p:blipFill rotWithShape="1">
            <a:blip r:embed="rId9">
              <a:alphaModFix/>
            </a:blip>
            <a:srcRect l="73075" b="2593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19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19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19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6659886" y="4890777"/>
            <a:ext cx="2102291" cy="179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body" idx="1"/>
          </p:nvPr>
        </p:nvSpPr>
        <p:spPr>
          <a:xfrm>
            <a:off x="5050256" y="1520335"/>
            <a:ext cx="3733302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title"/>
          </p:nvPr>
        </p:nvSpPr>
        <p:spPr>
          <a:xfrm>
            <a:off x="5050256" y="1032283"/>
            <a:ext cx="3733302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body" idx="2"/>
          </p:nvPr>
        </p:nvSpPr>
        <p:spPr>
          <a:xfrm>
            <a:off x="5050256" y="2037822"/>
            <a:ext cx="3733302" cy="2594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20"/>
          <p:cNvSpPr>
            <a:spLocks noGrp="1"/>
          </p:cNvSpPr>
          <p:nvPr>
            <p:ph type="pic" idx="3"/>
          </p:nvPr>
        </p:nvSpPr>
        <p:spPr>
          <a:xfrm>
            <a:off x="0" y="0"/>
            <a:ext cx="4638717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sldNum" idx="12"/>
          </p:nvPr>
        </p:nvSpPr>
        <p:spPr>
          <a:xfrm>
            <a:off x="6659886" y="4890777"/>
            <a:ext cx="2102291" cy="179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406727" y="722313"/>
            <a:ext cx="4428877" cy="516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406727" y="234261"/>
            <a:ext cx="4428877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2"/>
          </p:nvPr>
        </p:nvSpPr>
        <p:spPr>
          <a:xfrm>
            <a:off x="406727" y="1337455"/>
            <a:ext cx="8355450" cy="3434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>
            <a:spLocks noGrp="1"/>
          </p:cNvSpPr>
          <p:nvPr>
            <p:ph type="title"/>
          </p:nvPr>
        </p:nvSpPr>
        <p:spPr>
          <a:xfrm>
            <a:off x="629842" y="342900"/>
            <a:ext cx="294918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2"/>
          <p:cNvSpPr>
            <a:spLocks noGrp="1"/>
          </p:cNvSpPr>
          <p:nvPr>
            <p:ph type="pic" idx="2"/>
          </p:nvPr>
        </p:nvSpPr>
        <p:spPr>
          <a:xfrm>
            <a:off x="3887394" y="740569"/>
            <a:ext cx="4629153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2"/>
          <p:cNvSpPr txBox="1">
            <a:spLocks noGrp="1"/>
          </p:cNvSpPr>
          <p:nvPr>
            <p:ph type="body" idx="1"/>
          </p:nvPr>
        </p:nvSpPr>
        <p:spPr>
          <a:xfrm>
            <a:off x="629842" y="1543050"/>
            <a:ext cx="2949180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ftr" idx="11"/>
          </p:nvPr>
        </p:nvSpPr>
        <p:spPr>
          <a:xfrm>
            <a:off x="3028952" y="4767263"/>
            <a:ext cx="30861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sldNum" idx="12"/>
          </p:nvPr>
        </p:nvSpPr>
        <p:spPr>
          <a:xfrm>
            <a:off x="6457954" y="4767263"/>
            <a:ext cx="20574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>
            <a:spLocks noGrp="1"/>
          </p:cNvSpPr>
          <p:nvPr>
            <p:ph type="title"/>
          </p:nvPr>
        </p:nvSpPr>
        <p:spPr>
          <a:xfrm>
            <a:off x="628651" y="273844"/>
            <a:ext cx="7886705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1"/>
          </p:nvPr>
        </p:nvSpPr>
        <p:spPr>
          <a:xfrm rot="5400000">
            <a:off x="2940251" y="-942382"/>
            <a:ext cx="3263504" cy="7886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ftr" idx="11"/>
          </p:nvPr>
        </p:nvSpPr>
        <p:spPr>
          <a:xfrm>
            <a:off x="3028952" y="4767263"/>
            <a:ext cx="30861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sldNum" idx="12"/>
          </p:nvPr>
        </p:nvSpPr>
        <p:spPr>
          <a:xfrm>
            <a:off x="6457954" y="4767263"/>
            <a:ext cx="20574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 rot="5400000">
            <a:off x="5350078" y="1467445"/>
            <a:ext cx="4358879" cy="1971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 rot="5400000">
            <a:off x="1349576" y="-447081"/>
            <a:ext cx="4358879" cy="5800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ftr" idx="11"/>
          </p:nvPr>
        </p:nvSpPr>
        <p:spPr>
          <a:xfrm>
            <a:off x="3028952" y="4767263"/>
            <a:ext cx="30861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sldNum" idx="12"/>
          </p:nvPr>
        </p:nvSpPr>
        <p:spPr>
          <a:xfrm>
            <a:off x="6457954" y="4767263"/>
            <a:ext cx="20574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5.png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1835" cy="5127524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628651" y="273844"/>
            <a:ext cx="7886705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628651" y="1369219"/>
            <a:ext cx="7886705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ftr" idx="11"/>
          </p:nvPr>
        </p:nvSpPr>
        <p:spPr>
          <a:xfrm>
            <a:off x="3028952" y="4767263"/>
            <a:ext cx="30861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6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ldNum" idx="12"/>
          </p:nvPr>
        </p:nvSpPr>
        <p:spPr>
          <a:xfrm>
            <a:off x="6457954" y="4767263"/>
            <a:ext cx="20574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grpSp>
        <p:nvGrpSpPr>
          <p:cNvPr id="57" name="Google Shape;57;p13"/>
          <p:cNvGrpSpPr/>
          <p:nvPr/>
        </p:nvGrpSpPr>
        <p:grpSpPr>
          <a:xfrm>
            <a:off x="4572003" y="205392"/>
            <a:ext cx="4542759" cy="758163"/>
            <a:chOff x="9819248" y="412338"/>
            <a:chExt cx="10228469" cy="1707483"/>
          </a:xfrm>
        </p:grpSpPr>
        <p:grpSp>
          <p:nvGrpSpPr>
            <p:cNvPr id="58" name="Google Shape;58;p13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59" name="Google Shape;59;p13"/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60" name="Google Shape;60;p13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61" name="Google Shape;61;p13"/>
                <p:cNvPicPr preferRelativeResize="0"/>
                <p:nvPr/>
              </p:nvPicPr>
              <p:blipFill rotWithShape="1">
                <a:blip r:embed="rId15">
                  <a:alphaModFix/>
                </a:blip>
                <a:srcRect/>
                <a:stretch/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" name="Google Shape;62;p13"/>
                <p:cNvPicPr preferRelativeResize="0"/>
                <p:nvPr/>
              </p:nvPicPr>
              <p:blipFill rotWithShape="1">
                <a:blip r:embed="rId16">
                  <a:alphaModFix/>
                </a:blip>
                <a:srcRect/>
                <a:stretch/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" name="Google Shape;63;p13"/>
                <p:cNvPicPr preferRelativeResize="0"/>
                <p:nvPr/>
              </p:nvPicPr>
              <p:blipFill rotWithShape="1">
                <a:blip r:embed="rId17">
                  <a:alphaModFix/>
                </a:blip>
                <a:srcRect/>
                <a:stretch/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4" name="Google Shape;64;p13"/>
                <p:cNvPicPr preferRelativeResize="0"/>
                <p:nvPr/>
              </p:nvPicPr>
              <p:blipFill rotWithShape="1">
                <a:blip r:embed="rId18">
                  <a:alphaModFix/>
                </a:blip>
                <a:srcRect/>
                <a:stretch/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" name="Google Shape;65;p13"/>
                <p:cNvPicPr preferRelativeResize="0"/>
                <p:nvPr/>
              </p:nvPicPr>
              <p:blipFill rotWithShape="1">
                <a:blip r:embed="rId19">
                  <a:alphaModFix/>
                </a:blip>
                <a:srcRect/>
                <a:stretch/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6" name="Google Shape;66;p13"/>
                <p:cNvPicPr preferRelativeResize="0"/>
                <p:nvPr/>
              </p:nvPicPr>
              <p:blipFill rotWithShape="1">
                <a:blip r:embed="rId20">
                  <a:alphaModFix/>
                </a:blip>
                <a:srcRect/>
                <a:stretch/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7" name="Google Shape;67;p13"/>
                <p:cNvPicPr preferRelativeResize="0"/>
                <p:nvPr/>
              </p:nvPicPr>
              <p:blipFill rotWithShape="1">
                <a:blip r:embed="rId21">
                  <a:alphaModFix/>
                </a:blip>
                <a:srcRect l="73075" r="16746" b="2593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8" name="Google Shape;68;p13"/>
                <p:cNvPicPr preferRelativeResize="0"/>
                <p:nvPr/>
              </p:nvPicPr>
              <p:blipFill rotWithShape="1">
                <a:blip r:embed="rId22">
                  <a:alphaModFix/>
                </a:blip>
                <a:srcRect/>
                <a:stretch/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9" name="Google Shape;69;p13"/>
                <p:cNvPicPr preferRelativeResize="0"/>
                <p:nvPr/>
              </p:nvPicPr>
              <p:blipFill rotWithShape="1">
                <a:blip r:embed="rId23">
                  <a:alphaModFix/>
                </a:blip>
                <a:srcRect/>
                <a:stretch/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70" name="Google Shape;70;p13"/>
            <p:cNvPicPr preferRelativeResize="0"/>
            <p:nvPr/>
          </p:nvPicPr>
          <p:blipFill rotWithShape="1">
            <a:blip r:embed="rId24">
              <a:alphaModFix/>
            </a:blip>
            <a:srcRect/>
            <a:stretch/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3"/>
            <p:cNvPicPr preferRelativeResize="0"/>
            <p:nvPr/>
          </p:nvPicPr>
          <p:blipFill rotWithShape="1">
            <a:blip r:embed="rId25">
              <a:alphaModFix/>
            </a:blip>
            <a:srcRect/>
            <a:stretch/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gabduschew@mail.ru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>
            <a:spLocks noGrp="1"/>
          </p:cNvSpPr>
          <p:nvPr>
            <p:ph type="ctrTitle"/>
          </p:nvPr>
        </p:nvSpPr>
        <p:spPr>
          <a:xfrm>
            <a:off x="403775" y="2366500"/>
            <a:ext cx="5945100" cy="10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</a:pPr>
            <a:r>
              <a:rPr lang="ru" sz="2300" dirty="0" smtClea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экспериментальной установки</a:t>
            </a:r>
            <a:br>
              <a:rPr lang="ru" sz="2300" dirty="0" smtClea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2300" dirty="0" smtClea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23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определения тепловой мощности теплообменника</a:t>
            </a:r>
            <a:endParaRPr sz="5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25"/>
          <p:cNvSpPr txBox="1"/>
          <p:nvPr/>
        </p:nvSpPr>
        <p:spPr>
          <a:xfrm>
            <a:off x="413887" y="4429421"/>
            <a:ext cx="1672200" cy="2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600"/>
              <a:buFont typeface="Arial"/>
              <a:buNone/>
            </a:pPr>
            <a:r>
              <a:rPr lang="ru" sz="6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Обозначение версионности документа</a:t>
            </a:r>
            <a:endParaRPr sz="600"/>
          </a:p>
        </p:txBody>
      </p:sp>
      <p:pic>
        <p:nvPicPr>
          <p:cNvPr id="163" name="Google Shape;16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321" y="1455240"/>
            <a:ext cx="4679378" cy="1078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3638" y="196896"/>
            <a:ext cx="449187" cy="510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52273" y="196895"/>
            <a:ext cx="785444" cy="495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72639" y="732309"/>
            <a:ext cx="610175" cy="467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05354" y="731948"/>
            <a:ext cx="1488544" cy="488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34531" y="748480"/>
            <a:ext cx="1062706" cy="472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049728" y="748298"/>
            <a:ext cx="1377919" cy="46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228642" y="662770"/>
            <a:ext cx="1885670" cy="657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5"/>
          <p:cNvPicPr preferRelativeResize="0"/>
          <p:nvPr/>
        </p:nvPicPr>
        <p:blipFill rotWithShape="1">
          <a:blip r:embed="rId11">
            <a:alphaModFix/>
          </a:blip>
          <a:srcRect l="73075" r="16746" b="2591"/>
          <a:stretch/>
        </p:blipFill>
        <p:spPr>
          <a:xfrm>
            <a:off x="1271295" y="118257"/>
            <a:ext cx="681384" cy="574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868371" y="172601"/>
            <a:ext cx="1062707" cy="494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399450" y="212283"/>
            <a:ext cx="1572263" cy="484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224078" y="45292"/>
            <a:ext cx="2259062" cy="736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012510" y="145833"/>
            <a:ext cx="1421682" cy="700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>
            <a:spLocks noGrp="1"/>
          </p:cNvSpPr>
          <p:nvPr>
            <p:ph type="title"/>
          </p:nvPr>
        </p:nvSpPr>
        <p:spPr>
          <a:xfrm>
            <a:off x="406727" y="234261"/>
            <a:ext cx="4428877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ru" b="1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lang="ru" b="1"/>
              <a:t> </a:t>
            </a:r>
            <a:r>
              <a:rPr lang="ru" b="1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sp>
        <p:nvSpPr>
          <p:cNvPr id="181" name="Google Shape;181;p26"/>
          <p:cNvSpPr txBox="1">
            <a:spLocks noGrp="1"/>
          </p:cNvSpPr>
          <p:nvPr>
            <p:ph type="body" idx="2"/>
          </p:nvPr>
        </p:nvSpPr>
        <p:spPr>
          <a:xfrm>
            <a:off x="3326475" y="1201675"/>
            <a:ext cx="5568600" cy="27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2500"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550">
              <a:solidFill>
                <a:srgbClr val="1A1A1A"/>
              </a:solidFill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550">
              <a:solidFill>
                <a:srgbClr val="1A1A1A"/>
              </a:solidFill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550">
              <a:solidFill>
                <a:srgbClr val="1A1A1A"/>
              </a:solidFill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550">
              <a:solidFill>
                <a:srgbClr val="1A1A1A"/>
              </a:solidFill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550">
              <a:solidFill>
                <a:srgbClr val="1A1A1A"/>
              </a:solidFill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550">
              <a:solidFill>
                <a:srgbClr val="1A1A1A"/>
              </a:solidFill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ru" sz="1550">
                <a:solidFill>
                  <a:srgbClr val="1A1A1A"/>
                </a:solidFill>
              </a:rPr>
              <a:t>“...необходимо в кратчайшие сроки запустить программу по производству отечественного учебного и научного оборудования”</a:t>
            </a:r>
            <a:endParaRPr sz="1550">
              <a:solidFill>
                <a:srgbClr val="1A1A1A"/>
              </a:solidFill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550">
              <a:solidFill>
                <a:srgbClr val="1A1A1A"/>
              </a:solidFill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550">
              <a:solidFill>
                <a:srgbClr val="1A1A1A"/>
              </a:solidFill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550">
              <a:solidFill>
                <a:srgbClr val="1A1A1A"/>
              </a:solidFill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550">
              <a:solidFill>
                <a:srgbClr val="1A1A1A"/>
              </a:solidFill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550">
              <a:solidFill>
                <a:srgbClr val="1A1A1A"/>
              </a:solidFill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550">
              <a:solidFill>
                <a:srgbClr val="1A1A1A"/>
              </a:solidFill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ru" sz="1550">
                <a:solidFill>
                  <a:srgbClr val="1A1A1A"/>
                </a:solidFill>
              </a:rPr>
              <a:t>В.В.Путин</a:t>
            </a:r>
            <a:endParaRPr sz="1550">
              <a:solidFill>
                <a:srgbClr val="1A1A1A"/>
              </a:solidFill>
            </a:endParaRPr>
          </a:p>
        </p:txBody>
      </p:sp>
      <p:pic>
        <p:nvPicPr>
          <p:cNvPr id="182" name="Google Shape;18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900" y="1201675"/>
            <a:ext cx="2764051" cy="2764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>
            <a:spLocks noGrp="1"/>
          </p:cNvSpPr>
          <p:nvPr>
            <p:ph type="body" idx="1"/>
          </p:nvPr>
        </p:nvSpPr>
        <p:spPr>
          <a:xfrm>
            <a:off x="406728" y="992923"/>
            <a:ext cx="3997841" cy="414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/>
          </a:p>
          <a:p>
            <a:pPr marL="127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/>
          </a:p>
        </p:txBody>
      </p:sp>
      <p:sp>
        <p:nvSpPr>
          <p:cNvPr id="188" name="Google Shape;188;p27"/>
          <p:cNvSpPr txBox="1">
            <a:spLocks noGrp="1"/>
          </p:cNvSpPr>
          <p:nvPr>
            <p:ph type="title"/>
          </p:nvPr>
        </p:nvSpPr>
        <p:spPr>
          <a:xfrm>
            <a:off x="406727" y="234261"/>
            <a:ext cx="4428877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ru" b="1"/>
              <a:t>Проблема</a:t>
            </a:r>
            <a:endParaRPr/>
          </a:p>
        </p:txBody>
      </p:sp>
      <p:sp>
        <p:nvSpPr>
          <p:cNvPr id="189" name="Google Shape;189;p27"/>
          <p:cNvSpPr txBox="1">
            <a:spLocks noGrp="1"/>
          </p:cNvSpPr>
          <p:nvPr>
            <p:ph type="body" idx="2"/>
          </p:nvPr>
        </p:nvSpPr>
        <p:spPr>
          <a:xfrm>
            <a:off x="379500" y="1407050"/>
            <a:ext cx="8385000" cy="8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270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ru" sz="1600"/>
              <a:t>Отсутствие лабораторных стендов в учебных заведениях, которые изучают гидравлические и тепловые процессы в рамках учебной деятельности</a:t>
            </a:r>
            <a:endParaRPr sz="1600"/>
          </a:p>
        </p:txBody>
      </p:sp>
      <p:sp>
        <p:nvSpPr>
          <p:cNvPr id="190" name="Google Shape;190;p27"/>
          <p:cNvSpPr txBox="1">
            <a:spLocks noGrp="1"/>
          </p:cNvSpPr>
          <p:nvPr>
            <p:ph type="body" idx="3"/>
          </p:nvPr>
        </p:nvSpPr>
        <p:spPr>
          <a:xfrm>
            <a:off x="3122550" y="3141300"/>
            <a:ext cx="5669400" cy="16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4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4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400"/>
          </a:p>
        </p:txBody>
      </p:sp>
      <p:sp>
        <p:nvSpPr>
          <p:cNvPr id="191" name="Google Shape;191;p27"/>
          <p:cNvSpPr txBox="1">
            <a:spLocks noGrp="1"/>
          </p:cNvSpPr>
          <p:nvPr>
            <p:ph type="body" idx="4"/>
          </p:nvPr>
        </p:nvSpPr>
        <p:spPr>
          <a:xfrm>
            <a:off x="3232950" y="2423850"/>
            <a:ext cx="5559000" cy="23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270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lang="ru" sz="2050"/>
              <a:t>Почему существующих вариантов решения недостаточно?</a:t>
            </a:r>
            <a:endParaRPr sz="2050"/>
          </a:p>
          <a:p>
            <a:pPr marL="1270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 sz="205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Небольшое количество фирм , специализирующихся на выпуске оборудования для учебных учреждений</a:t>
            </a:r>
            <a:endParaRPr sz="1600"/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Дороговизна оборудования </a:t>
            </a:r>
            <a:endParaRPr sz="2050"/>
          </a:p>
          <a:p>
            <a:pPr marL="1270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 sz="2050"/>
          </a:p>
          <a:p>
            <a:pPr marL="127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/>
          </a:p>
        </p:txBody>
      </p:sp>
      <p:pic>
        <p:nvPicPr>
          <p:cNvPr id="192" name="Google Shape;19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725" y="2104350"/>
            <a:ext cx="2667000" cy="26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8"/>
          <p:cNvSpPr txBox="1">
            <a:spLocks noGrp="1"/>
          </p:cNvSpPr>
          <p:nvPr>
            <p:ph type="body" idx="1"/>
          </p:nvPr>
        </p:nvSpPr>
        <p:spPr>
          <a:xfrm>
            <a:off x="406727" y="824465"/>
            <a:ext cx="4428877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/>
          </a:p>
          <a:p>
            <a:pPr marL="127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/>
          </a:p>
        </p:txBody>
      </p:sp>
      <p:sp>
        <p:nvSpPr>
          <p:cNvPr id="198" name="Google Shape;198;p28"/>
          <p:cNvSpPr txBox="1">
            <a:spLocks noGrp="1"/>
          </p:cNvSpPr>
          <p:nvPr>
            <p:ph type="title"/>
          </p:nvPr>
        </p:nvSpPr>
        <p:spPr>
          <a:xfrm>
            <a:off x="406727" y="234261"/>
            <a:ext cx="4428877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ru" b="1"/>
              <a:t>Решение</a:t>
            </a:r>
            <a:endParaRPr/>
          </a:p>
        </p:txBody>
      </p:sp>
      <p:pic>
        <p:nvPicPr>
          <p:cNvPr id="199" name="Google Shape;199;p28"/>
          <p:cNvPicPr preferRelativeResize="0"/>
          <p:nvPr/>
        </p:nvPicPr>
        <p:blipFill rotWithShape="1">
          <a:blip r:embed="rId3">
            <a:alphaModFix/>
          </a:blip>
          <a:srcRect t="-2910" b="2909"/>
          <a:stretch/>
        </p:blipFill>
        <p:spPr>
          <a:xfrm>
            <a:off x="5159675" y="964587"/>
            <a:ext cx="3505200" cy="378820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8"/>
          <p:cNvSpPr txBox="1"/>
          <p:nvPr/>
        </p:nvSpPr>
        <p:spPr>
          <a:xfrm>
            <a:off x="2581675" y="183225"/>
            <a:ext cx="6324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28"/>
          <p:cNvSpPr txBox="1"/>
          <p:nvPr/>
        </p:nvSpPr>
        <p:spPr>
          <a:xfrm>
            <a:off x="5845125" y="4752800"/>
            <a:ext cx="251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Испытательная схема</a:t>
            </a:r>
            <a:endParaRPr/>
          </a:p>
        </p:txBody>
      </p:sp>
      <p:pic>
        <p:nvPicPr>
          <p:cNvPr id="202" name="Google Shape;202;p28"/>
          <p:cNvPicPr preferRelativeResize="0"/>
          <p:nvPr/>
        </p:nvPicPr>
        <p:blipFill rotWithShape="1">
          <a:blip r:embed="rId4">
            <a:alphaModFix/>
          </a:blip>
          <a:srcRect l="7972" t="6341" r="8812" b="3324"/>
          <a:stretch/>
        </p:blipFill>
        <p:spPr>
          <a:xfrm>
            <a:off x="1075250" y="1063900"/>
            <a:ext cx="2764699" cy="368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9"/>
          <p:cNvSpPr txBox="1">
            <a:spLocks noGrp="1"/>
          </p:cNvSpPr>
          <p:nvPr>
            <p:ph type="body" idx="1"/>
          </p:nvPr>
        </p:nvSpPr>
        <p:spPr>
          <a:xfrm>
            <a:off x="406727" y="824465"/>
            <a:ext cx="4428877" cy="414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/>
          </a:p>
          <a:p>
            <a:pPr marL="127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/>
          </a:p>
        </p:txBody>
      </p:sp>
      <p:sp>
        <p:nvSpPr>
          <p:cNvPr id="208" name="Google Shape;208;p29"/>
          <p:cNvSpPr txBox="1">
            <a:spLocks noGrp="1"/>
          </p:cNvSpPr>
          <p:nvPr>
            <p:ph type="title"/>
          </p:nvPr>
        </p:nvSpPr>
        <p:spPr>
          <a:xfrm>
            <a:off x="406727" y="234261"/>
            <a:ext cx="4428877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ru" b="1"/>
              <a:t>Рынок</a:t>
            </a:r>
            <a:endParaRPr/>
          </a:p>
        </p:txBody>
      </p:sp>
      <p:pic>
        <p:nvPicPr>
          <p:cNvPr id="209" name="Google Shape;20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8833" y="3184375"/>
            <a:ext cx="3835167" cy="195912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9"/>
          <p:cNvSpPr/>
          <p:nvPr/>
        </p:nvSpPr>
        <p:spPr>
          <a:xfrm>
            <a:off x="1350597" y="1343463"/>
            <a:ext cx="6442800" cy="6708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Установка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100 000 р</a:t>
            </a:r>
            <a:endParaRPr/>
          </a:p>
        </p:txBody>
      </p:sp>
      <p:sp>
        <p:nvSpPr>
          <p:cNvPr id="211" name="Google Shape;211;p29"/>
          <p:cNvSpPr txBox="1"/>
          <p:nvPr/>
        </p:nvSpPr>
        <p:spPr>
          <a:xfrm>
            <a:off x="4436025" y="1938200"/>
            <a:ext cx="1622400" cy="6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9"/>
          <p:cNvSpPr/>
          <p:nvPr/>
        </p:nvSpPr>
        <p:spPr>
          <a:xfrm>
            <a:off x="3875688" y="2474550"/>
            <a:ext cx="2006400" cy="77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50 реальных клиентов</a:t>
            </a:r>
            <a:endParaRPr/>
          </a:p>
        </p:txBody>
      </p:sp>
      <p:sp>
        <p:nvSpPr>
          <p:cNvPr id="213" name="Google Shape;213;p29"/>
          <p:cNvSpPr/>
          <p:nvPr/>
        </p:nvSpPr>
        <p:spPr>
          <a:xfrm rot="10800000">
            <a:off x="370300" y="2425800"/>
            <a:ext cx="2553300" cy="870000"/>
          </a:xfrm>
          <a:prstGeom prst="cloudCallout">
            <a:avLst>
              <a:gd name="adj1" fmla="val -39431"/>
              <a:gd name="adj2" fmla="val 93325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9"/>
          <p:cNvSpPr txBox="1"/>
          <p:nvPr/>
        </p:nvSpPr>
        <p:spPr>
          <a:xfrm>
            <a:off x="841275" y="2425800"/>
            <a:ext cx="15342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330 потенциальных клиентов</a:t>
            </a:r>
            <a:endParaRPr/>
          </a:p>
        </p:txBody>
      </p:sp>
      <p:sp>
        <p:nvSpPr>
          <p:cNvPr id="215" name="Google Shape;215;p29"/>
          <p:cNvSpPr/>
          <p:nvPr/>
        </p:nvSpPr>
        <p:spPr>
          <a:xfrm>
            <a:off x="6027950" y="2709338"/>
            <a:ext cx="673200" cy="3747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9"/>
          <p:cNvSpPr/>
          <p:nvPr/>
        </p:nvSpPr>
        <p:spPr>
          <a:xfrm>
            <a:off x="3023838" y="2830475"/>
            <a:ext cx="636000" cy="291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9"/>
          <p:cNvSpPr/>
          <p:nvPr/>
        </p:nvSpPr>
        <p:spPr>
          <a:xfrm>
            <a:off x="6859200" y="2364900"/>
            <a:ext cx="1622400" cy="9918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5 000 000 р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0"/>
          <p:cNvSpPr txBox="1">
            <a:spLocks noGrp="1"/>
          </p:cNvSpPr>
          <p:nvPr>
            <p:ph type="title"/>
          </p:nvPr>
        </p:nvSpPr>
        <p:spPr>
          <a:xfrm>
            <a:off x="406727" y="234261"/>
            <a:ext cx="4428877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ru" b="1"/>
              <a:t>Бизнес</a:t>
            </a:r>
            <a:r>
              <a:rPr lang="ru"/>
              <a:t> </a:t>
            </a:r>
            <a:r>
              <a:rPr lang="ru" b="1"/>
              <a:t>- модель</a:t>
            </a:r>
            <a:endParaRPr/>
          </a:p>
        </p:txBody>
      </p:sp>
      <p:sp>
        <p:nvSpPr>
          <p:cNvPr id="223" name="Google Shape;223;p30"/>
          <p:cNvSpPr txBox="1">
            <a:spLocks noGrp="1"/>
          </p:cNvSpPr>
          <p:nvPr>
            <p:ph type="body" idx="2"/>
          </p:nvPr>
        </p:nvSpPr>
        <p:spPr>
          <a:xfrm>
            <a:off x="406725" y="1859425"/>
            <a:ext cx="1989000" cy="9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1.Учебные заведения</a:t>
            </a:r>
            <a:endParaRPr sz="12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2.Компании-производители </a:t>
            </a:r>
            <a:endParaRPr sz="1200"/>
          </a:p>
        </p:txBody>
      </p:sp>
      <p:sp>
        <p:nvSpPr>
          <p:cNvPr id="224" name="Google Shape;224;p30"/>
          <p:cNvSpPr txBox="1">
            <a:spLocks noGrp="1"/>
          </p:cNvSpPr>
          <p:nvPr>
            <p:ph type="body" idx="4"/>
          </p:nvPr>
        </p:nvSpPr>
        <p:spPr>
          <a:xfrm>
            <a:off x="406727" y="1497706"/>
            <a:ext cx="1879800" cy="19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Основные партнеры</a:t>
            </a:r>
            <a:endParaRPr/>
          </a:p>
        </p:txBody>
      </p:sp>
      <p:sp>
        <p:nvSpPr>
          <p:cNvPr id="225" name="Google Shape;225;p30"/>
          <p:cNvSpPr txBox="1">
            <a:spLocks noGrp="1"/>
          </p:cNvSpPr>
          <p:nvPr>
            <p:ph type="body" idx="5"/>
          </p:nvPr>
        </p:nvSpPr>
        <p:spPr>
          <a:xfrm>
            <a:off x="2692200" y="1859427"/>
            <a:ext cx="1879800" cy="95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 sz="1200"/>
              <a:t>Производство экспериментальных установок</a:t>
            </a:r>
            <a:endParaRPr sz="1200"/>
          </a:p>
        </p:txBody>
      </p:sp>
      <p:sp>
        <p:nvSpPr>
          <p:cNvPr id="226" name="Google Shape;226;p30"/>
          <p:cNvSpPr txBox="1">
            <a:spLocks noGrp="1"/>
          </p:cNvSpPr>
          <p:nvPr>
            <p:ph type="body" idx="7"/>
          </p:nvPr>
        </p:nvSpPr>
        <p:spPr>
          <a:xfrm>
            <a:off x="2692200" y="1497700"/>
            <a:ext cx="2313300" cy="19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770"/>
              <a:buNone/>
            </a:pPr>
            <a:r>
              <a:rPr lang="ru" sz="1310"/>
              <a:t>Основные направления деятельности</a:t>
            </a:r>
            <a:endParaRPr sz="1310"/>
          </a:p>
        </p:txBody>
      </p:sp>
      <p:sp>
        <p:nvSpPr>
          <p:cNvPr id="227" name="Google Shape;227;p30"/>
          <p:cNvSpPr txBox="1">
            <a:spLocks noGrp="1"/>
          </p:cNvSpPr>
          <p:nvPr>
            <p:ph type="body" idx="8"/>
          </p:nvPr>
        </p:nvSpPr>
        <p:spPr>
          <a:xfrm>
            <a:off x="4864572" y="1859427"/>
            <a:ext cx="1879800" cy="95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1.Персонал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2.Финансы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3.Материальные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4.Трудовые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5.Природные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6.Энергетические</a:t>
            </a:r>
            <a:endParaRPr sz="1200"/>
          </a:p>
        </p:txBody>
      </p:sp>
      <p:sp>
        <p:nvSpPr>
          <p:cNvPr id="228" name="Google Shape;228;p30"/>
          <p:cNvSpPr txBox="1">
            <a:spLocks noGrp="1"/>
          </p:cNvSpPr>
          <p:nvPr>
            <p:ph type="body" idx="13"/>
          </p:nvPr>
        </p:nvSpPr>
        <p:spPr>
          <a:xfrm>
            <a:off x="4907172" y="1497706"/>
            <a:ext cx="1879800" cy="19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Основные ресурсы</a:t>
            </a:r>
            <a:endParaRPr/>
          </a:p>
        </p:txBody>
      </p:sp>
      <p:sp>
        <p:nvSpPr>
          <p:cNvPr id="229" name="Google Shape;229;p30"/>
          <p:cNvSpPr txBox="1">
            <a:spLocks noGrp="1"/>
          </p:cNvSpPr>
          <p:nvPr>
            <p:ph type="body" idx="14"/>
          </p:nvPr>
        </p:nvSpPr>
        <p:spPr>
          <a:xfrm>
            <a:off x="7036944" y="1859427"/>
            <a:ext cx="1879800" cy="95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1.Нововведение в учебную программу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2.Импортозамещение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3.Компактность</a:t>
            </a:r>
            <a:endParaRPr sz="1200"/>
          </a:p>
        </p:txBody>
      </p:sp>
      <p:sp>
        <p:nvSpPr>
          <p:cNvPr id="230" name="Google Shape;230;p30"/>
          <p:cNvSpPr txBox="1">
            <a:spLocks noGrp="1"/>
          </p:cNvSpPr>
          <p:nvPr>
            <p:ph type="body" idx="16"/>
          </p:nvPr>
        </p:nvSpPr>
        <p:spPr>
          <a:xfrm>
            <a:off x="7036944" y="1497706"/>
            <a:ext cx="1879800" cy="19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SzPts val="770"/>
              <a:buNone/>
            </a:pPr>
            <a:r>
              <a:rPr lang="ru" sz="1310"/>
              <a:t>Предлагаемые преимущества</a:t>
            </a:r>
            <a:endParaRPr sz="1310"/>
          </a:p>
        </p:txBody>
      </p:sp>
      <p:sp>
        <p:nvSpPr>
          <p:cNvPr id="231" name="Google Shape;231;p30"/>
          <p:cNvSpPr txBox="1">
            <a:spLocks noGrp="1"/>
          </p:cNvSpPr>
          <p:nvPr>
            <p:ph type="body" idx="2"/>
          </p:nvPr>
        </p:nvSpPr>
        <p:spPr>
          <a:xfrm>
            <a:off x="406727" y="3592027"/>
            <a:ext cx="1879800" cy="9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1.Индивидуальная работа с клиентом</a:t>
            </a:r>
            <a:endParaRPr sz="12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2.Гарантийное обслуживание</a:t>
            </a:r>
            <a:endParaRPr sz="1200"/>
          </a:p>
        </p:txBody>
      </p:sp>
      <p:sp>
        <p:nvSpPr>
          <p:cNvPr id="232" name="Google Shape;232;p30"/>
          <p:cNvSpPr txBox="1">
            <a:spLocks noGrp="1"/>
          </p:cNvSpPr>
          <p:nvPr>
            <p:ph type="body" idx="4"/>
          </p:nvPr>
        </p:nvSpPr>
        <p:spPr>
          <a:xfrm>
            <a:off x="406727" y="3257406"/>
            <a:ext cx="1879800" cy="19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Отношения с клиентами</a:t>
            </a:r>
            <a:endParaRPr/>
          </a:p>
        </p:txBody>
      </p:sp>
      <p:sp>
        <p:nvSpPr>
          <p:cNvPr id="233" name="Google Shape;233;p30"/>
          <p:cNvSpPr txBox="1">
            <a:spLocks noGrp="1"/>
          </p:cNvSpPr>
          <p:nvPr>
            <p:ph type="body" idx="2"/>
          </p:nvPr>
        </p:nvSpPr>
        <p:spPr>
          <a:xfrm>
            <a:off x="2692202" y="3592027"/>
            <a:ext cx="1879800" cy="9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1.Учебные заведения технической направленности(Университеты, колледжи)</a:t>
            </a:r>
            <a:endParaRPr sz="12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2.Частные компании</a:t>
            </a:r>
            <a:endParaRPr sz="1200"/>
          </a:p>
        </p:txBody>
      </p:sp>
      <p:sp>
        <p:nvSpPr>
          <p:cNvPr id="234" name="Google Shape;234;p30"/>
          <p:cNvSpPr txBox="1">
            <a:spLocks noGrp="1"/>
          </p:cNvSpPr>
          <p:nvPr>
            <p:ph type="body" idx="4"/>
          </p:nvPr>
        </p:nvSpPr>
        <p:spPr>
          <a:xfrm>
            <a:off x="2598802" y="3257406"/>
            <a:ext cx="1879800" cy="19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Сегменты клиентов</a:t>
            </a:r>
            <a:endParaRPr/>
          </a:p>
        </p:txBody>
      </p:sp>
      <p:sp>
        <p:nvSpPr>
          <p:cNvPr id="235" name="Google Shape;235;p30"/>
          <p:cNvSpPr txBox="1">
            <a:spLocks noGrp="1"/>
          </p:cNvSpPr>
          <p:nvPr>
            <p:ph type="body" idx="2"/>
          </p:nvPr>
        </p:nvSpPr>
        <p:spPr>
          <a:xfrm>
            <a:off x="4907177" y="3592027"/>
            <a:ext cx="1879800" cy="9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ru" sz="1200"/>
              <a:t>Разработка первой рабочей лабораторной установки - 40 тыс. руб</a:t>
            </a:r>
            <a:endParaRPr sz="1200"/>
          </a:p>
        </p:txBody>
      </p:sp>
      <p:sp>
        <p:nvSpPr>
          <p:cNvPr id="236" name="Google Shape;236;p30"/>
          <p:cNvSpPr txBox="1">
            <a:spLocks noGrp="1"/>
          </p:cNvSpPr>
          <p:nvPr>
            <p:ph type="body" idx="4"/>
          </p:nvPr>
        </p:nvSpPr>
        <p:spPr>
          <a:xfrm>
            <a:off x="4927852" y="3257406"/>
            <a:ext cx="1879800" cy="19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Структура расходов</a:t>
            </a:r>
            <a:endParaRPr/>
          </a:p>
        </p:txBody>
      </p:sp>
      <p:sp>
        <p:nvSpPr>
          <p:cNvPr id="237" name="Google Shape;237;p30"/>
          <p:cNvSpPr txBox="1">
            <a:spLocks noGrp="1"/>
          </p:cNvSpPr>
          <p:nvPr>
            <p:ph type="body" idx="2"/>
          </p:nvPr>
        </p:nvSpPr>
        <p:spPr>
          <a:xfrm>
            <a:off x="7122152" y="3592027"/>
            <a:ext cx="1879800" cy="9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ru" sz="1200"/>
              <a:t>1. Прямые продажи</a:t>
            </a:r>
            <a:endParaRPr sz="1200"/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ru" sz="1200"/>
              <a:t>2.Оптовые продажи</a:t>
            </a:r>
            <a:endParaRPr sz="1200"/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ru" sz="1200"/>
              <a:t>3.Сервисное обслуживание</a:t>
            </a:r>
            <a:endParaRPr sz="1200"/>
          </a:p>
        </p:txBody>
      </p:sp>
      <p:sp>
        <p:nvSpPr>
          <p:cNvPr id="238" name="Google Shape;238;p30"/>
          <p:cNvSpPr txBox="1">
            <a:spLocks noGrp="1"/>
          </p:cNvSpPr>
          <p:nvPr>
            <p:ph type="body" idx="4"/>
          </p:nvPr>
        </p:nvSpPr>
        <p:spPr>
          <a:xfrm>
            <a:off x="7036952" y="3257406"/>
            <a:ext cx="1879800" cy="19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Потоки выручки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1"/>
          <p:cNvSpPr txBox="1">
            <a:spLocks noGrp="1"/>
          </p:cNvSpPr>
          <p:nvPr>
            <p:ph type="body" idx="1"/>
          </p:nvPr>
        </p:nvSpPr>
        <p:spPr>
          <a:xfrm>
            <a:off x="406727" y="722313"/>
            <a:ext cx="4428877" cy="516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/>
          </a:p>
          <a:p>
            <a:pPr marL="127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/>
          </a:p>
        </p:txBody>
      </p:sp>
      <p:sp>
        <p:nvSpPr>
          <p:cNvPr id="244" name="Google Shape;244;p31"/>
          <p:cNvSpPr txBox="1">
            <a:spLocks noGrp="1"/>
          </p:cNvSpPr>
          <p:nvPr>
            <p:ph type="title"/>
          </p:nvPr>
        </p:nvSpPr>
        <p:spPr>
          <a:xfrm>
            <a:off x="406727" y="234261"/>
            <a:ext cx="4428877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ru" b="1"/>
              <a:t>Текущие</a:t>
            </a:r>
            <a:r>
              <a:rPr lang="ru"/>
              <a:t> </a:t>
            </a:r>
            <a:r>
              <a:rPr lang="ru" b="1"/>
              <a:t>результаты</a:t>
            </a:r>
            <a:endParaRPr/>
          </a:p>
        </p:txBody>
      </p:sp>
      <p:sp>
        <p:nvSpPr>
          <p:cNvPr id="245" name="Google Shape;245;p31"/>
          <p:cNvSpPr txBox="1">
            <a:spLocks noGrp="1"/>
          </p:cNvSpPr>
          <p:nvPr>
            <p:ph type="body" idx="2"/>
          </p:nvPr>
        </p:nvSpPr>
        <p:spPr>
          <a:xfrm>
            <a:off x="406725" y="867550"/>
            <a:ext cx="8380500" cy="4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1300"/>
          </a:p>
        </p:txBody>
      </p:sp>
      <p:sp>
        <p:nvSpPr>
          <p:cNvPr id="246" name="Google Shape;246;p31"/>
          <p:cNvSpPr txBox="1"/>
          <p:nvPr/>
        </p:nvSpPr>
        <p:spPr>
          <a:xfrm>
            <a:off x="760463" y="2645750"/>
            <a:ext cx="18852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Установка</a:t>
            </a:r>
            <a:endParaRPr b="1"/>
          </a:p>
        </p:txBody>
      </p:sp>
      <p:sp>
        <p:nvSpPr>
          <p:cNvPr id="247" name="Google Shape;247;p31"/>
          <p:cNvSpPr txBox="1"/>
          <p:nvPr/>
        </p:nvSpPr>
        <p:spPr>
          <a:xfrm>
            <a:off x="5367000" y="4592975"/>
            <a:ext cx="10707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Веб-сайт</a:t>
            </a:r>
            <a:endParaRPr b="1"/>
          </a:p>
        </p:txBody>
      </p:sp>
      <p:sp>
        <p:nvSpPr>
          <p:cNvPr id="248" name="Google Shape;248;p31"/>
          <p:cNvSpPr txBox="1"/>
          <p:nvPr/>
        </p:nvSpPr>
        <p:spPr>
          <a:xfrm>
            <a:off x="6437900" y="2645750"/>
            <a:ext cx="15564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Клиенты</a:t>
            </a:r>
            <a:endParaRPr b="1"/>
          </a:p>
        </p:txBody>
      </p:sp>
      <p:pic>
        <p:nvPicPr>
          <p:cNvPr id="249" name="Google Shape;24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2125" y="1173275"/>
            <a:ext cx="2133524" cy="153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1"/>
          <p:cNvPicPr preferRelativeResize="0"/>
          <p:nvPr/>
        </p:nvPicPr>
        <p:blipFill rotWithShape="1">
          <a:blip r:embed="rId4">
            <a:alphaModFix/>
          </a:blip>
          <a:srcRect l="9736" r="11868"/>
          <a:stretch/>
        </p:blipFill>
        <p:spPr>
          <a:xfrm>
            <a:off x="4835575" y="3170625"/>
            <a:ext cx="2133526" cy="153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1"/>
          <p:cNvPicPr preferRelativeResize="0"/>
          <p:nvPr/>
        </p:nvPicPr>
        <p:blipFill rotWithShape="1">
          <a:blip r:embed="rId5">
            <a:alphaModFix/>
          </a:blip>
          <a:srcRect l="5164" r="7453"/>
          <a:stretch/>
        </p:blipFill>
        <p:spPr>
          <a:xfrm>
            <a:off x="760475" y="1141250"/>
            <a:ext cx="2133524" cy="153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54400" y="3170625"/>
            <a:ext cx="2133525" cy="153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53700" y="1141250"/>
            <a:ext cx="2208724" cy="1536524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1"/>
          <p:cNvSpPr txBox="1"/>
          <p:nvPr/>
        </p:nvSpPr>
        <p:spPr>
          <a:xfrm>
            <a:off x="4008825" y="2595625"/>
            <a:ext cx="11763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Рынок</a:t>
            </a:r>
            <a:endParaRPr b="1"/>
          </a:p>
        </p:txBody>
      </p:sp>
      <p:sp>
        <p:nvSpPr>
          <p:cNvPr id="255" name="Google Shape;255;p31"/>
          <p:cNvSpPr txBox="1"/>
          <p:nvPr/>
        </p:nvSpPr>
        <p:spPr>
          <a:xfrm>
            <a:off x="1997463" y="4603925"/>
            <a:ext cx="12474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Конкуренты</a:t>
            </a:r>
            <a:endParaRPr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2"/>
          <p:cNvSpPr txBox="1">
            <a:spLocks noGrp="1"/>
          </p:cNvSpPr>
          <p:nvPr>
            <p:ph type="body" idx="1"/>
          </p:nvPr>
        </p:nvSpPr>
        <p:spPr>
          <a:xfrm>
            <a:off x="406727" y="722313"/>
            <a:ext cx="4428877" cy="516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/>
          </a:p>
          <a:p>
            <a:pPr marL="127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/>
          </a:p>
        </p:txBody>
      </p:sp>
      <p:sp>
        <p:nvSpPr>
          <p:cNvPr id="261" name="Google Shape;261;p32"/>
          <p:cNvSpPr txBox="1">
            <a:spLocks noGrp="1"/>
          </p:cNvSpPr>
          <p:nvPr>
            <p:ph type="title"/>
          </p:nvPr>
        </p:nvSpPr>
        <p:spPr>
          <a:xfrm>
            <a:off x="406727" y="234261"/>
            <a:ext cx="4428877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ru" b="1"/>
              <a:t>Команда</a:t>
            </a:r>
            <a:endParaRPr/>
          </a:p>
        </p:txBody>
      </p:sp>
      <p:sp>
        <p:nvSpPr>
          <p:cNvPr id="262" name="Google Shape;262;p32"/>
          <p:cNvSpPr txBox="1">
            <a:spLocks noGrp="1"/>
          </p:cNvSpPr>
          <p:nvPr>
            <p:ph type="body" idx="4"/>
          </p:nvPr>
        </p:nvSpPr>
        <p:spPr>
          <a:xfrm>
            <a:off x="2356577" y="2810381"/>
            <a:ext cx="18798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0"/>
              <a:buNone/>
            </a:pPr>
            <a:r>
              <a:rPr lang="ru" sz="1210"/>
              <a:t>Дудина Елизавета</a:t>
            </a:r>
            <a:endParaRPr sz="1210"/>
          </a:p>
          <a:p>
            <a:pPr marL="1270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0"/>
              <a:buNone/>
            </a:pPr>
            <a:r>
              <a:rPr lang="ru" sz="1210" b="0"/>
              <a:t>Лидер проекта</a:t>
            </a:r>
            <a:endParaRPr sz="1210" b="0"/>
          </a:p>
        </p:txBody>
      </p:sp>
      <p:sp>
        <p:nvSpPr>
          <p:cNvPr id="263" name="Google Shape;263;p32"/>
          <p:cNvSpPr txBox="1">
            <a:spLocks noGrp="1"/>
          </p:cNvSpPr>
          <p:nvPr>
            <p:ph type="body" idx="7"/>
          </p:nvPr>
        </p:nvSpPr>
        <p:spPr>
          <a:xfrm>
            <a:off x="4627625" y="2810381"/>
            <a:ext cx="18798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083"/>
              <a:buNone/>
            </a:pPr>
            <a:r>
              <a:rPr lang="ru" sz="4800"/>
              <a:t>Горбунова Кристина</a:t>
            </a:r>
            <a:endParaRPr sz="4800"/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083"/>
              <a:buNone/>
            </a:pPr>
            <a:r>
              <a:rPr lang="ru" sz="4800" b="0"/>
              <a:t>Дизайнер, маркетолог</a:t>
            </a:r>
            <a:endParaRPr sz="4800" b="0"/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264" name="Google Shape;264;p32"/>
          <p:cNvSpPr txBox="1">
            <a:spLocks noGrp="1"/>
          </p:cNvSpPr>
          <p:nvPr>
            <p:ph type="body" idx="13"/>
          </p:nvPr>
        </p:nvSpPr>
        <p:spPr>
          <a:xfrm>
            <a:off x="6721447" y="2810381"/>
            <a:ext cx="18798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0"/>
              <a:buNone/>
            </a:pPr>
            <a:r>
              <a:rPr lang="ru" sz="1210"/>
              <a:t>Кудрявцева Елена</a:t>
            </a:r>
            <a:endParaRPr sz="1210"/>
          </a:p>
          <a:p>
            <a:pPr marL="1270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0"/>
              <a:buNone/>
            </a:pPr>
            <a:r>
              <a:rPr lang="ru" sz="1210" b="0"/>
              <a:t>Аналитик</a:t>
            </a:r>
            <a:endParaRPr sz="1210" b="0"/>
          </a:p>
        </p:txBody>
      </p:sp>
      <p:sp>
        <p:nvSpPr>
          <p:cNvPr id="265" name="Google Shape;265;p32"/>
          <p:cNvSpPr txBox="1">
            <a:spLocks noGrp="1"/>
          </p:cNvSpPr>
          <p:nvPr>
            <p:ph type="body" idx="16"/>
          </p:nvPr>
        </p:nvSpPr>
        <p:spPr>
          <a:xfrm>
            <a:off x="4607181" y="4620756"/>
            <a:ext cx="18798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0"/>
              <a:buNone/>
            </a:pPr>
            <a:r>
              <a:rPr lang="ru" sz="1210"/>
              <a:t>Гусев Вячеслав</a:t>
            </a:r>
            <a:endParaRPr sz="1210"/>
          </a:p>
          <a:p>
            <a:pPr marL="1270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0"/>
              <a:buNone/>
            </a:pPr>
            <a:r>
              <a:rPr lang="ru" sz="1210" b="0"/>
              <a:t>Ответственный за тайминг</a:t>
            </a:r>
            <a:endParaRPr sz="1210" b="0"/>
          </a:p>
        </p:txBody>
      </p:sp>
      <p:pic>
        <p:nvPicPr>
          <p:cNvPr id="266" name="Google Shape;26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4250" y="1111975"/>
            <a:ext cx="1204450" cy="166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350" y="3156575"/>
            <a:ext cx="1204450" cy="143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41538" y="1096238"/>
            <a:ext cx="1251965" cy="1669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69125" y="3105575"/>
            <a:ext cx="1285550" cy="148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2"/>
          <p:cNvPicPr preferRelativeResize="0"/>
          <p:nvPr/>
        </p:nvPicPr>
        <p:blipFill rotWithShape="1">
          <a:blip r:embed="rId7">
            <a:alphaModFix/>
          </a:blip>
          <a:srcRect l="12929" t="13980" r="12936" b="7784"/>
          <a:stretch/>
        </p:blipFill>
        <p:spPr>
          <a:xfrm>
            <a:off x="7035375" y="1096225"/>
            <a:ext cx="1251950" cy="1669274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2"/>
          <p:cNvSpPr txBox="1">
            <a:spLocks noGrp="1"/>
          </p:cNvSpPr>
          <p:nvPr>
            <p:ph type="body" idx="16"/>
          </p:nvPr>
        </p:nvSpPr>
        <p:spPr>
          <a:xfrm>
            <a:off x="107125" y="4620750"/>
            <a:ext cx="20229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083"/>
              <a:buNone/>
            </a:pPr>
            <a:r>
              <a:rPr lang="ru" sz="4800"/>
              <a:t>Владислав Жагрин</a:t>
            </a:r>
            <a:endParaRPr sz="48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083"/>
              <a:buNone/>
            </a:pPr>
            <a:r>
              <a:rPr lang="ru" sz="4800" b="0"/>
              <a:t>Ответственный за фиксирование результатов</a:t>
            </a:r>
            <a:endParaRPr sz="4800" b="0"/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272" name="Google Shape;272;p32"/>
          <p:cNvSpPr txBox="1">
            <a:spLocks noGrp="1"/>
          </p:cNvSpPr>
          <p:nvPr>
            <p:ph type="body" idx="16"/>
          </p:nvPr>
        </p:nvSpPr>
        <p:spPr>
          <a:xfrm>
            <a:off x="6721456" y="4620756"/>
            <a:ext cx="18798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0"/>
              <a:buNone/>
            </a:pPr>
            <a:r>
              <a:rPr lang="ru" sz="1210"/>
              <a:t>Орлов Даниил</a:t>
            </a:r>
            <a:endParaRPr sz="1210"/>
          </a:p>
          <a:p>
            <a:pPr marL="1270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0"/>
              <a:buNone/>
            </a:pPr>
            <a:r>
              <a:rPr lang="ru" sz="1210" b="0"/>
              <a:t>Спикер</a:t>
            </a:r>
            <a:endParaRPr sz="1210" b="0"/>
          </a:p>
        </p:txBody>
      </p:sp>
      <p:sp>
        <p:nvSpPr>
          <p:cNvPr id="273" name="Google Shape;273;p32"/>
          <p:cNvSpPr txBox="1">
            <a:spLocks noGrp="1"/>
          </p:cNvSpPr>
          <p:nvPr>
            <p:ph type="body" idx="16"/>
          </p:nvPr>
        </p:nvSpPr>
        <p:spPr>
          <a:xfrm>
            <a:off x="2384925" y="4620749"/>
            <a:ext cx="19878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lang="ru" sz="1200"/>
              <a:t>Мирошников Анатолий</a:t>
            </a:r>
            <a:endParaRPr sz="1200"/>
          </a:p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lang="ru" sz="1200" b="0"/>
              <a:t>Инженер, разработчик, технолог</a:t>
            </a:r>
            <a:endParaRPr sz="1200" b="0"/>
          </a:p>
        </p:txBody>
      </p:sp>
      <p:pic>
        <p:nvPicPr>
          <p:cNvPr id="274" name="Google Shape;274;p32"/>
          <p:cNvPicPr preferRelativeResize="0"/>
          <p:nvPr/>
        </p:nvPicPr>
        <p:blipFill rotWithShape="1">
          <a:blip r:embed="rId8">
            <a:alphaModFix/>
          </a:blip>
          <a:srcRect l="15225" t="23079" r="41741" b="50868"/>
          <a:stretch/>
        </p:blipFill>
        <p:spPr>
          <a:xfrm>
            <a:off x="2694250" y="3156575"/>
            <a:ext cx="1369150" cy="143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5800" y="1096225"/>
            <a:ext cx="1285551" cy="168267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2"/>
          <p:cNvSpPr txBox="1"/>
          <p:nvPr/>
        </p:nvSpPr>
        <p:spPr>
          <a:xfrm>
            <a:off x="-345900" y="2765500"/>
            <a:ext cx="3000000" cy="4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10" b="1">
                <a:solidFill>
                  <a:schemeClr val="dk1"/>
                </a:solidFill>
              </a:rPr>
              <a:t>Габдушев Руслан Жамангараевич</a:t>
            </a:r>
            <a:endParaRPr sz="1210" b="1">
              <a:solidFill>
                <a:schemeClr val="dk1"/>
              </a:solidFill>
            </a:endParaRPr>
          </a:p>
          <a:p>
            <a:pPr marL="1270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10">
                <a:solidFill>
                  <a:schemeClr val="dk1"/>
                </a:solidFill>
              </a:rPr>
              <a:t>Технический эксперт проекта</a:t>
            </a:r>
            <a:endParaRPr sz="1210">
              <a:solidFill>
                <a:schemeClr val="dk1"/>
              </a:solidFill>
            </a:endParaRPr>
          </a:p>
        </p:txBody>
      </p:sp>
      <p:pic>
        <p:nvPicPr>
          <p:cNvPr id="277" name="Google Shape;277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14050" y="3134300"/>
            <a:ext cx="1285550" cy="143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3"/>
          <p:cNvSpPr txBox="1">
            <a:spLocks noGrp="1"/>
          </p:cNvSpPr>
          <p:nvPr>
            <p:ph type="body" idx="1"/>
          </p:nvPr>
        </p:nvSpPr>
        <p:spPr>
          <a:xfrm>
            <a:off x="406728" y="722313"/>
            <a:ext cx="3997841" cy="516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/>
          </a:p>
          <a:p>
            <a:pPr marL="127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/>
          </a:p>
        </p:txBody>
      </p:sp>
      <p:sp>
        <p:nvSpPr>
          <p:cNvPr id="283" name="Google Shape;283;p33"/>
          <p:cNvSpPr txBox="1">
            <a:spLocks noGrp="1"/>
          </p:cNvSpPr>
          <p:nvPr>
            <p:ph type="title"/>
          </p:nvPr>
        </p:nvSpPr>
        <p:spPr>
          <a:xfrm>
            <a:off x="406727" y="234261"/>
            <a:ext cx="4428877" cy="41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ru" b="1"/>
              <a:t>Планы развития</a:t>
            </a:r>
            <a:endParaRPr/>
          </a:p>
        </p:txBody>
      </p:sp>
      <p:sp>
        <p:nvSpPr>
          <p:cNvPr id="284" name="Google Shape;284;p33"/>
          <p:cNvSpPr txBox="1">
            <a:spLocks noGrp="1"/>
          </p:cNvSpPr>
          <p:nvPr>
            <p:ph type="body" idx="2"/>
          </p:nvPr>
        </p:nvSpPr>
        <p:spPr>
          <a:xfrm>
            <a:off x="406750" y="1786652"/>
            <a:ext cx="3997800" cy="20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Связаться с вузами</a:t>
            </a:r>
            <a:endParaRPr sz="140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Написать методические указания</a:t>
            </a:r>
            <a:endParaRPr sz="140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Провести открытые уроки</a:t>
            </a:r>
            <a:endParaRPr sz="140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Внедрить установки в учебные учреждения</a:t>
            </a:r>
            <a:endParaRPr sz="140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Скомпоновать установку</a:t>
            </a:r>
            <a:endParaRPr sz="1400"/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/>
          </a:p>
        </p:txBody>
      </p:sp>
      <p:sp>
        <p:nvSpPr>
          <p:cNvPr id="285" name="Google Shape;285;p33"/>
          <p:cNvSpPr txBox="1">
            <a:spLocks noGrp="1"/>
          </p:cNvSpPr>
          <p:nvPr>
            <p:ph type="body" idx="3"/>
          </p:nvPr>
        </p:nvSpPr>
        <p:spPr>
          <a:xfrm>
            <a:off x="4794032" y="1337455"/>
            <a:ext cx="3997841" cy="3434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/>
          </a:p>
        </p:txBody>
      </p:sp>
      <p:pic>
        <p:nvPicPr>
          <p:cNvPr id="286" name="Google Shape;28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2247" y="1238600"/>
            <a:ext cx="5009621" cy="355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4"/>
          <p:cNvSpPr txBox="1">
            <a:spLocks noGrp="1"/>
          </p:cNvSpPr>
          <p:nvPr>
            <p:ph type="title"/>
          </p:nvPr>
        </p:nvSpPr>
        <p:spPr>
          <a:xfrm>
            <a:off x="470227" y="1153382"/>
            <a:ext cx="4425518" cy="993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ru"/>
              <a:t>Контакты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12903"/>
              <a:buFont typeface="Arial"/>
              <a:buNone/>
            </a:pPr>
            <a:endParaRPr sz="1550" b="1" i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/>
          </a:p>
        </p:txBody>
      </p:sp>
      <p:sp>
        <p:nvSpPr>
          <p:cNvPr id="292" name="Google Shape;292;p34"/>
          <p:cNvSpPr txBox="1"/>
          <p:nvPr/>
        </p:nvSpPr>
        <p:spPr>
          <a:xfrm>
            <a:off x="470225" y="1568100"/>
            <a:ext cx="7187400" cy="23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ru" sz="1550" b="1">
                <a:solidFill>
                  <a:schemeClr val="dk1"/>
                </a:solidFill>
              </a:rPr>
              <a:t>Габдушев Руслан Жамангараевич (технический эксперт проекта)</a:t>
            </a:r>
            <a:endParaRPr sz="155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ru" sz="1550" b="1">
                <a:solidFill>
                  <a:schemeClr val="dk1"/>
                </a:solidFill>
              </a:rPr>
              <a:t>+79171616431</a:t>
            </a:r>
            <a:endParaRPr sz="155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ru" sz="1550" b="1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gabduschew@mail.ru</a:t>
            </a:r>
            <a:endParaRPr sz="155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endParaRPr sz="155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ru" sz="1550" b="1">
                <a:solidFill>
                  <a:schemeClr val="dk1"/>
                </a:solidFill>
              </a:rPr>
              <a:t>Дудина Елизавета Владимировна (лидер проекта)</a:t>
            </a:r>
            <a:endParaRPr sz="155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ru" sz="1550" b="1">
                <a:solidFill>
                  <a:schemeClr val="dk1"/>
                </a:solidFill>
              </a:rPr>
              <a:t>+79600366362</a:t>
            </a:r>
            <a:endParaRPr sz="1550" b="1">
              <a:solidFill>
                <a:schemeClr val="dk1"/>
              </a:solidFill>
            </a:endParaRPr>
          </a:p>
          <a:p>
            <a:pPr marL="165100" marR="0" lvl="0" indent="-1651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800">
              <a:solidFill>
                <a:schemeClr val="dk1"/>
              </a:solidFill>
            </a:endParaRPr>
          </a:p>
        </p:txBody>
      </p:sp>
      <p:sp>
        <p:nvSpPr>
          <p:cNvPr id="293" name="Google Shape;293;p34"/>
          <p:cNvSpPr/>
          <p:nvPr/>
        </p:nvSpPr>
        <p:spPr>
          <a:xfrm>
            <a:off x="1727631" y="2719276"/>
            <a:ext cx="10134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t" anchorCtr="0">
            <a:noAutofit/>
          </a:bodyPr>
          <a:lstStyle/>
          <a:p>
            <a:pPr marL="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  <p:sp>
        <p:nvSpPr>
          <p:cNvPr id="294" name="Google Shape;294;p34"/>
          <p:cNvSpPr/>
          <p:nvPr/>
        </p:nvSpPr>
        <p:spPr>
          <a:xfrm>
            <a:off x="1727631" y="3001398"/>
            <a:ext cx="1682969" cy="276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t" anchorCtr="0">
            <a:noAutofit/>
          </a:bodyPr>
          <a:lstStyle/>
          <a:p>
            <a:pPr marL="0" marR="0" lvl="0" indent="0" algn="l" rtl="0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</Words>
  <Application>Microsoft Office PowerPoint</Application>
  <PresentationFormat>Экран (16:9)</PresentationFormat>
  <Paragraphs>100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Simple Light</vt:lpstr>
      <vt:lpstr>Тема Office</vt:lpstr>
      <vt:lpstr>Создание экспериментальной установки  для определения тепловой мощности теплообменника</vt:lpstr>
      <vt:lpstr>Актуальность проекта</vt:lpstr>
      <vt:lpstr>Проблема</vt:lpstr>
      <vt:lpstr>Решение</vt:lpstr>
      <vt:lpstr>Рынок</vt:lpstr>
      <vt:lpstr>Бизнес - модель</vt:lpstr>
      <vt:lpstr>Текущие результаты</vt:lpstr>
      <vt:lpstr>Команда</vt:lpstr>
      <vt:lpstr>Планы развития</vt:lpstr>
      <vt:lpstr>Контакты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экспериментальной установки  для определения тепловой мощности теплообменника</dc:title>
  <cp:lastModifiedBy>User</cp:lastModifiedBy>
  <cp:revision>1</cp:revision>
  <dcterms:modified xsi:type="dcterms:W3CDTF">2023-12-19T10:11:51Z</dcterms:modified>
</cp:coreProperties>
</file>