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3" r:id="rId3"/>
    <p:sldId id="266" r:id="rId4"/>
    <p:sldId id="262" r:id="rId5"/>
    <p:sldId id="269" r:id="rId6"/>
    <p:sldId id="265" r:id="rId7"/>
    <p:sldId id="268" r:id="rId8"/>
    <p:sldId id="270" r:id="rId9"/>
    <p:sldId id="263" r:id="rId10"/>
    <p:sldId id="271" r:id="rId11"/>
    <p:sldId id="272" r:id="rId12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 autoAdjust="0"/>
    <p:restoredTop sz="84499" autoAdjust="0"/>
  </p:normalViewPr>
  <p:slideViewPr>
    <p:cSldViewPr>
      <p:cViewPr varScale="1">
        <p:scale>
          <a:sx n="106" d="100"/>
          <a:sy n="106" d="100"/>
        </p:scale>
        <p:origin x="84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26D51C-4828-DD46-97B6-396FDA86F007}" type="doc">
      <dgm:prSet loTypeId="urn:microsoft.com/office/officeart/2005/8/layout/vProcess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1DE1CB-D8D3-2D49-81B2-B0292EAC3D47}">
      <dgm:prSet phldrT="[Текст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dirty="0"/>
            <a:t>Подготовка пилотного проекта</a:t>
          </a:r>
        </a:p>
      </dgm:t>
    </dgm:pt>
    <dgm:pt modelId="{5B1C1B6A-9B9E-AF42-8DF1-8C9DB5AD6C56}" type="parTrans" cxnId="{B505F279-4933-4441-B3D7-8791959B759D}">
      <dgm:prSet/>
      <dgm:spPr/>
      <dgm:t>
        <a:bodyPr/>
        <a:lstStyle/>
        <a:p>
          <a:endParaRPr lang="ru-RU"/>
        </a:p>
      </dgm:t>
    </dgm:pt>
    <dgm:pt modelId="{3EE074A9-8B7A-B741-AED1-D2CBC9F9A360}" type="sibTrans" cxnId="{B505F279-4933-4441-B3D7-8791959B759D}">
      <dgm:prSet/>
      <dgm:spPr>
        <a:solidFill>
          <a:schemeClr val="accent4">
            <a:lumMod val="5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A6E6EAB8-83C6-A346-AEE8-DCDD08194D79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/>
            <a:t>Участие в тематических выставках</a:t>
          </a:r>
          <a:endParaRPr lang="ru-RU" dirty="0"/>
        </a:p>
      </dgm:t>
    </dgm:pt>
    <dgm:pt modelId="{9C0B62A8-06A1-054F-9774-B6662581AA64}" type="parTrans" cxnId="{193AF7B5-5100-8B43-A54A-C0575CD92498}">
      <dgm:prSet/>
      <dgm:spPr/>
      <dgm:t>
        <a:bodyPr/>
        <a:lstStyle/>
        <a:p>
          <a:endParaRPr lang="ru-RU"/>
        </a:p>
      </dgm:t>
    </dgm:pt>
    <dgm:pt modelId="{8410DB2E-767B-0440-B7CF-F2D76FB1DEF5}" type="sibTrans" cxnId="{193AF7B5-5100-8B43-A54A-C0575CD92498}">
      <dgm:prSet/>
      <dgm:spPr>
        <a:solidFill>
          <a:schemeClr val="accent4">
            <a:lumMod val="5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85F60F08-20F8-734B-A5FD-651D9BBB3309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/>
            <a:t>Поиск потенциальных партнеров и заказчиков</a:t>
          </a:r>
          <a:endParaRPr lang="ru-RU" dirty="0"/>
        </a:p>
      </dgm:t>
    </dgm:pt>
    <dgm:pt modelId="{3A7A74C3-4A1D-DF49-B5DF-99750BE2572C}" type="parTrans" cxnId="{C7EEC2A3-9624-974B-9F54-52F22E798A5E}">
      <dgm:prSet/>
      <dgm:spPr/>
      <dgm:t>
        <a:bodyPr/>
        <a:lstStyle/>
        <a:p>
          <a:endParaRPr lang="ru-RU"/>
        </a:p>
      </dgm:t>
    </dgm:pt>
    <dgm:pt modelId="{2055D033-26A8-F64B-991B-7F0414F9D3BE}" type="sibTrans" cxnId="{C7EEC2A3-9624-974B-9F54-52F22E798A5E}">
      <dgm:prSet/>
      <dgm:spPr>
        <a:solidFill>
          <a:schemeClr val="accent4">
            <a:lumMod val="5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FE3AFA83-8110-CF4A-8E1A-1DF6F6FDE1E1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dirty="0"/>
            <a:t>Опрос предприятий питания для сбора информации о работе прототипа</a:t>
          </a:r>
        </a:p>
      </dgm:t>
    </dgm:pt>
    <dgm:pt modelId="{8C396431-2F40-DA44-B713-1F74C0423067}" type="parTrans" cxnId="{04C49E27-3955-484C-B798-1C7CC70CD1DF}">
      <dgm:prSet/>
      <dgm:spPr/>
      <dgm:t>
        <a:bodyPr/>
        <a:lstStyle/>
        <a:p>
          <a:endParaRPr lang="ru-RU"/>
        </a:p>
      </dgm:t>
    </dgm:pt>
    <dgm:pt modelId="{9C06341B-3F4A-554D-B605-68773D6CF261}" type="sibTrans" cxnId="{04C49E27-3955-484C-B798-1C7CC70CD1DF}">
      <dgm:prSet/>
      <dgm:spPr/>
      <dgm:t>
        <a:bodyPr/>
        <a:lstStyle/>
        <a:p>
          <a:endParaRPr lang="ru-RU"/>
        </a:p>
      </dgm:t>
    </dgm:pt>
    <dgm:pt modelId="{4473CA82-B9F0-AE47-A9C3-6CD8DDEFD9CE}" type="pres">
      <dgm:prSet presAssocID="{D826D51C-4828-DD46-97B6-396FDA86F007}" presName="outerComposite" presStyleCnt="0">
        <dgm:presLayoutVars>
          <dgm:chMax val="5"/>
          <dgm:dir/>
          <dgm:resizeHandles val="exact"/>
        </dgm:presLayoutVars>
      </dgm:prSet>
      <dgm:spPr/>
    </dgm:pt>
    <dgm:pt modelId="{60A06A7D-3C78-0141-B235-22D9E9FD27C0}" type="pres">
      <dgm:prSet presAssocID="{D826D51C-4828-DD46-97B6-396FDA86F007}" presName="dummyMaxCanvas" presStyleCnt="0">
        <dgm:presLayoutVars/>
      </dgm:prSet>
      <dgm:spPr/>
    </dgm:pt>
    <dgm:pt modelId="{02551B46-718B-EF43-A148-1198A5F44DD1}" type="pres">
      <dgm:prSet presAssocID="{D826D51C-4828-DD46-97B6-396FDA86F007}" presName="FourNodes_1" presStyleLbl="node1" presStyleIdx="0" presStyleCnt="4">
        <dgm:presLayoutVars>
          <dgm:bulletEnabled val="1"/>
        </dgm:presLayoutVars>
      </dgm:prSet>
      <dgm:spPr/>
    </dgm:pt>
    <dgm:pt modelId="{29E99EBC-F2AF-6048-A97A-CB728E5D4B54}" type="pres">
      <dgm:prSet presAssocID="{D826D51C-4828-DD46-97B6-396FDA86F007}" presName="FourNodes_2" presStyleLbl="node1" presStyleIdx="1" presStyleCnt="4">
        <dgm:presLayoutVars>
          <dgm:bulletEnabled val="1"/>
        </dgm:presLayoutVars>
      </dgm:prSet>
      <dgm:spPr/>
    </dgm:pt>
    <dgm:pt modelId="{85B89277-DC4C-DF46-87EF-C8EE7341F1DF}" type="pres">
      <dgm:prSet presAssocID="{D826D51C-4828-DD46-97B6-396FDA86F007}" presName="FourNodes_3" presStyleLbl="node1" presStyleIdx="2" presStyleCnt="4">
        <dgm:presLayoutVars>
          <dgm:bulletEnabled val="1"/>
        </dgm:presLayoutVars>
      </dgm:prSet>
      <dgm:spPr/>
    </dgm:pt>
    <dgm:pt modelId="{6BAAC09F-6459-FB4B-B73A-C5909692699D}" type="pres">
      <dgm:prSet presAssocID="{D826D51C-4828-DD46-97B6-396FDA86F007}" presName="FourNodes_4" presStyleLbl="node1" presStyleIdx="3" presStyleCnt="4">
        <dgm:presLayoutVars>
          <dgm:bulletEnabled val="1"/>
        </dgm:presLayoutVars>
      </dgm:prSet>
      <dgm:spPr/>
    </dgm:pt>
    <dgm:pt modelId="{67DB8785-5096-4746-A8B3-9872EB43A0A4}" type="pres">
      <dgm:prSet presAssocID="{D826D51C-4828-DD46-97B6-396FDA86F007}" presName="FourConn_1-2" presStyleLbl="fgAccFollowNode1" presStyleIdx="0" presStyleCnt="3">
        <dgm:presLayoutVars>
          <dgm:bulletEnabled val="1"/>
        </dgm:presLayoutVars>
      </dgm:prSet>
      <dgm:spPr/>
    </dgm:pt>
    <dgm:pt modelId="{8A452BA0-01D3-F14A-87C9-8A36F60394C7}" type="pres">
      <dgm:prSet presAssocID="{D826D51C-4828-DD46-97B6-396FDA86F007}" presName="FourConn_2-3" presStyleLbl="fgAccFollowNode1" presStyleIdx="1" presStyleCnt="3">
        <dgm:presLayoutVars>
          <dgm:bulletEnabled val="1"/>
        </dgm:presLayoutVars>
      </dgm:prSet>
      <dgm:spPr/>
    </dgm:pt>
    <dgm:pt modelId="{779049C1-1BC6-034F-8DCB-9ABAFF5822D0}" type="pres">
      <dgm:prSet presAssocID="{D826D51C-4828-DD46-97B6-396FDA86F007}" presName="FourConn_3-4" presStyleLbl="fgAccFollowNode1" presStyleIdx="2" presStyleCnt="3">
        <dgm:presLayoutVars>
          <dgm:bulletEnabled val="1"/>
        </dgm:presLayoutVars>
      </dgm:prSet>
      <dgm:spPr/>
    </dgm:pt>
    <dgm:pt modelId="{1FD9040D-C999-C842-A131-A57449308654}" type="pres">
      <dgm:prSet presAssocID="{D826D51C-4828-DD46-97B6-396FDA86F007}" presName="FourNodes_1_text" presStyleLbl="node1" presStyleIdx="3" presStyleCnt="4">
        <dgm:presLayoutVars>
          <dgm:bulletEnabled val="1"/>
        </dgm:presLayoutVars>
      </dgm:prSet>
      <dgm:spPr/>
    </dgm:pt>
    <dgm:pt modelId="{E0BAEF97-A002-AC44-A087-7AF62B59660A}" type="pres">
      <dgm:prSet presAssocID="{D826D51C-4828-DD46-97B6-396FDA86F007}" presName="FourNodes_2_text" presStyleLbl="node1" presStyleIdx="3" presStyleCnt="4">
        <dgm:presLayoutVars>
          <dgm:bulletEnabled val="1"/>
        </dgm:presLayoutVars>
      </dgm:prSet>
      <dgm:spPr/>
    </dgm:pt>
    <dgm:pt modelId="{42B8E130-D4D9-C944-AABC-0FA5C9B0EB5D}" type="pres">
      <dgm:prSet presAssocID="{D826D51C-4828-DD46-97B6-396FDA86F007}" presName="FourNodes_3_text" presStyleLbl="node1" presStyleIdx="3" presStyleCnt="4">
        <dgm:presLayoutVars>
          <dgm:bulletEnabled val="1"/>
        </dgm:presLayoutVars>
      </dgm:prSet>
      <dgm:spPr/>
    </dgm:pt>
    <dgm:pt modelId="{39D67CE2-43E9-B647-9D98-ACC42775738A}" type="pres">
      <dgm:prSet presAssocID="{D826D51C-4828-DD46-97B6-396FDA86F007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E1ED0412-2DEB-6D4C-98CA-73B7EBD66E35}" type="presOf" srcId="{2D1DE1CB-D8D3-2D49-81B2-B0292EAC3D47}" destId="{02551B46-718B-EF43-A148-1198A5F44DD1}" srcOrd="0" destOrd="0" presId="urn:microsoft.com/office/officeart/2005/8/layout/vProcess5"/>
    <dgm:cxn modelId="{04C49E27-3955-484C-B798-1C7CC70CD1DF}" srcId="{D826D51C-4828-DD46-97B6-396FDA86F007}" destId="{FE3AFA83-8110-CF4A-8E1A-1DF6F6FDE1E1}" srcOrd="3" destOrd="0" parTransId="{8C396431-2F40-DA44-B713-1F74C0423067}" sibTransId="{9C06341B-3F4A-554D-B605-68773D6CF261}"/>
    <dgm:cxn modelId="{DED7C477-202D-8A4E-A16B-FC5AD3EB36D3}" type="presOf" srcId="{85F60F08-20F8-734B-A5FD-651D9BBB3309}" destId="{42B8E130-D4D9-C944-AABC-0FA5C9B0EB5D}" srcOrd="1" destOrd="0" presId="urn:microsoft.com/office/officeart/2005/8/layout/vProcess5"/>
    <dgm:cxn modelId="{B505F279-4933-4441-B3D7-8791959B759D}" srcId="{D826D51C-4828-DD46-97B6-396FDA86F007}" destId="{2D1DE1CB-D8D3-2D49-81B2-B0292EAC3D47}" srcOrd="0" destOrd="0" parTransId="{5B1C1B6A-9B9E-AF42-8DF1-8C9DB5AD6C56}" sibTransId="{3EE074A9-8B7A-B741-AED1-D2CBC9F9A360}"/>
    <dgm:cxn modelId="{CD796691-C768-0B40-9B99-FD00A6E9910B}" type="presOf" srcId="{A6E6EAB8-83C6-A346-AEE8-DCDD08194D79}" destId="{E0BAEF97-A002-AC44-A087-7AF62B59660A}" srcOrd="1" destOrd="0" presId="urn:microsoft.com/office/officeart/2005/8/layout/vProcess5"/>
    <dgm:cxn modelId="{C7EEC2A3-9624-974B-9F54-52F22E798A5E}" srcId="{D826D51C-4828-DD46-97B6-396FDA86F007}" destId="{85F60F08-20F8-734B-A5FD-651D9BBB3309}" srcOrd="2" destOrd="0" parTransId="{3A7A74C3-4A1D-DF49-B5DF-99750BE2572C}" sibTransId="{2055D033-26A8-F64B-991B-7F0414F9D3BE}"/>
    <dgm:cxn modelId="{193AF7B5-5100-8B43-A54A-C0575CD92498}" srcId="{D826D51C-4828-DD46-97B6-396FDA86F007}" destId="{A6E6EAB8-83C6-A346-AEE8-DCDD08194D79}" srcOrd="1" destOrd="0" parTransId="{9C0B62A8-06A1-054F-9774-B6662581AA64}" sibTransId="{8410DB2E-767B-0440-B7CF-F2D76FB1DEF5}"/>
    <dgm:cxn modelId="{A8D4F5C5-DA4A-8B48-8796-69AB2431C38F}" type="presOf" srcId="{FE3AFA83-8110-CF4A-8E1A-1DF6F6FDE1E1}" destId="{6BAAC09F-6459-FB4B-B73A-C5909692699D}" srcOrd="0" destOrd="0" presId="urn:microsoft.com/office/officeart/2005/8/layout/vProcess5"/>
    <dgm:cxn modelId="{191524CF-DE27-0343-BFF0-C56ED780843F}" type="presOf" srcId="{85F60F08-20F8-734B-A5FD-651D9BBB3309}" destId="{85B89277-DC4C-DF46-87EF-C8EE7341F1DF}" srcOrd="0" destOrd="0" presId="urn:microsoft.com/office/officeart/2005/8/layout/vProcess5"/>
    <dgm:cxn modelId="{7FFC99CF-0093-E149-A246-B7D60A7DFD31}" type="presOf" srcId="{FE3AFA83-8110-CF4A-8E1A-1DF6F6FDE1E1}" destId="{39D67CE2-43E9-B647-9D98-ACC42775738A}" srcOrd="1" destOrd="0" presId="urn:microsoft.com/office/officeart/2005/8/layout/vProcess5"/>
    <dgm:cxn modelId="{F5051AD9-42DC-4F42-9563-F10AE1CAAFD3}" type="presOf" srcId="{2055D033-26A8-F64B-991B-7F0414F9D3BE}" destId="{779049C1-1BC6-034F-8DCB-9ABAFF5822D0}" srcOrd="0" destOrd="0" presId="urn:microsoft.com/office/officeart/2005/8/layout/vProcess5"/>
    <dgm:cxn modelId="{AA9081E1-D1CC-204C-BBF3-A7B7279B76F6}" type="presOf" srcId="{A6E6EAB8-83C6-A346-AEE8-DCDD08194D79}" destId="{29E99EBC-F2AF-6048-A97A-CB728E5D4B54}" srcOrd="0" destOrd="0" presId="urn:microsoft.com/office/officeart/2005/8/layout/vProcess5"/>
    <dgm:cxn modelId="{30596CEF-6063-0A4D-AE69-28AB44E51EEA}" type="presOf" srcId="{3EE074A9-8B7A-B741-AED1-D2CBC9F9A360}" destId="{67DB8785-5096-4746-A8B3-9872EB43A0A4}" srcOrd="0" destOrd="0" presId="urn:microsoft.com/office/officeart/2005/8/layout/vProcess5"/>
    <dgm:cxn modelId="{BC3A59F4-0351-C940-8C93-A82A3B48835D}" type="presOf" srcId="{D826D51C-4828-DD46-97B6-396FDA86F007}" destId="{4473CA82-B9F0-AE47-A9C3-6CD8DDEFD9CE}" srcOrd="0" destOrd="0" presId="urn:microsoft.com/office/officeart/2005/8/layout/vProcess5"/>
    <dgm:cxn modelId="{808B87F5-3A55-954A-B676-8107A966B537}" type="presOf" srcId="{8410DB2E-767B-0440-B7CF-F2D76FB1DEF5}" destId="{8A452BA0-01D3-F14A-87C9-8A36F60394C7}" srcOrd="0" destOrd="0" presId="urn:microsoft.com/office/officeart/2005/8/layout/vProcess5"/>
    <dgm:cxn modelId="{FEB3DFFD-BFEA-6F44-B58D-FC2FD910AECC}" type="presOf" srcId="{2D1DE1CB-D8D3-2D49-81B2-B0292EAC3D47}" destId="{1FD9040D-C999-C842-A131-A57449308654}" srcOrd="1" destOrd="0" presId="urn:microsoft.com/office/officeart/2005/8/layout/vProcess5"/>
    <dgm:cxn modelId="{46A7D7A7-292D-B84D-A52B-9A1DE27266A3}" type="presParOf" srcId="{4473CA82-B9F0-AE47-A9C3-6CD8DDEFD9CE}" destId="{60A06A7D-3C78-0141-B235-22D9E9FD27C0}" srcOrd="0" destOrd="0" presId="urn:microsoft.com/office/officeart/2005/8/layout/vProcess5"/>
    <dgm:cxn modelId="{756CBC2F-D500-014A-BCC3-FA09F086E416}" type="presParOf" srcId="{4473CA82-B9F0-AE47-A9C3-6CD8DDEFD9CE}" destId="{02551B46-718B-EF43-A148-1198A5F44DD1}" srcOrd="1" destOrd="0" presId="urn:microsoft.com/office/officeart/2005/8/layout/vProcess5"/>
    <dgm:cxn modelId="{D96C96BC-E8F7-6E42-8B8E-338943030336}" type="presParOf" srcId="{4473CA82-B9F0-AE47-A9C3-6CD8DDEFD9CE}" destId="{29E99EBC-F2AF-6048-A97A-CB728E5D4B54}" srcOrd="2" destOrd="0" presId="urn:microsoft.com/office/officeart/2005/8/layout/vProcess5"/>
    <dgm:cxn modelId="{D6483BD5-34AB-FF43-A661-2CA48D28D24B}" type="presParOf" srcId="{4473CA82-B9F0-AE47-A9C3-6CD8DDEFD9CE}" destId="{85B89277-DC4C-DF46-87EF-C8EE7341F1DF}" srcOrd="3" destOrd="0" presId="urn:microsoft.com/office/officeart/2005/8/layout/vProcess5"/>
    <dgm:cxn modelId="{F8D1B633-BFF2-A74D-A2D8-B287E605E51A}" type="presParOf" srcId="{4473CA82-B9F0-AE47-A9C3-6CD8DDEFD9CE}" destId="{6BAAC09F-6459-FB4B-B73A-C5909692699D}" srcOrd="4" destOrd="0" presId="urn:microsoft.com/office/officeart/2005/8/layout/vProcess5"/>
    <dgm:cxn modelId="{02FA3D43-0DA8-CC46-9250-781E3A760ADF}" type="presParOf" srcId="{4473CA82-B9F0-AE47-A9C3-6CD8DDEFD9CE}" destId="{67DB8785-5096-4746-A8B3-9872EB43A0A4}" srcOrd="5" destOrd="0" presId="urn:microsoft.com/office/officeart/2005/8/layout/vProcess5"/>
    <dgm:cxn modelId="{83F49DEA-DEF2-FC48-9FB7-98A0BC2C1ACB}" type="presParOf" srcId="{4473CA82-B9F0-AE47-A9C3-6CD8DDEFD9CE}" destId="{8A452BA0-01D3-F14A-87C9-8A36F60394C7}" srcOrd="6" destOrd="0" presId="urn:microsoft.com/office/officeart/2005/8/layout/vProcess5"/>
    <dgm:cxn modelId="{029C6DAC-B87D-5349-98FE-18965D9DE8FB}" type="presParOf" srcId="{4473CA82-B9F0-AE47-A9C3-6CD8DDEFD9CE}" destId="{779049C1-1BC6-034F-8DCB-9ABAFF5822D0}" srcOrd="7" destOrd="0" presId="urn:microsoft.com/office/officeart/2005/8/layout/vProcess5"/>
    <dgm:cxn modelId="{E8DF0199-A1B9-AD43-9FEA-44759E39E5BE}" type="presParOf" srcId="{4473CA82-B9F0-AE47-A9C3-6CD8DDEFD9CE}" destId="{1FD9040D-C999-C842-A131-A57449308654}" srcOrd="8" destOrd="0" presId="urn:microsoft.com/office/officeart/2005/8/layout/vProcess5"/>
    <dgm:cxn modelId="{F0DF271B-0CCA-7042-8121-99F5CF225CBF}" type="presParOf" srcId="{4473CA82-B9F0-AE47-A9C3-6CD8DDEFD9CE}" destId="{E0BAEF97-A002-AC44-A087-7AF62B59660A}" srcOrd="9" destOrd="0" presId="urn:microsoft.com/office/officeart/2005/8/layout/vProcess5"/>
    <dgm:cxn modelId="{7363A151-FD0E-424D-9CBA-A5CB7C63EC5C}" type="presParOf" srcId="{4473CA82-B9F0-AE47-A9C3-6CD8DDEFD9CE}" destId="{42B8E130-D4D9-C944-AABC-0FA5C9B0EB5D}" srcOrd="10" destOrd="0" presId="urn:microsoft.com/office/officeart/2005/8/layout/vProcess5"/>
    <dgm:cxn modelId="{8AEAE6B6-25C8-5940-AB5C-92F2623091C9}" type="presParOf" srcId="{4473CA82-B9F0-AE47-A9C3-6CD8DDEFD9CE}" destId="{39D67CE2-43E9-B647-9D98-ACC42775738A}" srcOrd="11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551B46-718B-EF43-A148-1198A5F44DD1}">
      <dsp:nvSpPr>
        <dsp:cNvPr id="0" name=""/>
        <dsp:cNvSpPr/>
      </dsp:nvSpPr>
      <dsp:spPr>
        <a:xfrm>
          <a:off x="0" y="0"/>
          <a:ext cx="5357396" cy="990916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Подготовка пилотного проекта</a:t>
          </a:r>
        </a:p>
      </dsp:txBody>
      <dsp:txXfrm>
        <a:off x="29023" y="29023"/>
        <a:ext cx="4204387" cy="932870"/>
      </dsp:txXfrm>
    </dsp:sp>
    <dsp:sp modelId="{29E99EBC-F2AF-6048-A97A-CB728E5D4B54}">
      <dsp:nvSpPr>
        <dsp:cNvPr id="0" name=""/>
        <dsp:cNvSpPr/>
      </dsp:nvSpPr>
      <dsp:spPr>
        <a:xfrm>
          <a:off x="448681" y="1171083"/>
          <a:ext cx="5357396" cy="990916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Участие в тематических выставках</a:t>
          </a:r>
          <a:endParaRPr lang="ru-RU" sz="1900" kern="1200" dirty="0"/>
        </a:p>
      </dsp:txBody>
      <dsp:txXfrm>
        <a:off x="477704" y="1200106"/>
        <a:ext cx="4206572" cy="932870"/>
      </dsp:txXfrm>
    </dsp:sp>
    <dsp:sp modelId="{85B89277-DC4C-DF46-87EF-C8EE7341F1DF}">
      <dsp:nvSpPr>
        <dsp:cNvPr id="0" name=""/>
        <dsp:cNvSpPr/>
      </dsp:nvSpPr>
      <dsp:spPr>
        <a:xfrm>
          <a:off x="890667" y="2342166"/>
          <a:ext cx="5357396" cy="990916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Поиск потенциальных партнеров и заказчиков</a:t>
          </a:r>
          <a:endParaRPr lang="ru-RU" sz="1900" kern="1200" dirty="0"/>
        </a:p>
      </dsp:txBody>
      <dsp:txXfrm>
        <a:off x="919690" y="2371189"/>
        <a:ext cx="4213269" cy="932870"/>
      </dsp:txXfrm>
    </dsp:sp>
    <dsp:sp modelId="{6BAAC09F-6459-FB4B-B73A-C5909692699D}">
      <dsp:nvSpPr>
        <dsp:cNvPr id="0" name=""/>
        <dsp:cNvSpPr/>
      </dsp:nvSpPr>
      <dsp:spPr>
        <a:xfrm>
          <a:off x="1339348" y="3513249"/>
          <a:ext cx="5357396" cy="990916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Опрос предприятий питания для сбора информации о работе прототипа</a:t>
          </a:r>
        </a:p>
      </dsp:txBody>
      <dsp:txXfrm>
        <a:off x="1368371" y="3542272"/>
        <a:ext cx="4206572" cy="932870"/>
      </dsp:txXfrm>
    </dsp:sp>
    <dsp:sp modelId="{67DB8785-5096-4746-A8B3-9872EB43A0A4}">
      <dsp:nvSpPr>
        <dsp:cNvPr id="0" name=""/>
        <dsp:cNvSpPr/>
      </dsp:nvSpPr>
      <dsp:spPr>
        <a:xfrm>
          <a:off x="4713300" y="758951"/>
          <a:ext cx="644095" cy="64409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lumMod val="5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900" kern="1200"/>
        </a:p>
      </dsp:txBody>
      <dsp:txXfrm>
        <a:off x="4858221" y="758951"/>
        <a:ext cx="354253" cy="484681"/>
      </dsp:txXfrm>
    </dsp:sp>
    <dsp:sp modelId="{8A452BA0-01D3-F14A-87C9-8A36F60394C7}">
      <dsp:nvSpPr>
        <dsp:cNvPr id="0" name=""/>
        <dsp:cNvSpPr/>
      </dsp:nvSpPr>
      <dsp:spPr>
        <a:xfrm>
          <a:off x="5161982" y="1930035"/>
          <a:ext cx="644095" cy="64409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lumMod val="5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900" kern="1200"/>
        </a:p>
      </dsp:txBody>
      <dsp:txXfrm>
        <a:off x="5306903" y="1930035"/>
        <a:ext cx="354253" cy="484681"/>
      </dsp:txXfrm>
    </dsp:sp>
    <dsp:sp modelId="{779049C1-1BC6-034F-8DCB-9ABAFF5822D0}">
      <dsp:nvSpPr>
        <dsp:cNvPr id="0" name=""/>
        <dsp:cNvSpPr/>
      </dsp:nvSpPr>
      <dsp:spPr>
        <a:xfrm>
          <a:off x="5603967" y="3101118"/>
          <a:ext cx="644095" cy="64409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lumMod val="5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900" kern="1200"/>
        </a:p>
      </dsp:txBody>
      <dsp:txXfrm>
        <a:off x="5748888" y="3101118"/>
        <a:ext cx="354253" cy="484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/>
              <a:t>Оригинальные шаблоны для презентаций: </a:t>
            </a:r>
            <a:r>
              <a:rPr lang="ru-RU" sz="1200" dirty="0">
                <a:hlinkClick r:id="rId3"/>
              </a:rPr>
              <a:t>https://presentation-creation.ru/powerpoint-templates.html</a:t>
            </a:r>
            <a:r>
              <a:rPr lang="en-US" sz="1200" dirty="0"/>
              <a:t> </a:t>
            </a:r>
            <a:endParaRPr lang="ru-RU" sz="1200" dirty="0"/>
          </a:p>
          <a:p>
            <a:r>
              <a:rPr lang="ru-RU" sz="120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99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902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331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068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3407" y="404664"/>
            <a:ext cx="5897185" cy="1152128"/>
          </a:xfrm>
        </p:spPr>
        <p:txBody>
          <a:bodyPr/>
          <a:lstStyle>
            <a:lvl1pPr>
              <a:defRPr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Текст 2"/>
          <p:cNvSpPr>
            <a:spLocks noGrp="1"/>
          </p:cNvSpPr>
          <p:nvPr>
            <p:ph idx="1"/>
          </p:nvPr>
        </p:nvSpPr>
        <p:spPr>
          <a:xfrm>
            <a:off x="179512" y="1988840"/>
            <a:ext cx="8784976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339752" y="116632"/>
            <a:ext cx="6804248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16632"/>
            <a:ext cx="6804248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988840"/>
            <a:ext cx="8784976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4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7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0.png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3407" y="700689"/>
            <a:ext cx="5897185" cy="1152128"/>
          </a:xfrm>
        </p:spPr>
        <p:txBody>
          <a:bodyPr>
            <a:noAutofit/>
          </a:bodyPr>
          <a:lstStyle/>
          <a:p>
            <a:r>
              <a:rPr lang="ru-RU" sz="4800" b="1" dirty="0"/>
              <a:t>Робот-сортировщик </a:t>
            </a:r>
            <a:br>
              <a:rPr lang="ru-RU" sz="4800" b="1" dirty="0"/>
            </a:br>
            <a:r>
              <a:rPr lang="ru-RU" sz="4800" b="1" dirty="0"/>
              <a:t>«</a:t>
            </a:r>
            <a:r>
              <a:rPr lang="ru-RU" sz="4800" b="1" dirty="0" err="1"/>
              <a:t>Фуд</a:t>
            </a:r>
            <a:r>
              <a:rPr lang="ru-RU" sz="4800" b="1" dirty="0"/>
              <a:t>-скан»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9A712D-96FE-BCC9-81A0-3C816324A506}"/>
              </a:ext>
            </a:extLst>
          </p:cNvPr>
          <p:cNvSpPr txBox="1"/>
          <p:nvPr/>
        </p:nvSpPr>
        <p:spPr>
          <a:xfrm>
            <a:off x="296650" y="6037837"/>
            <a:ext cx="85506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Проект, направленный на улучшение экологической ситуации в регионе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F3BAB0-1780-4A44-9F89-5FACF46576A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5" y="8348"/>
            <a:ext cx="6156176" cy="53623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404985-1991-F86D-F828-428B7F02240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64296" cy="49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7DD1FED-CEA7-BD30-795C-941EBDADF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364994"/>
            <a:ext cx="6804248" cy="1150897"/>
          </a:xfrm>
        </p:spPr>
        <p:txBody>
          <a:bodyPr>
            <a:normAutofit/>
          </a:bodyPr>
          <a:lstStyle/>
          <a:p>
            <a:r>
              <a:rPr lang="ru-RU" dirty="0"/>
              <a:t>Дорожная карта</a:t>
            </a:r>
          </a:p>
        </p:txBody>
      </p:sp>
      <p:pic>
        <p:nvPicPr>
          <p:cNvPr id="4" name="Объект 6">
            <a:extLst>
              <a:ext uri="{FF2B5EF4-FFF2-40B4-BE49-F238E27FC236}">
                <a16:creationId xmlns:a16="http://schemas.microsoft.com/office/drawing/2014/main" id="{BC086248-3722-7A7A-C5F4-7B96D0CFC7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1761568"/>
            <a:ext cx="2993107" cy="2216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F28FBF-E782-6029-8BFB-A9DB4FE9B1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289" y="76795"/>
            <a:ext cx="2322004" cy="432345"/>
          </a:xfrm>
          <a:prstGeom prst="rect">
            <a:avLst/>
          </a:prstGeom>
        </p:spPr>
      </p:pic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EDCA0AF5-5C7D-A3D9-4BA9-E57DF122A0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5325952"/>
              </p:ext>
            </p:extLst>
          </p:nvPr>
        </p:nvGraphicFramePr>
        <p:xfrm>
          <a:off x="323527" y="1988840"/>
          <a:ext cx="6696745" cy="4504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AE076C6-3D7A-EAF1-7D99-949726B1F05D}"/>
              </a:ext>
            </a:extLst>
          </p:cNvPr>
          <p:cNvSpPr txBox="1"/>
          <p:nvPr/>
        </p:nvSpPr>
        <p:spPr>
          <a:xfrm>
            <a:off x="4355976" y="2204864"/>
            <a:ext cx="907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E8BCD7-B16A-1E57-EBD0-549F3BCD5319}"/>
              </a:ext>
            </a:extLst>
          </p:cNvPr>
          <p:cNvSpPr txBox="1"/>
          <p:nvPr/>
        </p:nvSpPr>
        <p:spPr>
          <a:xfrm>
            <a:off x="4932040" y="3356992"/>
            <a:ext cx="907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2027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F0A524-1BA8-BE93-F443-4CAE267AE952}"/>
              </a:ext>
            </a:extLst>
          </p:cNvPr>
          <p:cNvSpPr txBox="1"/>
          <p:nvPr/>
        </p:nvSpPr>
        <p:spPr>
          <a:xfrm>
            <a:off x="5263247" y="4509120"/>
            <a:ext cx="907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2028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A32A54-0728-C03B-30C1-E25B7054BEFE}"/>
              </a:ext>
            </a:extLst>
          </p:cNvPr>
          <p:cNvSpPr txBox="1"/>
          <p:nvPr/>
        </p:nvSpPr>
        <p:spPr>
          <a:xfrm>
            <a:off x="5871673" y="5733256"/>
            <a:ext cx="907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2029</a:t>
            </a:r>
          </a:p>
        </p:txBody>
      </p:sp>
    </p:spTree>
    <p:extLst>
      <p:ext uri="{BB962C8B-B14F-4D97-AF65-F5344CB8AC3E}">
        <p14:creationId xmlns:p14="http://schemas.microsoft.com/office/powerpoint/2010/main" val="387649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AC1F1478-D414-3EEE-EA09-91B597962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988840"/>
            <a:ext cx="4680520" cy="4176464"/>
          </a:xfrm>
        </p:spPr>
        <p:txBody>
          <a:bodyPr/>
          <a:lstStyle/>
          <a:p>
            <a:r>
              <a:rPr lang="ru-RU" dirty="0"/>
              <a:t>Лидер: Ковалёва Александра, студент</a:t>
            </a:r>
          </a:p>
          <a:p>
            <a:r>
              <a:rPr lang="ru-RU" dirty="0"/>
              <a:t>Администратор: Кожина Екатерина, студент</a:t>
            </a: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1F52C09-613E-EF1C-22F8-D104D9F94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Наша команда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A9A136-7F29-796A-22B5-E58C87BB2F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551" b="90704" l="782" r="63380">
                        <a14:foregroundMark x1="20417" y1="36794" x2="21025" y2="70156"/>
                        <a14:foregroundMark x1="44787" y1="23762" x2="27150" y2="24414"/>
                        <a14:foregroundMark x1="27150" y1="24414" x2="14292" y2="30843"/>
                        <a14:foregroundMark x1="14292" y1="30843" x2="7168" y2="38836"/>
                        <a14:foregroundMark x1="7168" y1="38836" x2="825" y2="67811"/>
                        <a14:foregroundMark x1="825" y1="67811" x2="9948" y2="78801"/>
                        <a14:foregroundMark x1="9948" y1="78801" x2="21894" y2="81321"/>
                        <a14:foregroundMark x1="21894" y1="81321" x2="33058" y2="80930"/>
                        <a14:foregroundMark x1="33058" y1="80930" x2="42224" y2="74153"/>
                        <a14:foregroundMark x1="42224" y1="74153" x2="55213" y2="29409"/>
                        <a14:foregroundMark x1="55213" y1="29409" x2="52606" y2="27541"/>
                        <a14:foregroundMark x1="34622" y1="35925" x2="27411" y2="36924"/>
                        <a14:foregroundMark x1="27411" y1="36924" x2="25543" y2="67811"/>
                        <a14:foregroundMark x1="25543" y1="67811" x2="29366" y2="74891"/>
                        <a14:foregroundMark x1="29366" y1="74891" x2="45699" y2="58297"/>
                        <a14:foregroundMark x1="45699" y1="58297" x2="49175" y2="41486"/>
                        <a14:foregroundMark x1="49175" y1="41486" x2="43745" y2="34188"/>
                        <a14:foregroundMark x1="43745" y1="34188" x2="36012" y2="29279"/>
                        <a14:foregroundMark x1="36012" y1="29279" x2="35795" y2="29279"/>
                        <a14:foregroundMark x1="25065" y1="43788" x2="13988" y2="45960"/>
                        <a14:foregroundMark x1="13988" y1="45960" x2="22502" y2="56516"/>
                        <a14:foregroundMark x1="22502" y1="56516" x2="33232" y2="58775"/>
                        <a14:foregroundMark x1="33232" y1="58775" x2="41573" y2="57602"/>
                        <a14:foregroundMark x1="41573" y1="57602" x2="44570" y2="44657"/>
                        <a14:foregroundMark x1="44570" y1="44657" x2="40660" y2="36403"/>
                        <a14:foregroundMark x1="40660" y1="36403" x2="18766" y2="33058"/>
                        <a14:foregroundMark x1="18766" y1="33058" x2="11816" y2="33797"/>
                        <a14:foregroundMark x1="11816" y1="33797" x2="4387" y2="45395"/>
                        <a14:foregroundMark x1="4387" y1="45395" x2="6212" y2="54257"/>
                        <a14:foregroundMark x1="6212" y1="54257" x2="12207" y2="59948"/>
                        <a14:foregroundMark x1="12207" y1="59948" x2="20591" y2="60817"/>
                        <a14:foregroundMark x1="20591" y1="60817" x2="25673" y2="60599"/>
                        <a14:foregroundMark x1="34926" y1="49262" x2="25760" y2="49609"/>
                        <a14:foregroundMark x1="25760" y1="49609" x2="21764" y2="55951"/>
                        <a14:foregroundMark x1="21764" y1="55951" x2="23501" y2="63076"/>
                        <a14:foregroundMark x1="23501" y1="63076" x2="36099" y2="61295"/>
                        <a14:foregroundMark x1="36099" y1="61295" x2="39401" y2="49348"/>
                        <a14:foregroundMark x1="39401" y1="49348" x2="37228" y2="43788"/>
                        <a14:foregroundMark x1="58427" y1="34492" x2="45830" y2="37924"/>
                        <a14:foregroundMark x1="45830" y1="37924" x2="42311" y2="49392"/>
                        <a14:foregroundMark x1="42311" y1="49392" x2="42659" y2="58254"/>
                        <a14:foregroundMark x1="42659" y1="58254" x2="53084" y2="64639"/>
                        <a14:foregroundMark x1="53084" y1="64639" x2="63467" y2="55691"/>
                        <a14:foregroundMark x1="64403" y1="48912" x2="64726" y2="46568"/>
                        <a14:foregroundMark x1="63467" y1="55691" x2="64122" y2="50944"/>
                        <a14:foregroundMark x1="63300" y1="41032" x2="62511" y2="37967"/>
                        <a14:foregroundMark x1="64726" y1="46568" x2="63675" y2="42486"/>
                        <a14:foregroundMark x1="62511" y1="37967" x2="56082" y2="33319"/>
                        <a14:foregroundMark x1="56082" y1="33319" x2="55778" y2="33319"/>
                        <a14:foregroundMark x1="58992" y1="60295" x2="46525" y2="60295"/>
                        <a14:foregroundMark x1="46525" y1="60295" x2="39096" y2="68506"/>
                        <a14:foregroundMark x1="39096" y1="68506" x2="36707" y2="77758"/>
                        <a14:foregroundMark x1="36707" y1="77758" x2="37924" y2="84709"/>
                        <a14:foregroundMark x1="37924" y1="84709" x2="44613" y2="88054"/>
                        <a14:foregroundMark x1="44613" y1="88054" x2="50999" y2="83362"/>
                        <a14:foregroundMark x1="50999" y1="83362" x2="53606" y2="75847"/>
                        <a14:foregroundMark x1="53606" y1="75847" x2="58992" y2="71416"/>
                        <a14:foregroundMark x1="58992" y1="71416" x2="58471" y2="63640"/>
                        <a14:foregroundMark x1="58471" y1="63640" x2="57255" y2="61468"/>
                        <a14:foregroundMark x1="8558" y1="64075" x2="5691" y2="78888"/>
                        <a14:foregroundMark x1="5691" y1="78888" x2="11555" y2="74023"/>
                        <a14:foregroundMark x1="11555" y1="74023" x2="11642" y2="66681"/>
                        <a14:foregroundMark x1="11642" y1="66681" x2="11164" y2="66073"/>
                        <a14:foregroundMark x1="58688" y1="78280" x2="7168" y2="77063"/>
                        <a14:foregroundMark x1="7168" y1="77063" x2="912" y2="80365"/>
                        <a14:foregroundMark x1="912" y1="80365" x2="1868" y2="90096"/>
                        <a14:foregroundMark x1="1868" y1="90096" x2="5647" y2="98827"/>
                        <a14:foregroundMark x1="5647" y1="98827" x2="15291" y2="99001"/>
                        <a14:foregroundMark x1="15291" y1="99001" x2="57168" y2="98653"/>
                        <a14:foregroundMark x1="57168" y1="98653" x2="63553" y2="94744"/>
                        <a14:foregroundMark x1="63553" y1="94744" x2="63380" y2="85447"/>
                        <a14:foregroundMark x1="63380" y1="85447" x2="59123" y2="78367"/>
                        <a14:foregroundMark x1="59123" y1="78367" x2="53171" y2="79149"/>
                        <a14:foregroundMark x1="39835" y1="79713" x2="5430" y2="82624"/>
                        <a14:foregroundMark x1="5430" y1="82624" x2="2997" y2="89314"/>
                        <a14:foregroundMark x1="2997" y1="89314" x2="9991" y2="93875"/>
                        <a14:foregroundMark x1="9991" y1="93875" x2="22806" y2="93962"/>
                        <a14:foregroundMark x1="22806" y1="93962" x2="36490" y2="90704"/>
                        <a14:foregroundMark x1="36490" y1="90704" x2="40096" y2="80756"/>
                        <a14:foregroundMark x1="40096" y1="80756" x2="39574" y2="79149"/>
                        <a14:backgroundMark x1="68853" y1="38532" x2="62641" y2="42268"/>
                        <a14:backgroundMark x1="62641" y1="42268" x2="63814" y2="49957"/>
                        <a14:backgroundMark x1="63814" y1="49957" x2="66811" y2="51607"/>
                      </a14:backgroundRemoval>
                    </a14:imgEffect>
                  </a14:imgLayer>
                </a14:imgProps>
              </a:ext>
            </a:extLst>
          </a:blip>
          <a:srcRect t="8000" r="36350" b="5901"/>
          <a:stretch/>
        </p:blipFill>
        <p:spPr>
          <a:xfrm>
            <a:off x="4860033" y="1174672"/>
            <a:ext cx="3955564" cy="535067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8D0D42-7E25-EEE4-F516-CEE23EDD94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289" y="76795"/>
            <a:ext cx="2322004" cy="4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1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0FE831-4E08-A907-AB2F-4B7A3A03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198227"/>
            <a:ext cx="6804248" cy="1150897"/>
          </a:xfrm>
        </p:spPr>
        <p:txBody>
          <a:bodyPr/>
          <a:lstStyle/>
          <a:p>
            <a:r>
              <a:rPr lang="ru-RU" dirty="0"/>
              <a:t>Проблематика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4D6AEA-900B-F02C-DB61-1CC9339F90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756" y="1836109"/>
            <a:ext cx="8964488" cy="99896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t"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5400" b="1" dirty="0"/>
              <a:t>17,9 млн тонн</a:t>
            </a:r>
            <a:r>
              <a:rPr lang="en-US" sz="5400" b="1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пищевых отходов</a:t>
            </a:r>
            <a:r>
              <a:rPr lang="en-US" sz="2000" dirty="0"/>
              <a:t> </a:t>
            </a:r>
            <a:r>
              <a:rPr lang="ru-RU" sz="2000" dirty="0"/>
              <a:t>выбрасывается ежегодно в России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5DCEAF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B1E577-8C62-B4B7-7D0E-BAB7D460E5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756" y="4203517"/>
            <a:ext cx="8964488" cy="99896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5DCEAF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 млн тонн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100" dirty="0"/>
              <a:t>пластика ежегодно попадает в мировой океан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5DCEAF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DCEAF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DCEAF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C02965-7857-626E-C583-CA61531271FE}"/>
              </a:ext>
            </a:extLst>
          </p:cNvPr>
          <p:cNvSpPr txBox="1"/>
          <p:nvPr/>
        </p:nvSpPr>
        <p:spPr>
          <a:xfrm>
            <a:off x="92660" y="5373216"/>
            <a:ext cx="8961584" cy="1191816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600" b="1" i="0" u="none" strike="noStrike" kern="1200" cap="none" spc="0" normalizeH="0" baseline="0" noProof="0" dirty="0">
                <a:ln>
                  <a:noFill/>
                </a:ln>
                <a:solidFill>
                  <a:srgbClr val="5DCEAF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 млн тонн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вторичного сырья, отходов образуют пищевые предприятия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Объект 2">
                <a:extLst>
                  <a:ext uri="{FF2B5EF4-FFF2-40B4-BE49-F238E27FC236}">
                    <a16:creationId xmlns:a16="http://schemas.microsoft.com/office/drawing/2014/main" id="{64DF954D-7844-1215-0617-BA369A7343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756" y="3033818"/>
                <a:ext cx="8964488" cy="998960"/>
              </a:xfrm>
              <a:prstGeom prst="roundRect">
                <a:avLst/>
              </a:prstGeom>
              <a:ln w="57150" cap="flat" cmpd="sng" algn="ctr">
                <a:solidFill>
                  <a:schemeClr val="accent4"/>
                </a:solidFill>
                <a:prstDash val="soli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t">
                <a:normAutofit fontScale="85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 kern="120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800" kern="120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800" kern="120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spcBef>
                    <a:spcPts val="0"/>
                  </a:spcBef>
                  <a:buNone/>
                </a:pPr>
                <a:r>
                  <a:rPr lang="ru-RU" sz="4800" b="1" dirty="0">
                    <a:solidFill>
                      <a:srgbClr val="5DCEAF">
                        <a:lumMod val="75000"/>
                      </a:srgbClr>
                    </a:solidFill>
                  </a:rPr>
                  <a:t>1,6 млн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800" b="1" i="1">
                            <a:solidFill>
                              <a:srgbClr val="5DCEAF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ru-RU" sz="4800" b="1" dirty="0">
                            <a:solidFill>
                              <a:srgbClr val="5DCEAF">
                                <a:lumMod val="75000"/>
                              </a:srgbClr>
                            </a:solidFill>
                          </a:rPr>
                          <m:t>км</m:t>
                        </m:r>
                      </m:e>
                      <m:sup>
                        <m:r>
                          <m:rPr>
                            <m:nor/>
                          </m:rPr>
                          <a:rPr lang="ru-RU" sz="4800" b="1">
                            <a:solidFill>
                              <a:srgbClr val="5DCEAF">
                                <a:lumMod val="75000"/>
                              </a:srgbClr>
                            </a:solidFill>
                          </a:rPr>
                          <m:t>2</m:t>
                        </m:r>
                      </m:sup>
                    </m:sSup>
                  </m:oMath>
                </a14:m>
                <a:endParaRPr lang="ru-RU" sz="1800" dirty="0">
                  <a:solidFill>
                    <a:srgbClr val="5DCEAF">
                      <a:lumMod val="75000"/>
                    </a:srgbClr>
                  </a:solidFill>
                </a:endParaRPr>
              </a:p>
              <a:p>
                <a:pPr marL="0" lvl="0" indent="0">
                  <a:spcBef>
                    <a:spcPts val="0"/>
                  </a:spcBef>
                  <a:buNone/>
                </a:pPr>
                <a:r>
                  <a:rPr lang="en-US" sz="1800" dirty="0">
                    <a:solidFill>
                      <a:srgbClr val="5DCEAF">
                        <a:lumMod val="75000"/>
                      </a:srgbClr>
                    </a:solidFill>
                  </a:rPr>
                  <a:t>c</a:t>
                </a:r>
                <a:r>
                  <a:rPr lang="ru-RU" sz="1800" dirty="0">
                    <a:solidFill>
                      <a:srgbClr val="5DCEAF">
                        <a:lumMod val="75000"/>
                      </a:srgbClr>
                    </a:solidFill>
                  </a:rPr>
                  <a:t>оставляет площадь мусорных островов</a:t>
                </a:r>
              </a:p>
              <a:p>
                <a:pPr marL="0" indent="0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endParaRPr lang="ru-RU" sz="1800" dirty="0"/>
              </a:p>
            </p:txBody>
          </p:sp>
        </mc:Choice>
        <mc:Fallback xmlns="">
          <p:sp>
            <p:nvSpPr>
              <p:cNvPr id="7" name="Объект 2">
                <a:extLst>
                  <a:ext uri="{FF2B5EF4-FFF2-40B4-BE49-F238E27FC236}">
                    <a16:creationId xmlns:a16="http://schemas.microsoft.com/office/drawing/2014/main" id="{64DF954D-7844-1215-0617-BA369A734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56" y="3033818"/>
                <a:ext cx="8964488" cy="998960"/>
              </a:xfrm>
              <a:prstGeom prst="roundRect">
                <a:avLst/>
              </a:prstGeom>
              <a:blipFill>
                <a:blip r:embed="rId3"/>
                <a:stretch>
                  <a:fillRect l="-1688" t="-8333"/>
                </a:stretch>
              </a:blipFill>
              <a:ln w="57150" cap="flat" cmpd="sng" algn="ctr">
                <a:solidFill>
                  <a:schemeClr val="accent4"/>
                </a:solidFill>
                <a:prstDash val="solid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ACFDC5B-6C25-1E00-E0D5-BCDB9F36D04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579505"/>
            <a:ext cx="1512168" cy="151216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11C5917-530D-250D-405A-D4F1AAD7E16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193" y="2730915"/>
            <a:ext cx="1566370" cy="156637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0AB6B48-87D5-5F7F-9208-BA82775F942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63213">
            <a:off x="7559315" y="3974336"/>
            <a:ext cx="1356124" cy="135612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8E8DCF4-1AB1-C8C0-DDA9-C3A008E4EE5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193" y="5131610"/>
            <a:ext cx="1566370" cy="156637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246ACD6-040C-9CB3-5906-523FD749D6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874" y="57728"/>
            <a:ext cx="2357587" cy="43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9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BC2E03-120B-2D5A-140E-C0F5E3F76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208829"/>
            <a:ext cx="6804248" cy="1150897"/>
          </a:xfrm>
        </p:spPr>
        <p:txBody>
          <a:bodyPr/>
          <a:lstStyle/>
          <a:p>
            <a:r>
              <a:rPr lang="ru-RU" dirty="0"/>
              <a:t>Проблематика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DC52B1-2B2F-2B01-45CC-10626082DA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512" y="1916832"/>
            <a:ext cx="4320480" cy="4680520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/>
              <a:t>Низкое качество сортировки отходов ведет к ухудшению экологии, что является опасным для общества и будущего планеты</a:t>
            </a:r>
          </a:p>
          <a:p>
            <a:r>
              <a:rPr lang="ru-RU" sz="2400" dirty="0"/>
              <a:t>Последствиями неправильной сортировки отходов является загрязнение окружающей среды – возникновение мусорных островов</a:t>
            </a:r>
          </a:p>
          <a:p>
            <a:r>
              <a:rPr lang="ru-RU" sz="2400" dirty="0"/>
              <a:t>Происходит загрязнение водоемов, вследствие чего страдают животные и среда их обитания</a:t>
            </a:r>
          </a:p>
          <a:p>
            <a:endParaRPr lang="ru-RU" sz="2400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08D4BDB4-97B5-527B-ED8A-9DEC4EA99B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2697455"/>
            <a:ext cx="4321175" cy="284262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4DFEB0-026C-7B66-2CC8-61F7656D19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820" y="0"/>
            <a:ext cx="2322004" cy="4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8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8122" y="1772816"/>
            <a:ext cx="8784976" cy="4176464"/>
          </a:xfrm>
        </p:spPr>
        <p:txBody>
          <a:bodyPr>
            <a:normAutofit/>
          </a:bodyPr>
          <a:lstStyle/>
          <a:p>
            <a:r>
              <a:rPr lang="ru-RU" sz="2800" dirty="0"/>
              <a:t>Внедрение роботизированной системы сортировки на основе компьютерного зрения и искусственного интеллекта, которая с высочайшей точностью автоматизирует разделение пищевых отходов на фракции (органика, бумага, стекло, пластик), превращая их в ценные ресурсы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69176" y="172922"/>
            <a:ext cx="6804248" cy="1150897"/>
          </a:xfrm>
        </p:spPr>
        <p:txBody>
          <a:bodyPr/>
          <a:lstStyle/>
          <a:p>
            <a:r>
              <a:rPr lang="ru-RU" dirty="0"/>
              <a:t>Решение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00917BF5-B35D-DB02-A181-D5F4910FDE79}"/>
              </a:ext>
            </a:extLst>
          </p:cNvPr>
          <p:cNvSpPr/>
          <p:nvPr/>
        </p:nvSpPr>
        <p:spPr>
          <a:xfrm>
            <a:off x="292676" y="4553146"/>
            <a:ext cx="2736304" cy="194421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Сокращение затрат на вывоз отходов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9BDE48B1-9900-E6EE-8C5C-529A7E88657B}"/>
              </a:ext>
            </a:extLst>
          </p:cNvPr>
          <p:cNvSpPr/>
          <p:nvPr/>
        </p:nvSpPr>
        <p:spPr>
          <a:xfrm>
            <a:off x="3245004" y="4545124"/>
            <a:ext cx="2736304" cy="194421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Минимизация ручного труда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3B4D8273-B9E7-2ADF-72F8-737CB21E3636}"/>
              </a:ext>
            </a:extLst>
          </p:cNvPr>
          <p:cNvSpPr/>
          <p:nvPr/>
        </p:nvSpPr>
        <p:spPr>
          <a:xfrm>
            <a:off x="6197332" y="4545124"/>
            <a:ext cx="2736304" cy="194421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Возможность вторичной переработки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BEE2A8A-B99D-D16A-EDC6-1F7671E2D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96" y="29409"/>
            <a:ext cx="2322004" cy="4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6C7E2E02-2782-4602-C37F-1526F75E1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988840"/>
            <a:ext cx="4752528" cy="439248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Отходы складывают в герметичный робот-бак, внутри которого находятся специальные датчики, которые определяют вид продукта и вид материала, которые затем проваливаются в необходимый отсек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39CD932-ACE5-E37E-1AE8-57126349B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916" y="122825"/>
            <a:ext cx="6804248" cy="1150897"/>
          </a:xfrm>
        </p:spPr>
        <p:txBody>
          <a:bodyPr>
            <a:normAutofit fontScale="90000"/>
          </a:bodyPr>
          <a:lstStyle/>
          <a:p>
            <a:r>
              <a:rPr lang="ru-RU" dirty="0"/>
              <a:t>Как работает</a:t>
            </a:r>
            <a:br>
              <a:rPr lang="ru-RU" dirty="0"/>
            </a:br>
            <a:r>
              <a:rPr lang="ru-RU" dirty="0"/>
              <a:t> решение?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22CBDD-B9E5-DEB6-EC8C-AAAD62DF6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408" y="2107298"/>
            <a:ext cx="3939547" cy="393954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C8C90B-ED9D-5296-9790-9E6DF73500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7803"/>
            <a:ext cx="2322004" cy="4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6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0DA1BFFA-1C79-3DD5-1770-B4ADD30D8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Благодаря системе синтеза искусственного интеллекта с компьютерным зрением, робот легко и точно сортирует отходы, без участия человека</a:t>
            </a: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DD35715-B9C0-FE4F-C941-C77F4C809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320" y="257253"/>
            <a:ext cx="6084168" cy="1150897"/>
          </a:xfrm>
        </p:spPr>
        <p:txBody>
          <a:bodyPr>
            <a:normAutofit fontScale="90000"/>
          </a:bodyPr>
          <a:lstStyle/>
          <a:p>
            <a:r>
              <a:rPr lang="ru-RU" dirty="0"/>
              <a:t>Ценностное предложение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5BEC9CAF-122F-5DF0-03AF-0011686D292A}"/>
              </a:ext>
            </a:extLst>
          </p:cNvPr>
          <p:cNvSpPr/>
          <p:nvPr/>
        </p:nvSpPr>
        <p:spPr>
          <a:xfrm>
            <a:off x="323528" y="4301118"/>
            <a:ext cx="2736304" cy="194421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сокращение расходов на утилизацию отходов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A8F11B2C-5044-1F1D-D879-28A962574026}"/>
              </a:ext>
            </a:extLst>
          </p:cNvPr>
          <p:cNvSpPr/>
          <p:nvPr/>
        </p:nvSpPr>
        <p:spPr>
          <a:xfrm>
            <a:off x="3275856" y="4293096"/>
            <a:ext cx="2736304" cy="194421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скорость и безопасность сортировки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535C4B37-8B9D-A4D7-1544-5C5DADACFBF0}"/>
              </a:ext>
            </a:extLst>
          </p:cNvPr>
          <p:cNvSpPr/>
          <p:nvPr/>
        </p:nvSpPr>
        <p:spPr>
          <a:xfrm>
            <a:off x="6228184" y="4293096"/>
            <a:ext cx="2736304" cy="194421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компактный герметичный робот-бак</a:t>
            </a:r>
            <a:endParaRPr lang="ru-RU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D131117-BD02-6E47-E244-518211BF3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289" y="76795"/>
            <a:ext cx="2322004" cy="4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4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EFDB4500-48AE-48B2-8A95-4B34A15B7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Крупные предприятия общественного питания</a:t>
            </a:r>
          </a:p>
          <a:p>
            <a:r>
              <a:rPr lang="ru-RU" dirty="0"/>
              <a:t>Отели и гостиничные комплексы </a:t>
            </a:r>
          </a:p>
          <a:p>
            <a:r>
              <a:rPr lang="ru-RU" dirty="0"/>
              <a:t>Супермаркеты и гипермаркеты</a:t>
            </a: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820D5FA-76A9-3CC6-AA25-F63B1D409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246164"/>
            <a:ext cx="6804248" cy="1150897"/>
          </a:xfrm>
        </p:spPr>
        <p:txBody>
          <a:bodyPr/>
          <a:lstStyle/>
          <a:p>
            <a:r>
              <a:rPr lang="ru-RU" dirty="0"/>
              <a:t>Целевая аудитория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C94D70-C06D-F7FF-5558-B9D477E3C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395" y="3510024"/>
            <a:ext cx="5743210" cy="323134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B2E386-5130-47DF-438E-347C7F8CD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289" y="76795"/>
            <a:ext cx="2322004" cy="4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2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AA52D87-52C1-2FA1-158A-9D3DFAC8D7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53" r="6670"/>
          <a:stretch/>
        </p:blipFill>
        <p:spPr>
          <a:xfrm>
            <a:off x="2782884" y="4150460"/>
            <a:ext cx="3434214" cy="2139702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9EB6866-E8D8-941D-5851-E2FB311CF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Конкуренты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60132D-A58B-5BF4-1F08-8BCC6B5B94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7510"/>
          <a:stretch/>
        </p:blipFill>
        <p:spPr>
          <a:xfrm>
            <a:off x="814682" y="1800655"/>
            <a:ext cx="3144349" cy="21384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FE86A8-F45A-657D-E6CE-A4DC8CC8F9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43" r="6311"/>
          <a:stretch/>
        </p:blipFill>
        <p:spPr>
          <a:xfrm>
            <a:off x="5534107" y="1728408"/>
            <a:ext cx="3286365" cy="2138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694A93-0713-0977-D3B2-84DE517D5373}"/>
              </a:ext>
            </a:extLst>
          </p:cNvPr>
          <p:cNvSpPr txBox="1"/>
          <p:nvPr/>
        </p:nvSpPr>
        <p:spPr>
          <a:xfrm>
            <a:off x="5640810" y="3885683"/>
            <a:ext cx="31443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DCEAF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Финская компания «</a:t>
            </a:r>
            <a:r>
              <a:rPr kumimoji="0" lang="en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5DCEAF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ZenRobotics</a:t>
            </a:r>
            <a:r>
              <a:rPr kumimoji="0" lang="en" sz="1600" b="0" i="0" u="none" strike="noStrike" kern="1200" cap="none" spc="0" normalizeH="0" baseline="0" noProof="0" dirty="0">
                <a:ln>
                  <a:noFill/>
                </a:ln>
                <a:solidFill>
                  <a:srgbClr val="5DCEAF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511196-97AA-E5F2-080A-18906B069F05}"/>
              </a:ext>
            </a:extLst>
          </p:cNvPr>
          <p:cNvSpPr txBox="1"/>
          <p:nvPr/>
        </p:nvSpPr>
        <p:spPr>
          <a:xfrm>
            <a:off x="1018705" y="3910067"/>
            <a:ext cx="26420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DCEAF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Сортировщик </a:t>
            </a:r>
            <a:r>
              <a:rPr kumimoji="0" lang="en" sz="1600" b="0" i="0" u="none" strike="noStrike" kern="1200" cap="none" spc="0" normalizeH="0" baseline="0" noProof="0" dirty="0">
                <a:ln>
                  <a:noFill/>
                </a:ln>
                <a:solidFill>
                  <a:srgbClr val="5DCEAF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Max-AI (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DCEAF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США)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DA74D3-2256-D108-E773-84A0430E3B67}"/>
              </a:ext>
            </a:extLst>
          </p:cNvPr>
          <p:cNvSpPr txBox="1"/>
          <p:nvPr/>
        </p:nvSpPr>
        <p:spPr>
          <a:xfrm>
            <a:off x="3459823" y="6281210"/>
            <a:ext cx="22820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DCEAF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Робот </a:t>
            </a:r>
            <a:r>
              <a:rPr kumimoji="0" lang="en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5DCEAF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SamurAI</a:t>
            </a:r>
            <a:r>
              <a:rPr kumimoji="0" lang="en" sz="1600" b="0" i="0" u="none" strike="noStrike" kern="1200" cap="none" spc="0" normalizeH="0" baseline="0" noProof="0" dirty="0">
                <a:ln>
                  <a:noFill/>
                </a:ln>
                <a:solidFill>
                  <a:srgbClr val="5DCEAF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DCEAF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Канада)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479F473-8DAF-B215-56C5-31B0D0DE78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289" y="76795"/>
            <a:ext cx="2322004" cy="4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14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93974" y="284718"/>
            <a:ext cx="6048672" cy="1150897"/>
          </a:xfrm>
        </p:spPr>
        <p:txBody>
          <a:bodyPr>
            <a:normAutofit fontScale="90000"/>
          </a:bodyPr>
          <a:lstStyle/>
          <a:p>
            <a:r>
              <a:rPr lang="ru-RU" dirty="0"/>
              <a:t>Конкурентные преимущества</a:t>
            </a:r>
          </a:p>
        </p:txBody>
      </p:sp>
      <p:sp>
        <p:nvSpPr>
          <p:cNvPr id="24" name="Line 253"/>
          <p:cNvSpPr>
            <a:spLocks noChangeShapeType="1"/>
          </p:cNvSpPr>
          <p:nvPr/>
        </p:nvSpPr>
        <p:spPr bwMode="gray">
          <a:xfrm>
            <a:off x="2579712" y="5277937"/>
            <a:ext cx="4800600" cy="0"/>
          </a:xfrm>
          <a:prstGeom prst="line">
            <a:avLst/>
          </a:prstGeom>
          <a:noFill/>
          <a:ln w="25400">
            <a:solidFill>
              <a:schemeClr val="accent4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2295549" y="4701675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2351112" y="474453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2579712" y="2763337"/>
            <a:ext cx="4800600" cy="0"/>
          </a:xfrm>
          <a:prstGeom prst="line">
            <a:avLst/>
          </a:prstGeom>
          <a:noFill/>
          <a:ln w="25400">
            <a:solidFill>
              <a:schemeClr val="accent4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2223541" y="2187075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3646512" y="2156183"/>
            <a:ext cx="216142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Компактность</a:t>
            </a:r>
            <a:endParaRPr lang="en-US" sz="2400" dirty="0">
              <a:solidFill>
                <a:schemeClr val="accent4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2351112" y="222993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>
            <a:off x="2579712" y="3601537"/>
            <a:ext cx="4800600" cy="0"/>
          </a:xfrm>
          <a:prstGeom prst="line">
            <a:avLst/>
          </a:prstGeom>
          <a:noFill/>
          <a:ln w="25400">
            <a:solidFill>
              <a:schemeClr val="accent4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2295549" y="3025275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2351112" y="306813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2581300" y="4438150"/>
            <a:ext cx="4799012" cy="1587"/>
          </a:xfrm>
          <a:prstGeom prst="line">
            <a:avLst/>
          </a:prstGeom>
          <a:noFill/>
          <a:ln w="25400">
            <a:solidFill>
              <a:schemeClr val="accent4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2295549" y="3863475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2351112" y="390633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37" name="Line 266"/>
          <p:cNvSpPr>
            <a:spLocks noChangeShapeType="1"/>
          </p:cNvSpPr>
          <p:nvPr/>
        </p:nvSpPr>
        <p:spPr bwMode="gray">
          <a:xfrm>
            <a:off x="2579712" y="6138362"/>
            <a:ext cx="4800600" cy="0"/>
          </a:xfrm>
          <a:prstGeom prst="line">
            <a:avLst/>
          </a:prstGeom>
          <a:noFill/>
          <a:ln w="25400">
            <a:solidFill>
              <a:schemeClr val="accent4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Rectangle 267"/>
          <p:cNvSpPr>
            <a:spLocks noChangeArrowheads="1"/>
          </p:cNvSpPr>
          <p:nvPr/>
        </p:nvSpPr>
        <p:spPr bwMode="ltGray">
          <a:xfrm rot="3419336">
            <a:off x="2295549" y="5562100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2351112" y="560496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3646512" y="2976331"/>
            <a:ext cx="151541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Скорость</a:t>
            </a:r>
            <a:endParaRPr lang="en-US" sz="2400" dirty="0">
              <a:solidFill>
                <a:schemeClr val="accent4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3646512" y="3855852"/>
            <a:ext cx="146995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Точность</a:t>
            </a:r>
            <a:endParaRPr lang="en-US" sz="2400" dirty="0">
              <a:solidFill>
                <a:schemeClr val="accent4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2" name="Text Box 271"/>
          <p:cNvSpPr txBox="1">
            <a:spLocks noChangeArrowheads="1"/>
          </p:cNvSpPr>
          <p:nvPr/>
        </p:nvSpPr>
        <p:spPr bwMode="gray">
          <a:xfrm>
            <a:off x="3646512" y="4483094"/>
            <a:ext cx="449613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Изоляция отходов благодаря герметичному корпусу</a:t>
            </a:r>
            <a:endParaRPr lang="en-US" sz="2400" dirty="0">
              <a:solidFill>
                <a:schemeClr val="accent4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3" name="Text Box 272"/>
          <p:cNvSpPr txBox="1">
            <a:spLocks noChangeArrowheads="1"/>
          </p:cNvSpPr>
          <p:nvPr/>
        </p:nvSpPr>
        <p:spPr bwMode="gray">
          <a:xfrm>
            <a:off x="3646512" y="5349614"/>
            <a:ext cx="466990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Минимальное время для интеграции на предприятие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90051DA-3CDB-A84B-5F45-5D853D2D5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289" y="76795"/>
            <a:ext cx="2322004" cy="4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eeb6d52fc8a19b293465edfbe4d31e3b299c"/>
</p:tagLst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2664</TotalTime>
  <Words>323</Words>
  <Application>Microsoft Macintosh PowerPoint</Application>
  <PresentationFormat>Экран (4:3)</PresentationFormat>
  <Paragraphs>70</Paragraphs>
  <Slides>11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Cambria Math</vt:lpstr>
      <vt:lpstr>Тема Office</vt:lpstr>
      <vt:lpstr>Робот-сортировщик  «Фуд-скан»</vt:lpstr>
      <vt:lpstr>Проблематика проекта</vt:lpstr>
      <vt:lpstr>Проблематика проекта</vt:lpstr>
      <vt:lpstr>Решение</vt:lpstr>
      <vt:lpstr>Как работает  решение?</vt:lpstr>
      <vt:lpstr>Ценностное предложение</vt:lpstr>
      <vt:lpstr>Целевая аудитория</vt:lpstr>
      <vt:lpstr>Конкуренты</vt:lpstr>
      <vt:lpstr>Конкурентные преимущества</vt:lpstr>
      <vt:lpstr>Дорожная карта</vt:lpstr>
      <vt:lpstr>Наша команда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Экология города</dc:title>
  <dc:creator>obstinate</dc:creator>
  <dc:description>Шаблон презентации с сайта https://presentation-creation.ru/</dc:description>
  <cp:lastModifiedBy>Microsoft Office User</cp:lastModifiedBy>
  <cp:revision>1189</cp:revision>
  <dcterms:created xsi:type="dcterms:W3CDTF">2018-02-25T09:09:03Z</dcterms:created>
  <dcterms:modified xsi:type="dcterms:W3CDTF">2025-10-02T09:40:58Z</dcterms:modified>
</cp:coreProperties>
</file>