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307" r:id="rId4"/>
    <p:sldId id="286" r:id="rId5"/>
    <p:sldId id="296" r:id="rId6"/>
    <p:sldId id="291" r:id="rId7"/>
    <p:sldId id="301" r:id="rId8"/>
    <p:sldId id="306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197" y="91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95400000000003E-2"/>
          <c:y val="3.4485799999999997E-2"/>
          <c:w val="0.93565600000000004"/>
          <c:h val="0.884340000000000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63500" cap="flat">
              <a:solidFill>
                <a:srgbClr val="FD493D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Sheet1!$B$1:$N$1</c:f>
              <c:strCache>
                <c:ptCount val="12"/>
                <c:pt idx="0">
                  <c:v>Янв</c:v>
                </c:pt>
                <c:pt idx="1">
                  <c:v>Фев</c:v>
                </c:pt>
                <c:pt idx="2">
                  <c:v>Март</c:v>
                </c:pt>
                <c:pt idx="3">
                  <c:v>Апр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</c:v>
                </c:pt>
                <c:pt idx="8">
                  <c:v>Сент</c:v>
                </c:pt>
                <c:pt idx="9">
                  <c:v>Окт</c:v>
                </c:pt>
                <c:pt idx="10">
                  <c:v>Нояб</c:v>
                </c:pt>
                <c:pt idx="11">
                  <c:v>Дек</c:v>
                </c:pt>
              </c:strCache>
            </c:strRef>
          </c:cat>
          <c:val>
            <c:numRef>
              <c:f>Sheet1!$B$2:$N$2</c:f>
              <c:numCache>
                <c:formatCode>General</c:formatCode>
                <c:ptCount val="13"/>
                <c:pt idx="0">
                  <c:v>0.82</c:v>
                </c:pt>
                <c:pt idx="1">
                  <c:v>0.82899999999999996</c:v>
                </c:pt>
                <c:pt idx="2">
                  <c:v>0.84</c:v>
                </c:pt>
                <c:pt idx="3">
                  <c:v>1.75</c:v>
                </c:pt>
                <c:pt idx="4">
                  <c:v>0.87</c:v>
                </c:pt>
                <c:pt idx="5">
                  <c:v>1.31</c:v>
                </c:pt>
                <c:pt idx="6">
                  <c:v>1.81</c:v>
                </c:pt>
                <c:pt idx="7">
                  <c:v>0.94</c:v>
                </c:pt>
                <c:pt idx="8">
                  <c:v>0.97</c:v>
                </c:pt>
                <c:pt idx="9">
                  <c:v>1.91</c:v>
                </c:pt>
                <c:pt idx="10">
                  <c:v>1.07</c:v>
                </c:pt>
                <c:pt idx="11">
                  <c:v>1.1299999999999999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5-4D70-88AF-F6969EE53A2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Доходы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>
                  <a:lumMod val="50000"/>
                </a:schemeClr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Sheet1!$B$1:$N$1</c:f>
              <c:strCache>
                <c:ptCount val="12"/>
                <c:pt idx="0">
                  <c:v>Янв</c:v>
                </c:pt>
                <c:pt idx="1">
                  <c:v>Фев</c:v>
                </c:pt>
                <c:pt idx="2">
                  <c:v>Март</c:v>
                </c:pt>
                <c:pt idx="3">
                  <c:v>Апр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</c:v>
                </c:pt>
                <c:pt idx="8">
                  <c:v>Сент</c:v>
                </c:pt>
                <c:pt idx="9">
                  <c:v>Окт</c:v>
                </c:pt>
                <c:pt idx="10">
                  <c:v>Нояб</c:v>
                </c:pt>
                <c:pt idx="11">
                  <c:v>Дек</c:v>
                </c:pt>
              </c:strCache>
            </c:strRef>
          </c:cat>
          <c:val>
            <c:numRef>
              <c:f>Sheet1!$B$3:$N$3</c:f>
              <c:numCache>
                <c:formatCode>General</c:formatCode>
                <c:ptCount val="13"/>
                <c:pt idx="0">
                  <c:v>-12</c:v>
                </c:pt>
                <c:pt idx="1">
                  <c:v>-11.8</c:v>
                </c:pt>
                <c:pt idx="2">
                  <c:v>-11</c:v>
                </c:pt>
                <c:pt idx="3">
                  <c:v>30</c:v>
                </c:pt>
                <c:pt idx="4">
                  <c:v>38</c:v>
                </c:pt>
                <c:pt idx="5">
                  <c:v>45</c:v>
                </c:pt>
                <c:pt idx="6">
                  <c:v>20</c:v>
                </c:pt>
                <c:pt idx="7">
                  <c:v>22</c:v>
                </c:pt>
                <c:pt idx="8">
                  <c:v>24</c:v>
                </c:pt>
                <c:pt idx="9">
                  <c:v>41</c:v>
                </c:pt>
                <c:pt idx="10">
                  <c:v>45</c:v>
                </c:pt>
                <c:pt idx="11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4E-40BD-875B-D102585BE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numFmt formatCode="0" sourceLinked="0"/>
        <c:majorTickMark val="out"/>
        <c:minorTickMark val="none"/>
        <c:tickLblPos val="nextTo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2094734552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oza.titova2018@yandex.ru" TargetMode="External"/><Relationship Id="rId4" Type="http://schemas.openxmlformats.org/officeDocument/2006/relationships/hyperlink" Target="mailto:sasha.sasha41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ПРЕОБРАЗОВАНИЕ УСТАНОВКИ РЕКУПЕРАЦИИ ПАРОВ УГЛЕВОДОРОДОВ</a:t>
            </a: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Головин Александр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Афанасьева Роза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848021"/>
            <a:ext cx="723163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0929EBC8-A095-F265-5CD0-4C2268D7A2EA}"/>
              </a:ext>
            </a:extLst>
          </p:cNvPr>
          <p:cNvSpPr txBox="1"/>
          <p:nvPr/>
        </p:nvSpPr>
        <p:spPr>
          <a:xfrm>
            <a:off x="1103581" y="1964524"/>
            <a:ext cx="6248711" cy="4647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Вопросы хранения топлива, уменьшения его потерь во время перевозки и экологии окружающей среды становятся все более и более актуальны среди собственников АЗС и нефтебаз, а так же контролирующих государственных органов. Суточные потери усредненной АЗС от "больших и малых дыханий" составляют 50-80 кг, годовые 18-20 тонн с учетом выбросов паров при заправке автомобилей до 60 тонн в год</a:t>
            </a:r>
            <a:r>
              <a:rPr lang="en-US" sz="2000" dirty="0"/>
              <a:t>. </a:t>
            </a:r>
            <a:r>
              <a:rPr lang="ru-RU" sz="2000" dirty="0"/>
              <a:t>При наливе любых емкостей открытым способом из последних вытесняется паровоздушная смесь с концентрацией, в зависимости от температуры от 500 до 1500 мл жидкого продукта в 1 м. куб смеси, что увеличивает опасность пожаров, влияет на здоровье человека, наносит вред окружающей среде.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C5ACDA-7186-A06D-8C26-26E8B8FE347E}"/>
              </a:ext>
            </a:extLst>
          </p:cNvPr>
          <p:cNvSpPr txBox="1"/>
          <p:nvPr/>
        </p:nvSpPr>
        <p:spPr>
          <a:xfrm rot="16200000">
            <a:off x="-42906" y="3841260"/>
            <a:ext cx="14312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Проблема</a:t>
            </a:r>
            <a:endParaRPr sz="2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794869-FBE1-A468-2525-C60525EBA7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815"/>
          <a:stretch/>
        </p:blipFill>
        <p:spPr>
          <a:xfrm>
            <a:off x="7451546" y="2506374"/>
            <a:ext cx="3983168" cy="254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848021"/>
            <a:ext cx="723163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8C93CE1D-5339-7D7C-DECE-69A05CC514DD}"/>
              </a:ext>
            </a:extLst>
          </p:cNvPr>
          <p:cNvSpPr txBox="1"/>
          <p:nvPr/>
        </p:nvSpPr>
        <p:spPr>
          <a:xfrm>
            <a:off x="5740924" y="1744885"/>
            <a:ext cx="5964392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Принцип работы комбинированной системы рекуперации паров следующий: смесь углеводородов с воздухом, присутствующая внутри резервуара, вытесняется жидкостью, и частично нагнетаются вентилятором. Эта смесь поступает по паропроводу в установку рекуперации паров. Возможные конденсаты собираются у входа установки, причем контролируется их уровень при помощи уровнемеров. Рекуперированные пары состоят в основном из легких фракций. Наиболее эффективное решение для избавления от этих фракций является их обратное внесение в продукт, бензин. Пары, выходящие из насоса, рекуперируются в колонне повторной абсорбции, используя принцип </a:t>
            </a:r>
            <a:r>
              <a:rPr lang="ru-RU" dirty="0" err="1"/>
              <a:t>противопотока</a:t>
            </a:r>
            <a:r>
              <a:rPr lang="ru-RU" dirty="0"/>
              <a:t>, где пары вступают в прямой контакт с бензином, охлаждаются, превращаются в жидкость. В колонне повторного поглощения бензин и восстановленные углеводороды накапливаются и выкачиваются в резервуар с помощью насоса возврата абсорбента. Программное обеспечение позволит получать и анализировать данные о термодинамических параметрах системы, уровне продукта, объёме сконденсированных паров нефтепродукта.</a:t>
            </a:r>
            <a:endParaRPr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968FB52-FD13-FBCD-79E8-521DD6E456EF}"/>
              </a:ext>
            </a:extLst>
          </p:cNvPr>
          <p:cNvSpPr txBox="1"/>
          <p:nvPr/>
        </p:nvSpPr>
        <p:spPr>
          <a:xfrm rot="16200000">
            <a:off x="11209290" y="3549027"/>
            <a:ext cx="14312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dirty="0"/>
              <a:t>Решение</a:t>
            </a:r>
            <a:endParaRPr sz="2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C067057-FC8C-2931-E2B4-B890113F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1" y="2458318"/>
            <a:ext cx="5601297" cy="274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776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19777" y="1095434"/>
            <a:ext cx="6075023" cy="5509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Потоки доходов: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Продажа системы - фиксированная стоимость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Сервис прогноза и анализ (</a:t>
            </a:r>
            <a:r>
              <a:rPr lang="ru-RU" dirty="0" err="1"/>
              <a:t>дашборд</a:t>
            </a:r>
            <a:r>
              <a:rPr lang="ru-RU" dirty="0"/>
              <a:t>) - продажа доступа к собранной аналитике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Тех.обслуживание</a:t>
            </a:r>
            <a:r>
              <a:rPr lang="ru-RU" dirty="0"/>
              <a:t> - фиксированная стоимость ежемесячно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Затраты на разработку: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1. Изготовление системы - 10 млн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2. Разработка ПО - 2 млн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Постоянные затраты </a:t>
            </a:r>
            <a:r>
              <a:rPr lang="ru-RU" dirty="0"/>
              <a:t>– 632 </a:t>
            </a:r>
            <a:r>
              <a:rPr lang="ru-RU" dirty="0" err="1"/>
              <a:t>тыс</a:t>
            </a:r>
            <a:r>
              <a:rPr lang="ru-RU" dirty="0"/>
              <a:t> в </a:t>
            </a:r>
            <a:r>
              <a:rPr lang="ru-RU" dirty="0" err="1"/>
              <a:t>мес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1. Тех. обслуживание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2. ФОТ (программист, бухгалтер)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3. Аренда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4. Сервер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5. Амортизация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Переменные затраты </a:t>
            </a:r>
            <a:r>
              <a:rPr lang="ru-RU" dirty="0"/>
              <a:t>– 900000 </a:t>
            </a:r>
            <a:r>
              <a:rPr lang="ru-RU" dirty="0" err="1"/>
              <a:t>тыс</a:t>
            </a: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1. Реклама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2. Налоги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3. Непредвиденные расходы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16D2A1B0-3A9A-CB11-6DF1-615C26A7E904}"/>
              </a:ext>
            </a:extLst>
          </p:cNvPr>
          <p:cNvSpPr txBox="1"/>
          <p:nvPr/>
        </p:nvSpPr>
        <p:spPr>
          <a:xfrm>
            <a:off x="983814" y="5780786"/>
            <a:ext cx="3747788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Срок окупаемости проекта: </a:t>
            </a:r>
            <a:r>
              <a:rPr lang="ru-RU" dirty="0"/>
              <a:t>7 месяцев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D652FC-3F66-2B19-8E8D-A3BB3D69A477}"/>
              </a:ext>
            </a:extLst>
          </p:cNvPr>
          <p:cNvSpPr txBox="1"/>
          <p:nvPr/>
        </p:nvSpPr>
        <p:spPr>
          <a:xfrm>
            <a:off x="523741" y="2209807"/>
            <a:ext cx="5188802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Потенциальная прибыль за 12 месяцев: </a:t>
            </a:r>
            <a:r>
              <a:rPr lang="ru-RU" dirty="0"/>
              <a:t>50380538 рублей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Себестоимость: </a:t>
            </a:r>
            <a:r>
              <a:rPr lang="ru-RU" dirty="0"/>
              <a:t>12 млн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DABF3C-FBD5-1646-987E-B88C8D1648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43" y="3068471"/>
            <a:ext cx="3400719" cy="226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graphicFrame>
        <p:nvGraphicFramePr>
          <p:cNvPr id="18" name="2D‑линейная диаграмма">
            <a:extLst>
              <a:ext uri="{FF2B5EF4-FFF2-40B4-BE49-F238E27FC236}">
                <a16:creationId xmlns:a16="http://schemas.microsoft.com/office/drawing/2014/main" id="{DCD9AA97-C031-F9F7-F20D-EECE32690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2757880"/>
              </p:ext>
            </p:extLst>
          </p:nvPr>
        </p:nvGraphicFramePr>
        <p:xfrm>
          <a:off x="612408" y="1626134"/>
          <a:ext cx="10682357" cy="427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Доходы и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265631"/>
              </p:ext>
            </p:extLst>
          </p:nvPr>
        </p:nvGraphicFramePr>
        <p:xfrm>
          <a:off x="623886" y="1633919"/>
          <a:ext cx="10879855" cy="4113739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175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5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5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68785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Инжиниринговая Компания "Нафта-Строй"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ГК «ЭНЕРГИЯ»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b="0" i="0" dirty="0" err="1">
                          <a:solidFill>
                            <a:schemeClr val="tx1"/>
                          </a:solidFill>
                        </a:rPr>
                        <a:t>Газспецтехника</a:t>
                      </a:r>
                      <a:endParaRPr b="0" i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Компания КРАФТОИЛ 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Компания ООО «</a:t>
                      </a:r>
                      <a:r>
                        <a:rPr lang="ru-RU" b="0" dirty="0" err="1">
                          <a:solidFill>
                            <a:schemeClr val="tx1"/>
                          </a:solidFill>
                        </a:rPr>
                        <a:t>Глобалтехэкспорт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»</a:t>
                      </a:r>
                      <a:endParaRPr b="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77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 err="1"/>
                        <a:t>Г.Москва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г. Санкт-Петербург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Московская область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 err="1"/>
                        <a:t>Г.Москва</a:t>
                      </a:r>
                      <a:endParaRPr lang="ru-RU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 err="1"/>
                        <a:t>Г.Москва</a:t>
                      </a:r>
                      <a:endParaRPr lang="ru-RU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24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на рынке 14 лет</a:t>
                      </a: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на рынке 11 лет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на рынке 3 лет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на рынке 13 лет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на рынке 9 лет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-7621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52006" y="2299646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1. Июль - сентябрь 2024 г. - Разработка прототипа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2. Сентябрь 2024 г. - Разработка MVP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3. Проведение </a:t>
            </a:r>
            <a:r>
              <a:rPr lang="ru-RU" sz="2000" dirty="0" err="1"/>
              <a:t>решенческого</a:t>
            </a:r>
            <a:r>
              <a:rPr lang="ru-RU" sz="2000" dirty="0"/>
              <a:t> интервью с целевой аудиторией - сентябрь - октябрь 2024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4. октябрь 2024 г. - Корректировка MVP платформы 5. Ноябрь 2024 г. - Настройка рекламных компаний среди студентов и работодателей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6. Ноябрь 2024 г. - Запуск продаж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7. Декабрь 2025 г. Масштабирование</a:t>
            </a:r>
            <a:endParaRPr sz="2000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906831"/>
            <a:ext cx="4906312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развития стартап-проекта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35482" y="2066596"/>
            <a:ext cx="6534621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457200" lvl="8" indent="-4572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800" dirty="0"/>
              <a:t>C</a:t>
            </a:r>
            <a:r>
              <a:rPr lang="ru-RU" sz="2800" dirty="0" err="1"/>
              <a:t>ебестоимость</a:t>
            </a:r>
            <a:r>
              <a:rPr lang="ru-RU" sz="2800" dirty="0"/>
              <a:t> 12000000 рублей </a:t>
            </a:r>
            <a:endParaRPr lang="en-US" sz="2800" dirty="0"/>
          </a:p>
          <a:p>
            <a:pPr marL="457200" lvl="8" indent="-4572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Сроки окупаемости проекта 7 месяцев</a:t>
            </a:r>
            <a:endParaRPr lang="en-US" sz="2800" dirty="0"/>
          </a:p>
          <a:p>
            <a:pPr marL="457200" lvl="8" indent="-4572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Потенциальная прибыль за 12 месяцев - 50380538 рублей. </a:t>
            </a:r>
            <a:endParaRPr lang="en-US" sz="2800" dirty="0"/>
          </a:p>
          <a:p>
            <a:pPr marL="457200" lvl="8" indent="-4572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PAM - 2257040000 рублей </a:t>
            </a:r>
            <a:endParaRPr lang="en-US" sz="2800" dirty="0"/>
          </a:p>
          <a:p>
            <a:pPr marL="457200" lvl="8" indent="-4572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TAM - 2000739160 рублей </a:t>
            </a:r>
            <a:endParaRPr lang="en-US" sz="2800" dirty="0"/>
          </a:p>
          <a:p>
            <a:pPr marL="457200" lvl="8" indent="-4572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SAM - 117280000 рублей </a:t>
            </a:r>
            <a:endParaRPr lang="en-US" sz="2800" dirty="0"/>
          </a:p>
          <a:p>
            <a:pPr marL="457200" lvl="8" indent="-45720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SOM - 64000000 рублей</a:t>
            </a:r>
            <a:endParaRPr sz="28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576162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</a:t>
            </a:r>
            <a:r>
              <a:rPr lang="en-US" sz="3600" dirty="0"/>
              <a:t> PAM TAM SAM SOM</a:t>
            </a:r>
            <a:r>
              <a:rPr lang="ru-RU" sz="3600" dirty="0"/>
              <a:t> 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  <a:endParaRPr lang="en-US" dirty="0"/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 </a:t>
            </a: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hlinkClick r:id="rId4"/>
              </a:rPr>
              <a:t>sasha.sasha41@mail.ru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hlinkClick r:id="rId5"/>
              </a:rPr>
              <a:t>roza.titova2018@yandex.ru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3382</TotalTime>
  <Words>580</Words>
  <Application>Microsoft Office PowerPoint</Application>
  <PresentationFormat>Широкоэкранный</PresentationFormat>
  <Paragraphs>89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Gilroy-Bold</vt:lpstr>
      <vt:lpstr>Gilroy-ExtraBold</vt:lpstr>
      <vt:lpstr>Gilroy-Light</vt:lpstr>
      <vt:lpstr>Helvetica Neue</vt:lpstr>
      <vt:lpstr>Arial</vt:lpstr>
      <vt:lpstr>Calibri</vt:lpstr>
      <vt:lpstr>Calibri Light</vt:lpstr>
      <vt:lpstr>Helvetica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Roza Afanaseva</cp:lastModifiedBy>
  <cp:revision>26</cp:revision>
  <dcterms:modified xsi:type="dcterms:W3CDTF">2023-12-09T12:12:04Z</dcterms:modified>
</cp:coreProperties>
</file>