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A363D1-3636-4194-80E3-FAD67EF308F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C3A43A-062A-4BB0-8C76-4715DE2E4B57}">
      <dgm:prSet phldrT="[Текст]"/>
      <dgm:spPr/>
      <dgm:t>
        <a:bodyPr/>
        <a:lstStyle/>
        <a:p>
          <a:r>
            <a:rPr lang="ru-RU" dirty="0"/>
            <a:t>Цена: 5</a:t>
          </a:r>
          <a:r>
            <a:rPr lang="en-US" dirty="0"/>
            <a:t>0</a:t>
          </a:r>
          <a:r>
            <a:rPr lang="ru-RU" dirty="0"/>
            <a:t>00р</a:t>
          </a:r>
        </a:p>
      </dgm:t>
    </dgm:pt>
    <dgm:pt modelId="{C5737B64-6096-427D-BC8F-B760A178893F}" type="parTrans" cxnId="{7CAF4ECE-15FB-48E7-8A23-6B988FA8E414}">
      <dgm:prSet/>
      <dgm:spPr/>
      <dgm:t>
        <a:bodyPr/>
        <a:lstStyle/>
        <a:p>
          <a:endParaRPr lang="ru-RU"/>
        </a:p>
      </dgm:t>
    </dgm:pt>
    <dgm:pt modelId="{281D9967-8EC7-42B6-B2A7-11E5AA419BCD}" type="sibTrans" cxnId="{7CAF4ECE-15FB-48E7-8A23-6B988FA8E414}">
      <dgm:prSet/>
      <dgm:spPr/>
      <dgm:t>
        <a:bodyPr/>
        <a:lstStyle/>
        <a:p>
          <a:endParaRPr lang="ru-RU"/>
        </a:p>
      </dgm:t>
    </dgm:pt>
    <dgm:pt modelId="{FD130580-83E5-440F-87D9-2883766EFDE9}">
      <dgm:prSet phldrT="[Текст]"/>
      <dgm:spPr/>
      <dgm:t>
        <a:bodyPr/>
        <a:lstStyle/>
        <a:p>
          <a:r>
            <a:rPr lang="ru-RU" dirty="0"/>
            <a:t>Большая область применения</a:t>
          </a:r>
        </a:p>
      </dgm:t>
    </dgm:pt>
    <dgm:pt modelId="{09957BC5-FCBD-47F5-BDA5-345E8B2081E1}" type="parTrans" cxnId="{3DD901FD-EFC3-4E58-A877-79B9F2A2966C}">
      <dgm:prSet/>
      <dgm:spPr/>
      <dgm:t>
        <a:bodyPr/>
        <a:lstStyle/>
        <a:p>
          <a:endParaRPr lang="ru-RU"/>
        </a:p>
      </dgm:t>
    </dgm:pt>
    <dgm:pt modelId="{BA7A2B18-0213-425A-9D69-F9627BC907A8}" type="sibTrans" cxnId="{3DD901FD-EFC3-4E58-A877-79B9F2A2966C}">
      <dgm:prSet/>
      <dgm:spPr/>
      <dgm:t>
        <a:bodyPr/>
        <a:lstStyle/>
        <a:p>
          <a:endParaRPr lang="ru-RU"/>
        </a:p>
      </dgm:t>
    </dgm:pt>
    <dgm:pt modelId="{E1205266-BFBB-4E1F-BCD7-D309F414A4A8}">
      <dgm:prSet phldrT="[Текст]"/>
      <dgm:spPr/>
      <dgm:t>
        <a:bodyPr/>
        <a:lstStyle/>
        <a:p>
          <a:r>
            <a:rPr lang="ru-RU" dirty="0" smtClean="0"/>
            <a:t>Создание </a:t>
          </a:r>
          <a:r>
            <a:rPr lang="ru-RU" dirty="0"/>
            <a:t>своих графиков температур</a:t>
          </a:r>
        </a:p>
      </dgm:t>
    </dgm:pt>
    <dgm:pt modelId="{438E6BE8-F683-4C19-9F48-9109E5B47002}" type="parTrans" cxnId="{EA582452-AED9-40F4-93A0-7467704161E4}">
      <dgm:prSet/>
      <dgm:spPr/>
      <dgm:t>
        <a:bodyPr/>
        <a:lstStyle/>
        <a:p>
          <a:endParaRPr lang="ru-RU"/>
        </a:p>
      </dgm:t>
    </dgm:pt>
    <dgm:pt modelId="{8973FE4C-8E16-458A-8459-12E3E79F5C64}" type="sibTrans" cxnId="{EA582452-AED9-40F4-93A0-7467704161E4}">
      <dgm:prSet/>
      <dgm:spPr/>
      <dgm:t>
        <a:bodyPr/>
        <a:lstStyle/>
        <a:p>
          <a:endParaRPr lang="ru-RU"/>
        </a:p>
      </dgm:t>
    </dgm:pt>
    <dgm:pt modelId="{A9EA4EE4-A6E9-49C7-A28A-81FEB62B3DB0}" type="pres">
      <dgm:prSet presAssocID="{55A363D1-3636-4194-80E3-FAD67EF308F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35C4F8-B95D-4371-AD29-5E247EABEC44}" type="pres">
      <dgm:prSet presAssocID="{7FC3A43A-062A-4BB0-8C76-4715DE2E4B57}" presName="composite" presStyleCnt="0"/>
      <dgm:spPr/>
    </dgm:pt>
    <dgm:pt modelId="{07577D87-9D68-48BE-89F4-5B48C3053384}" type="pres">
      <dgm:prSet presAssocID="{7FC3A43A-062A-4BB0-8C76-4715DE2E4B57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  <dgm:t>
        <a:bodyPr/>
        <a:lstStyle/>
        <a:p>
          <a:endParaRPr lang="ru-RU"/>
        </a:p>
      </dgm:t>
    </dgm:pt>
    <dgm:pt modelId="{AEAC118C-8E0C-4521-ACC2-A712323DD689}" type="pres">
      <dgm:prSet presAssocID="{7FC3A43A-062A-4BB0-8C76-4715DE2E4B5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4C35AE-D19E-467E-90AC-D3C209FEF074}" type="pres">
      <dgm:prSet presAssocID="{281D9967-8EC7-42B6-B2A7-11E5AA419BCD}" presName="spacing" presStyleCnt="0"/>
      <dgm:spPr/>
    </dgm:pt>
    <dgm:pt modelId="{0762B80E-51AE-43B7-8286-965CA0A6277A}" type="pres">
      <dgm:prSet presAssocID="{FD130580-83E5-440F-87D9-2883766EFDE9}" presName="composite" presStyleCnt="0"/>
      <dgm:spPr/>
    </dgm:pt>
    <dgm:pt modelId="{75D8AEA0-E474-4B1C-BDCF-14C0F2C95C7E}" type="pres">
      <dgm:prSet presAssocID="{FD130580-83E5-440F-87D9-2883766EFDE9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150EA75B-6E47-412A-9F2B-E310C6C94167}" type="pres">
      <dgm:prSet presAssocID="{FD130580-83E5-440F-87D9-2883766EFDE9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74DDE-418B-4413-8DC3-D24D860EA0DA}" type="pres">
      <dgm:prSet presAssocID="{BA7A2B18-0213-425A-9D69-F9627BC907A8}" presName="spacing" presStyleCnt="0"/>
      <dgm:spPr/>
    </dgm:pt>
    <dgm:pt modelId="{68B29359-C430-40FD-B3FF-3C6CFFB3EE17}" type="pres">
      <dgm:prSet presAssocID="{E1205266-BFBB-4E1F-BCD7-D309F414A4A8}" presName="composite" presStyleCnt="0"/>
      <dgm:spPr/>
    </dgm:pt>
    <dgm:pt modelId="{3D1B1C63-69AF-417A-8762-8FD7042AA23C}" type="pres">
      <dgm:prSet presAssocID="{E1205266-BFBB-4E1F-BCD7-D309F414A4A8}" presName="imgShp" presStyleLbl="fgImgPlace1" presStyleIdx="2" presStyleCnt="3" custLinFactNeighborX="359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  <dgm:t>
        <a:bodyPr/>
        <a:lstStyle/>
        <a:p>
          <a:endParaRPr lang="ru-RU"/>
        </a:p>
      </dgm:t>
    </dgm:pt>
    <dgm:pt modelId="{B401DAEF-3B7C-4F2F-8656-ACF4B68F4B6F}" type="pres">
      <dgm:prSet presAssocID="{E1205266-BFBB-4E1F-BCD7-D309F414A4A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8C3B29-8A5F-47F1-8CEA-4AA14DC2E11B}" type="presOf" srcId="{FD130580-83E5-440F-87D9-2883766EFDE9}" destId="{150EA75B-6E47-412A-9F2B-E310C6C94167}" srcOrd="0" destOrd="0" presId="urn:microsoft.com/office/officeart/2005/8/layout/vList3"/>
    <dgm:cxn modelId="{9586474A-A0DA-4279-9308-7E382D91DB48}" type="presOf" srcId="{E1205266-BFBB-4E1F-BCD7-D309F414A4A8}" destId="{B401DAEF-3B7C-4F2F-8656-ACF4B68F4B6F}" srcOrd="0" destOrd="0" presId="urn:microsoft.com/office/officeart/2005/8/layout/vList3"/>
    <dgm:cxn modelId="{7CAF4ECE-15FB-48E7-8A23-6B988FA8E414}" srcId="{55A363D1-3636-4194-80E3-FAD67EF308F7}" destId="{7FC3A43A-062A-4BB0-8C76-4715DE2E4B57}" srcOrd="0" destOrd="0" parTransId="{C5737B64-6096-427D-BC8F-B760A178893F}" sibTransId="{281D9967-8EC7-42B6-B2A7-11E5AA419BCD}"/>
    <dgm:cxn modelId="{2D0F5AC8-6BDC-4AEC-A19B-E1FDFAD2E662}" type="presOf" srcId="{7FC3A43A-062A-4BB0-8C76-4715DE2E4B57}" destId="{AEAC118C-8E0C-4521-ACC2-A712323DD689}" srcOrd="0" destOrd="0" presId="urn:microsoft.com/office/officeart/2005/8/layout/vList3"/>
    <dgm:cxn modelId="{0C0862F3-B89D-47B7-8FCE-BC12A37E1EAB}" type="presOf" srcId="{55A363D1-3636-4194-80E3-FAD67EF308F7}" destId="{A9EA4EE4-A6E9-49C7-A28A-81FEB62B3DB0}" srcOrd="0" destOrd="0" presId="urn:microsoft.com/office/officeart/2005/8/layout/vList3"/>
    <dgm:cxn modelId="{3DD901FD-EFC3-4E58-A877-79B9F2A2966C}" srcId="{55A363D1-3636-4194-80E3-FAD67EF308F7}" destId="{FD130580-83E5-440F-87D9-2883766EFDE9}" srcOrd="1" destOrd="0" parTransId="{09957BC5-FCBD-47F5-BDA5-345E8B2081E1}" sibTransId="{BA7A2B18-0213-425A-9D69-F9627BC907A8}"/>
    <dgm:cxn modelId="{EA582452-AED9-40F4-93A0-7467704161E4}" srcId="{55A363D1-3636-4194-80E3-FAD67EF308F7}" destId="{E1205266-BFBB-4E1F-BCD7-D309F414A4A8}" srcOrd="2" destOrd="0" parTransId="{438E6BE8-F683-4C19-9F48-9109E5B47002}" sibTransId="{8973FE4C-8E16-458A-8459-12E3E79F5C64}"/>
    <dgm:cxn modelId="{FD104A85-029B-407B-8376-C0C02355B293}" type="presParOf" srcId="{A9EA4EE4-A6E9-49C7-A28A-81FEB62B3DB0}" destId="{6A35C4F8-B95D-4371-AD29-5E247EABEC44}" srcOrd="0" destOrd="0" presId="urn:microsoft.com/office/officeart/2005/8/layout/vList3"/>
    <dgm:cxn modelId="{79CD33F0-BDCD-4961-BEEB-D68AA78AC532}" type="presParOf" srcId="{6A35C4F8-B95D-4371-AD29-5E247EABEC44}" destId="{07577D87-9D68-48BE-89F4-5B48C3053384}" srcOrd="0" destOrd="0" presId="urn:microsoft.com/office/officeart/2005/8/layout/vList3"/>
    <dgm:cxn modelId="{F03B56CB-02ED-41CC-A7A9-ED8E33613967}" type="presParOf" srcId="{6A35C4F8-B95D-4371-AD29-5E247EABEC44}" destId="{AEAC118C-8E0C-4521-ACC2-A712323DD689}" srcOrd="1" destOrd="0" presId="urn:microsoft.com/office/officeart/2005/8/layout/vList3"/>
    <dgm:cxn modelId="{EF5EB12E-B168-4B95-9F52-E9255A579BEA}" type="presParOf" srcId="{A9EA4EE4-A6E9-49C7-A28A-81FEB62B3DB0}" destId="{204C35AE-D19E-467E-90AC-D3C209FEF074}" srcOrd="1" destOrd="0" presId="urn:microsoft.com/office/officeart/2005/8/layout/vList3"/>
    <dgm:cxn modelId="{61233B16-7EAA-49FB-BFCA-A28D79B77720}" type="presParOf" srcId="{A9EA4EE4-A6E9-49C7-A28A-81FEB62B3DB0}" destId="{0762B80E-51AE-43B7-8286-965CA0A6277A}" srcOrd="2" destOrd="0" presId="urn:microsoft.com/office/officeart/2005/8/layout/vList3"/>
    <dgm:cxn modelId="{8A03740B-3B65-4F35-ACA9-3185D829503D}" type="presParOf" srcId="{0762B80E-51AE-43B7-8286-965CA0A6277A}" destId="{75D8AEA0-E474-4B1C-BDCF-14C0F2C95C7E}" srcOrd="0" destOrd="0" presId="urn:microsoft.com/office/officeart/2005/8/layout/vList3"/>
    <dgm:cxn modelId="{D660E0F3-D46F-4C39-A296-F0B81F11E32B}" type="presParOf" srcId="{0762B80E-51AE-43B7-8286-965CA0A6277A}" destId="{150EA75B-6E47-412A-9F2B-E310C6C94167}" srcOrd="1" destOrd="0" presId="urn:microsoft.com/office/officeart/2005/8/layout/vList3"/>
    <dgm:cxn modelId="{7E742F90-CA3F-4A91-8530-5F9EED0F913B}" type="presParOf" srcId="{A9EA4EE4-A6E9-49C7-A28A-81FEB62B3DB0}" destId="{A6D74DDE-418B-4413-8DC3-D24D860EA0DA}" srcOrd="3" destOrd="0" presId="urn:microsoft.com/office/officeart/2005/8/layout/vList3"/>
    <dgm:cxn modelId="{071861E8-F3D2-4A93-81EE-651BF50AFAA7}" type="presParOf" srcId="{A9EA4EE4-A6E9-49C7-A28A-81FEB62B3DB0}" destId="{68B29359-C430-40FD-B3FF-3C6CFFB3EE17}" srcOrd="4" destOrd="0" presId="urn:microsoft.com/office/officeart/2005/8/layout/vList3"/>
    <dgm:cxn modelId="{BEFC2031-1CCE-4019-A6B5-3BF348A4A731}" type="presParOf" srcId="{68B29359-C430-40FD-B3FF-3C6CFFB3EE17}" destId="{3D1B1C63-69AF-417A-8762-8FD7042AA23C}" srcOrd="0" destOrd="0" presId="urn:microsoft.com/office/officeart/2005/8/layout/vList3"/>
    <dgm:cxn modelId="{3AA72061-C820-41BD-A8C8-03618830A2DE}" type="presParOf" srcId="{68B29359-C430-40FD-B3FF-3C6CFFB3EE17}" destId="{B401DAEF-3B7C-4F2F-8656-ACF4B68F4B6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C118C-8E0C-4521-ACC2-A712323DD689}">
      <dsp:nvSpPr>
        <dsp:cNvPr id="0" name=""/>
        <dsp:cNvSpPr/>
      </dsp:nvSpPr>
      <dsp:spPr>
        <a:xfrm rot="10800000">
          <a:off x="1122458" y="1939"/>
          <a:ext cx="3338169" cy="112656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783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Цена: 5</a:t>
          </a:r>
          <a:r>
            <a:rPr lang="en-US" sz="2200" kern="1200" dirty="0"/>
            <a:t>0</a:t>
          </a:r>
          <a:r>
            <a:rPr lang="ru-RU" sz="2200" kern="1200" dirty="0"/>
            <a:t>00р</a:t>
          </a:r>
        </a:p>
      </dsp:txBody>
      <dsp:txXfrm rot="10800000">
        <a:off x="1404099" y="1939"/>
        <a:ext cx="3056528" cy="1126563"/>
      </dsp:txXfrm>
    </dsp:sp>
    <dsp:sp modelId="{07577D87-9D68-48BE-89F4-5B48C3053384}">
      <dsp:nvSpPr>
        <dsp:cNvPr id="0" name=""/>
        <dsp:cNvSpPr/>
      </dsp:nvSpPr>
      <dsp:spPr>
        <a:xfrm>
          <a:off x="559176" y="1939"/>
          <a:ext cx="1126563" cy="112656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EA75B-6E47-412A-9F2B-E310C6C94167}">
      <dsp:nvSpPr>
        <dsp:cNvPr id="0" name=""/>
        <dsp:cNvSpPr/>
      </dsp:nvSpPr>
      <dsp:spPr>
        <a:xfrm rot="10800000">
          <a:off x="1122458" y="1464790"/>
          <a:ext cx="3338169" cy="112656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783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Большая область применения</a:t>
          </a:r>
        </a:p>
      </dsp:txBody>
      <dsp:txXfrm rot="10800000">
        <a:off x="1404099" y="1464790"/>
        <a:ext cx="3056528" cy="1126563"/>
      </dsp:txXfrm>
    </dsp:sp>
    <dsp:sp modelId="{75D8AEA0-E474-4B1C-BDCF-14C0F2C95C7E}">
      <dsp:nvSpPr>
        <dsp:cNvPr id="0" name=""/>
        <dsp:cNvSpPr/>
      </dsp:nvSpPr>
      <dsp:spPr>
        <a:xfrm>
          <a:off x="559176" y="1464790"/>
          <a:ext cx="1126563" cy="112656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1DAEF-3B7C-4F2F-8656-ACF4B68F4B6F}">
      <dsp:nvSpPr>
        <dsp:cNvPr id="0" name=""/>
        <dsp:cNvSpPr/>
      </dsp:nvSpPr>
      <dsp:spPr>
        <a:xfrm rot="10800000">
          <a:off x="1122458" y="2927641"/>
          <a:ext cx="3338169" cy="112656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783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Создание </a:t>
          </a:r>
          <a:r>
            <a:rPr lang="ru-RU" sz="2200" kern="1200" dirty="0"/>
            <a:t>своих графиков температур</a:t>
          </a:r>
        </a:p>
      </dsp:txBody>
      <dsp:txXfrm rot="10800000">
        <a:off x="1404099" y="2927641"/>
        <a:ext cx="3056528" cy="1126563"/>
      </dsp:txXfrm>
    </dsp:sp>
    <dsp:sp modelId="{3D1B1C63-69AF-417A-8762-8FD7042AA23C}">
      <dsp:nvSpPr>
        <dsp:cNvPr id="0" name=""/>
        <dsp:cNvSpPr/>
      </dsp:nvSpPr>
      <dsp:spPr>
        <a:xfrm>
          <a:off x="599698" y="2927641"/>
          <a:ext cx="1126563" cy="112656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85BA07-C62E-4AE6-A509-A0CED3B9E567}"/>
              </a:ext>
            </a:extLst>
          </p:cNvPr>
          <p:cNvSpPr txBox="1"/>
          <p:nvPr/>
        </p:nvSpPr>
        <p:spPr>
          <a:xfrm>
            <a:off x="2237413" y="2018130"/>
            <a:ext cx="77439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Компактная </a:t>
            </a:r>
            <a:r>
              <a:rPr lang="ru-RU" sz="2400" dirty="0" err="1"/>
              <a:t>термокамера</a:t>
            </a:r>
            <a:r>
              <a:rPr lang="ru-RU" sz="2400" dirty="0"/>
              <a:t> с </a:t>
            </a:r>
            <a:endParaRPr lang="ru-RU" sz="2400" dirty="0" smtClean="0"/>
          </a:p>
          <a:p>
            <a:r>
              <a:rPr lang="ru-RU" sz="2400" dirty="0" smtClean="0"/>
              <a:t>регулировкой </a:t>
            </a:r>
            <a:r>
              <a:rPr lang="ru-RU" sz="2400" dirty="0"/>
              <a:t>температуры</a:t>
            </a:r>
          </a:p>
        </p:txBody>
      </p:sp>
    </p:spTree>
    <p:extLst>
      <p:ext uri="{BB962C8B-B14F-4D97-AF65-F5344CB8AC3E}">
        <p14:creationId xmlns:p14="http://schemas.microsoft.com/office/powerpoint/2010/main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311ED1-2C54-44E0-9351-BEFA03A28257}"/>
              </a:ext>
            </a:extLst>
          </p:cNvPr>
          <p:cNvSpPr txBox="1"/>
          <p:nvPr/>
        </p:nvSpPr>
        <p:spPr>
          <a:xfrm>
            <a:off x="535258" y="2168520"/>
            <a:ext cx="541233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Отсутствие у аналогов регулировки температуры в камере по заданному температурному профилю при приемлемой стоимости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Потребители</a:t>
            </a:r>
            <a:r>
              <a:rPr lang="ru-RU" sz="2400" dirty="0" smtClean="0"/>
              <a:t>:</a:t>
            </a:r>
          </a:p>
          <a:p>
            <a:pPr marL="571500" indent="-571500">
              <a:buFontTx/>
              <a:buChar char="-"/>
            </a:pPr>
            <a:r>
              <a:rPr lang="ru-RU" sz="2400" dirty="0" smtClean="0"/>
              <a:t>Предприятия</a:t>
            </a:r>
            <a:endParaRPr lang="ru-RU" sz="2400" dirty="0" smtClean="0"/>
          </a:p>
          <a:p>
            <a:pPr marL="571500" indent="-571500">
              <a:buFontTx/>
              <a:buChar char="-"/>
            </a:pPr>
            <a:r>
              <a:rPr lang="ru-RU" sz="2400" dirty="0" smtClean="0"/>
              <a:t>Домашнее потребление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AF19B3-FC73-4EF9-9DB1-27C52FD16A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475" y="2001358"/>
            <a:ext cx="4761768" cy="34919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FFB431-2B31-43FF-80E6-7574CEF92613}"/>
              </a:ext>
            </a:extLst>
          </p:cNvPr>
          <p:cNvSpPr txBox="1"/>
          <p:nvPr/>
        </p:nvSpPr>
        <p:spPr>
          <a:xfrm>
            <a:off x="5741222" y="5493321"/>
            <a:ext cx="6216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Open Sans"/>
              </a:rPr>
              <a:t>П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/>
              </a:rPr>
              <a:t>ример</a:t>
            </a:r>
          </a:p>
          <a:p>
            <a:pPr algn="l"/>
            <a:r>
              <a:rPr lang="ru-RU" b="0" i="0" dirty="0" err="1">
                <a:solidFill>
                  <a:srgbClr val="000000"/>
                </a:solidFill>
                <a:effectLst/>
                <a:latin typeface="Open Sans"/>
              </a:rPr>
              <a:t>Термокамера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/>
              </a:rPr>
              <a:t> (многофункциональная)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AIDA PCE-E6000</a:t>
            </a:r>
          </a:p>
          <a:p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39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37099F-A10D-4ACF-B267-B58266329D2D}"/>
              </a:ext>
            </a:extLst>
          </p:cNvPr>
          <p:cNvSpPr txBox="1"/>
          <p:nvPr/>
        </p:nvSpPr>
        <p:spPr>
          <a:xfrm>
            <a:off x="1181595" y="4493313"/>
            <a:ext cx="1017596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Устройство создаётся для эргономичного удобства хранения продуктов, поддержания их температуры по заданному профилю и *как опция - выращивание кисломолочных продуктов.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0D858A-53C7-49FB-BCF8-31FA8A76B978}"/>
              </a:ext>
            </a:extLst>
          </p:cNvPr>
          <p:cNvSpPr txBox="1"/>
          <p:nvPr/>
        </p:nvSpPr>
        <p:spPr>
          <a:xfrm>
            <a:off x="5032546" y="2453542"/>
            <a:ext cx="2930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Дешевая и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удобная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FEA58-AB89-4825-8D11-5BB8D6F2DE0B}"/>
              </a:ext>
            </a:extLst>
          </p:cNvPr>
          <p:cNvSpPr txBox="1"/>
          <p:nvPr/>
        </p:nvSpPr>
        <p:spPr>
          <a:xfrm>
            <a:off x="1539126" y="1316738"/>
            <a:ext cx="92330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accent5">
                    <a:lumMod val="50000"/>
                  </a:schemeClr>
                </a:solidFill>
              </a:rPr>
              <a:t>Термокамера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для нагрева, охлаждения и поддержания заданной температуры по заданному профилю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D858A-53C7-49FB-BCF8-31FA8A76B978}"/>
              </a:ext>
            </a:extLst>
          </p:cNvPr>
          <p:cNvSpPr txBox="1"/>
          <p:nvPr/>
        </p:nvSpPr>
        <p:spPr>
          <a:xfrm>
            <a:off x="7841652" y="2478080"/>
            <a:ext cx="2930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Для создания комфорта</a:t>
            </a:r>
            <a:endParaRPr lang="ru-RU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D858A-53C7-49FB-BCF8-31FA8A76B978}"/>
              </a:ext>
            </a:extLst>
          </p:cNvPr>
          <p:cNvSpPr txBox="1"/>
          <p:nvPr/>
        </p:nvSpPr>
        <p:spPr>
          <a:xfrm>
            <a:off x="1417340" y="2474395"/>
            <a:ext cx="35100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-20…+20 С от температуры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окр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. среды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9759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042588-88D0-4801-B8DA-242B22648E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993" y="504466"/>
            <a:ext cx="4304784" cy="5195861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88D9F88-97B1-402C-BC0D-DBE0145DDF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3569045"/>
              </p:ext>
            </p:extLst>
          </p:nvPr>
        </p:nvGraphicFramePr>
        <p:xfrm>
          <a:off x="624289" y="1815729"/>
          <a:ext cx="5019804" cy="405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286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C95D30-E7C7-E9A2-B918-11367A7F6B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5"/>
          <a:stretch/>
        </p:blipFill>
        <p:spPr>
          <a:xfrm>
            <a:off x="98251" y="-55756"/>
            <a:ext cx="12192000" cy="40478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A57800-07B1-46CD-B464-DB6E015DC872}"/>
              </a:ext>
            </a:extLst>
          </p:cNvPr>
          <p:cNvSpPr txBox="1"/>
          <p:nvPr/>
        </p:nvSpPr>
        <p:spPr>
          <a:xfrm>
            <a:off x="5367953" y="1137193"/>
            <a:ext cx="2750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Разработка прототипа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4F2795-F2B8-4D63-B117-B6D4B03C66A0}"/>
              </a:ext>
            </a:extLst>
          </p:cNvPr>
          <p:cNvSpPr txBox="1"/>
          <p:nvPr/>
        </p:nvSpPr>
        <p:spPr>
          <a:xfrm>
            <a:off x="9179359" y="2487578"/>
            <a:ext cx="311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Испытание прототипа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19E8FB-F48B-4670-9825-872148E996C7}"/>
              </a:ext>
            </a:extLst>
          </p:cNvPr>
          <p:cNvSpPr txBox="1"/>
          <p:nvPr/>
        </p:nvSpPr>
        <p:spPr>
          <a:xfrm>
            <a:off x="5920732" y="244696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Доработка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8A1479-0927-4B35-BB8A-D877DCF77425}"/>
              </a:ext>
            </a:extLst>
          </p:cNvPr>
          <p:cNvSpPr txBox="1"/>
          <p:nvPr/>
        </p:nvSpPr>
        <p:spPr>
          <a:xfrm>
            <a:off x="3196890" y="2446968"/>
            <a:ext cx="2018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Реклама и продвижение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D0648D-E6AC-489F-BF31-216C340B0B29}"/>
              </a:ext>
            </a:extLst>
          </p:cNvPr>
          <p:cNvSpPr txBox="1"/>
          <p:nvPr/>
        </p:nvSpPr>
        <p:spPr>
          <a:xfrm>
            <a:off x="1369873" y="374905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Развитие производства и реализация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461020"/>
              </p:ext>
            </p:extLst>
          </p:nvPr>
        </p:nvGraphicFramePr>
        <p:xfrm>
          <a:off x="725739" y="4485844"/>
          <a:ext cx="10937024" cy="18288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0937024">
                  <a:extLst>
                    <a:ext uri="{9D8B030D-6E8A-4147-A177-3AD203B41FA5}">
                      <a16:colId xmlns:a16="http://schemas.microsoft.com/office/drawing/2014/main" val="106701803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Был получен задел на понимание технического задания и стартового материально-технического обеспечения для разработки устройства. В настоящее время проект находится на </a:t>
                      </a:r>
                      <a:r>
                        <a:rPr lang="en-US" sz="2000" dirty="0">
                          <a:effectLst/>
                        </a:rPr>
                        <a:t>TRL</a:t>
                      </a:r>
                      <a:r>
                        <a:rPr lang="ru-RU" sz="2000" dirty="0">
                          <a:effectLst/>
                        </a:rPr>
                        <a:t>-3. Данный проект находится на этапе испытания лабораторной модели, изготовлен работоспособный лабораторный образец. В лаборатории ТГУ имеются инструменты и приборы для налаживания и конструирования печатных плат, а также квалификация персонала для их проектирования. Программное обеспечение для конструирования печатных плат также имеется.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65349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04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7649736" y="5063038"/>
            <a:ext cx="379141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Ключевые ресурсы: материальные ресурсы, персонал, финансовые ресурсы.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26327" y="2065512"/>
            <a:ext cx="36780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/>
              <a:t>Основная концепция бизнеса (способы получения дохода):</a:t>
            </a:r>
          </a:p>
          <a:p>
            <a:pPr algn="just">
              <a:spcAft>
                <a:spcPts val="0"/>
              </a:spcAft>
            </a:pPr>
            <a:r>
              <a:rPr lang="ru-RU" sz="1600" dirty="0"/>
              <a:t>- Выручка от продаж продукции.</a:t>
            </a:r>
          </a:p>
          <a:p>
            <a:pPr algn="just">
              <a:spcAft>
                <a:spcPts val="0"/>
              </a:spcAft>
            </a:pPr>
            <a:r>
              <a:rPr lang="ru-RU" sz="1600" dirty="0"/>
              <a:t>- Возможно получение дохода за счёт коммерциализации РИД: продажа лицензии (роялти).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45152" y="87759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Ценностное предложение: эргономичное комфортное решение, обеспечивающее регулировку и поддержание температуры продуктов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45152" y="285034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Потребительский сегмент: предприятия пищевой промышленности, частные лица, медицинские учреждения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6327" y="487837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Ключевые виды деятельности: производство и продажа, продвижение</a:t>
            </a:r>
          </a:p>
        </p:txBody>
      </p:sp>
    </p:spTree>
    <p:extLst>
      <p:ext uri="{BB962C8B-B14F-4D97-AF65-F5344CB8AC3E}">
        <p14:creationId xmlns:p14="http://schemas.microsoft.com/office/powerpoint/2010/main" val="1708966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A17911-5A49-99B8-BE38-A7381EE0E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F7BFFB-539E-4D5D-83B0-607DC8DD5008}"/>
              </a:ext>
            </a:extLst>
          </p:cNvPr>
          <p:cNvSpPr txBox="1"/>
          <p:nvPr/>
        </p:nvSpPr>
        <p:spPr>
          <a:xfrm>
            <a:off x="810443" y="3890893"/>
            <a:ext cx="113815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-</a:t>
            </a:r>
            <a:r>
              <a:rPr lang="ru-RU" sz="2400" b="1" dirty="0"/>
              <a:t>Средства грантов </a:t>
            </a:r>
          </a:p>
          <a:p>
            <a:r>
              <a:rPr lang="ru-RU" sz="2400" b="1" dirty="0"/>
              <a:t>-Программы </a:t>
            </a:r>
            <a:r>
              <a:rPr lang="ru-RU" sz="2400" b="1" dirty="0" smtClean="0"/>
              <a:t>поддержки предпринимательства </a:t>
            </a:r>
            <a:r>
              <a:rPr lang="ru-RU" sz="2400" b="1" dirty="0" err="1"/>
              <a:t>г.Тольятти</a:t>
            </a:r>
            <a:r>
              <a:rPr lang="ru-RU" sz="2400" b="1" dirty="0"/>
              <a:t>,</a:t>
            </a:r>
            <a:r>
              <a:rPr lang="en-US" sz="2400" b="1" dirty="0"/>
              <a:t> </a:t>
            </a:r>
            <a:endParaRPr lang="ru-RU" sz="2400" b="1" dirty="0"/>
          </a:p>
          <a:p>
            <a:r>
              <a:rPr lang="ru-RU" sz="2400" b="1" dirty="0" smtClean="0"/>
              <a:t>-Субсидии </a:t>
            </a:r>
            <a:r>
              <a:rPr lang="ru-RU" sz="2400" b="1" dirty="0"/>
              <a:t>за трудоустройство молодёжи (</a:t>
            </a:r>
            <a:r>
              <a:rPr lang="ru-RU" sz="2400" b="1" dirty="0" err="1"/>
              <a:t>Прав.РФ</a:t>
            </a:r>
            <a:r>
              <a:rPr lang="ru-RU" sz="2400" b="1" dirty="0"/>
              <a:t>), </a:t>
            </a:r>
          </a:p>
          <a:p>
            <a:r>
              <a:rPr lang="ru-RU" sz="2400" b="1" dirty="0"/>
              <a:t>-Региональные микрозаймы(</a:t>
            </a:r>
            <a:r>
              <a:rPr lang="en-US" sz="2400" b="1" dirty="0"/>
              <a:t>“</a:t>
            </a:r>
            <a:r>
              <a:rPr lang="ru-RU" sz="2400" b="1" dirty="0" err="1"/>
              <a:t>Гарант.фонд</a:t>
            </a:r>
            <a:r>
              <a:rPr lang="ru-RU" sz="2400" b="1" dirty="0"/>
              <a:t> </a:t>
            </a:r>
            <a:r>
              <a:rPr lang="ru-RU" sz="2400" b="1" dirty="0" err="1"/>
              <a:t>Самарск.обл</a:t>
            </a:r>
            <a:r>
              <a:rPr lang="ru-RU" sz="2400" b="1" dirty="0"/>
              <a:t>.</a:t>
            </a:r>
            <a:r>
              <a:rPr lang="en-US" sz="2400" b="1" dirty="0" smtClean="0"/>
              <a:t>”</a:t>
            </a:r>
            <a:r>
              <a:rPr lang="ru-RU" sz="2400" b="1" dirty="0"/>
              <a:t>)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77393" y="1571920"/>
            <a:ext cx="7947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Требуется внешнее </a:t>
            </a:r>
            <a:r>
              <a:rPr lang="ru-RU" sz="2800" b="1" dirty="0" smtClean="0"/>
              <a:t>финансирование (от 150 т. р.)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6497132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287</Words>
  <Application>Microsoft Office PowerPoint</Application>
  <PresentationFormat>Широкоэкранный</PresentationFormat>
  <Paragraphs>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Word</cp:lastModifiedBy>
  <cp:revision>6</cp:revision>
  <dcterms:created xsi:type="dcterms:W3CDTF">2023-06-21T07:47:13Z</dcterms:created>
  <dcterms:modified xsi:type="dcterms:W3CDTF">2023-12-29T16:34:56Z</dcterms:modified>
</cp:coreProperties>
</file>