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76" r:id="rId4"/>
    <p:sldId id="274" r:id="rId5"/>
    <p:sldId id="282" r:id="rId6"/>
    <p:sldId id="278" r:id="rId7"/>
    <p:sldId id="259" r:id="rId8"/>
    <p:sldId id="286" r:id="rId9"/>
    <p:sldId id="289" r:id="rId10"/>
    <p:sldId id="279" r:id="rId11"/>
    <p:sldId id="283" r:id="rId12"/>
    <p:sldId id="284" r:id="rId13"/>
    <p:sldId id="285" r:id="rId14"/>
    <p:sldId id="271" r:id="rId15"/>
    <p:sldId id="272" r:id="rId16"/>
    <p:sldId id="275" r:id="rId17"/>
    <p:sldId id="277" r:id="rId18"/>
    <p:sldId id="266" r:id="rId19"/>
    <p:sldId id="267" r:id="rId20"/>
    <p:sldId id="268" r:id="rId21"/>
    <p:sldId id="280" r:id="rId22"/>
    <p:sldId id="290" r:id="rId23"/>
    <p:sldId id="287" r:id="rId24"/>
    <p:sldId id="281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ru-RU" sz="1400" dirty="0"/>
              <a:t>Какой  сухой паек вы получали?</a:t>
            </a:r>
          </a:p>
        </c:rich>
      </c:tx>
      <c:layout>
        <c:manualLayout>
          <c:xMode val="edge"/>
          <c:yMode val="edge"/>
          <c:x val="0.20403611840967656"/>
          <c:y val="2.6919131631494602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36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11930998588038162"/>
          <c:y val="0.19149024696883482"/>
          <c:w val="0.80148121796049143"/>
          <c:h val="0.5700610918566931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Какой  сухой паек вы получали?</c:v>
                </c:pt>
              </c:strCache>
            </c:strRef>
          </c:tx>
          <c:spPr>
            <a:solidFill>
              <a:srgbClr val="FF0000"/>
            </a:solidFill>
            <a:scene3d>
              <a:camera prst="orthographicFront"/>
              <a:lightRig rig="threePt" dir="t"/>
            </a:scene3d>
            <a:sp3d contourW="9525"/>
          </c:spPr>
          <c:explosion val="13"/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innerShdw blurRad="63500" dist="50800" dir="18000000">
                  <a:prstClr val="black">
                    <a:alpha val="100000"/>
                  </a:prstClr>
                </a:innerShdw>
              </a:effectLst>
              <a:scene3d>
                <a:camera prst="orthographicFront"/>
                <a:lightRig rig="threePt" dir="t"/>
              </a:scene3d>
              <a:sp3d prstMaterial="metal"/>
            </c:spPr>
            <c:extLst>
              <c:ext xmlns:c16="http://schemas.microsoft.com/office/drawing/2014/chart" uri="{C3380CC4-5D6E-409C-BE32-E72D297353CC}">
                <c16:uniqueId val="{00000001-FCA6-48BB-BEE9-E8309D62F13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FCA6-48BB-BEE9-E8309D62F138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FCA6-48BB-BEE9-E8309D62F138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FCA6-48BB-BEE9-E8309D62F13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CA6-48BB-BEE9-E8309D62F13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CA6-48BB-BEE9-E8309D62F13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CA6-48BB-BEE9-E8309D62F138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Армия России</c:v>
                </c:pt>
                <c:pt idx="1">
                  <c:v>ИРПТОРГ</c:v>
                </c:pt>
                <c:pt idx="2">
                  <c:v>Сухой паек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10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A6-48BB-BEE9-E8309D62F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/>
            </a:pPr>
            <a:endParaRPr lang="ru-RU"/>
          </a:p>
        </c:txPr>
      </c:legendEntry>
      <c:legendEntry>
        <c:idx val="1"/>
        <c:txPr>
          <a:bodyPr rot="0" vert="horz"/>
          <a:lstStyle/>
          <a:p>
            <a:pPr>
              <a:defRPr/>
            </a:pPr>
            <a:endParaRPr lang="ru-RU"/>
          </a:p>
        </c:txPr>
      </c:legendEntry>
      <c:legendEntry>
        <c:idx val="2"/>
        <c:txPr>
          <a:bodyPr rot="0" vert="horz"/>
          <a:lstStyle/>
          <a:p>
            <a:pPr>
              <a:defRPr/>
            </a:pPr>
            <a:endParaRPr lang="ru-RU"/>
          </a:p>
        </c:txPr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400" b="1" i="0" u="none" strike="noStrike" kern="1200" baseline="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defRPr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Бывали случаи когда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сухой паек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нужно было разделить на несколько дней ?</a:t>
            </a:r>
          </a:p>
        </c:rich>
      </c:tx>
      <c:layout>
        <c:manualLayout>
          <c:xMode val="edge"/>
          <c:yMode val="edge"/>
          <c:x val="0.12582945157185799"/>
          <c:y val="1.7751475154574099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"/>
          <c:y val="0.22349107219608799"/>
          <c:w val="1"/>
          <c:h val="0.6029110322622579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Бывали случаи когда сухпай нужно было разделить на несколько дней ?</c:v>
                </c:pt>
              </c:strCache>
            </c:strRef>
          </c:tx>
          <c:spPr>
            <a:solidFill>
              <a:srgbClr val="FFFF00"/>
            </a:solidFill>
          </c:spPr>
          <c:explosion val="20"/>
          <c:dPt>
            <c:idx val="0"/>
            <c:bubble3D val="0"/>
            <c:spPr>
              <a:solidFill>
                <a:srgbClr val="9BCF89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8D0B-45ED-A895-34A0EA42732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8D0B-45ED-A895-34A0EA42732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D0B-45ED-A895-34A0EA42732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D0B-45ED-A895-34A0EA427327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0B-45ED-A895-34A0EA427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37793467205533399"/>
          <c:y val="0.86190505476749402"/>
          <c:w val="0.237870630076367"/>
          <c:h val="8.92783885574271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  <a:sym typeface="Times New Roman" panose="0202060305040502030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sz="1200">
          <a:solidFill>
            <a:schemeClr val="bg1"/>
          </a:solidFill>
          <a:latin typeface="Times New Roman" panose="02020603050405020304" charset="0"/>
          <a:ea typeface="Times New Roman" panose="02020603050405020304" charset="0"/>
          <a:cs typeface="Times New Roman" panose="02020603050405020304" charset="0"/>
          <a:sym typeface="Times New Roman" panose="02020603050405020304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200"/>
            </a:pPr>
            <a:r>
              <a:rPr lang="ru-RU" sz="1400" dirty="0"/>
              <a:t>Возникало</a:t>
            </a:r>
            <a:r>
              <a:rPr lang="ru-RU" sz="1200" dirty="0"/>
              <a:t> ли у вас чувство голода? Хватало ли вашему организму данного сухого пайка?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3.0942327886346599E-2"/>
          <c:y val="0.25421686746987998"/>
          <c:w val="0.96905767211365301"/>
          <c:h val="0.4973807039180340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Возникало ли у вас чувство голода? Хватало ли вашему организму данного сухого пайка?</c:v>
                </c:pt>
              </c:strCache>
            </c:strRef>
          </c:tx>
          <c:explosion val="34"/>
          <c:dPt>
            <c:idx val="0"/>
            <c:bubble3D val="0"/>
            <c:spPr>
              <a:solidFill>
                <a:srgbClr val="9ED18B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2E1D-48D0-9ABB-F99579426220}"/>
              </c:ext>
            </c:extLst>
          </c:dPt>
          <c:dPt>
            <c:idx val="1"/>
            <c:bubble3D val="0"/>
            <c:explosion val="1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2E1D-48D0-9ABB-F99579426220}"/>
              </c:ext>
            </c:extLst>
          </c:dPt>
          <c:dPt>
            <c:idx val="2"/>
            <c:bubble3D val="0"/>
            <c:explosion val="23"/>
            <c:spPr>
              <a:gradFill rotWithShape="1">
                <a:gsLst>
                  <a:gs pos="0">
                    <a:schemeClr val="accent3">
                      <a:tint val="98000"/>
                      <a:lumMod val="114000"/>
                    </a:schemeClr>
                  </a:gs>
                  <a:gs pos="100000">
                    <a:schemeClr val="accent3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2E1D-48D0-9ABB-F9957942622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E1D-48D0-9ABB-F995794262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Хватало</c:v>
                </c:pt>
                <c:pt idx="1">
                  <c:v>Было недостаточное насыщение</c:v>
                </c:pt>
                <c:pt idx="2">
                  <c:v>Чувство голода присутствовало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50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E1D-48D0-9ABB-F99579426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/>
            </a:pPr>
            <a:endParaRPr lang="ru-RU"/>
          </a:p>
        </c:txPr>
      </c:legendEntry>
      <c:legendEntry>
        <c:idx val="1"/>
        <c:txPr>
          <a:bodyPr rot="0" vert="horz"/>
          <a:lstStyle/>
          <a:p>
            <a:pPr>
              <a:defRPr/>
            </a:pPr>
            <a:endParaRPr lang="ru-RU"/>
          </a:p>
        </c:txPr>
      </c:legendEntry>
      <c:legendEntry>
        <c:idx val="2"/>
        <c:txPr>
          <a:bodyPr rot="0" vert="horz"/>
          <a:lstStyle/>
          <a:p>
            <a:pPr>
              <a:defRPr/>
            </a:pPr>
            <a:endParaRPr lang="ru-RU"/>
          </a:p>
        </c:txPr>
      </c:legendEntry>
      <c:layout>
        <c:manualLayout>
          <c:xMode val="edge"/>
          <c:yMode val="edge"/>
          <c:x val="2.9371954651056499E-2"/>
          <c:y val="0.78078126035544104"/>
          <c:w val="0.94858657328799101"/>
          <c:h val="0.19893704770429599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ru-RU" sz="1400"/>
              <a:t>Были ли у Вас ограничения доступа к свежей воде?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2.24924016195415E-2"/>
          <c:y val="0.25436298509371202"/>
          <c:w val="0.93814589554626104"/>
          <c:h val="0.591870026901581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Были ли у Вас ограничения доступа к свежей воде?</c:v>
                </c:pt>
              </c:strCache>
            </c:strRef>
          </c:tx>
          <c:explosion val="11"/>
          <c:dPt>
            <c:idx val="0"/>
            <c:bubble3D val="0"/>
            <c:spPr>
              <a:solidFill>
                <a:srgbClr val="9CCF88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71B8-4770-B89E-BCA55AF524C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71B8-4770-B89E-BCA55AF524C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1B8-4770-B89E-BCA55AF524C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1B8-4770-B89E-BCA55AF524C7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B8-4770-B89E-BCA55AF524C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/>
            </a:pPr>
            <a:endParaRPr lang="ru-RU"/>
          </a:p>
        </c:txPr>
      </c:legendEntry>
      <c:legendEntry>
        <c:idx val="1"/>
        <c:txPr>
          <a:bodyPr rot="0" vert="horz"/>
          <a:lstStyle/>
          <a:p>
            <a:pPr>
              <a:defRPr/>
            </a:pPr>
            <a:endParaRPr lang="ru-RU"/>
          </a:p>
        </c:txPr>
      </c:legendEntry>
      <c:layout>
        <c:manualLayout>
          <c:xMode val="edge"/>
          <c:yMode val="edge"/>
          <c:x val="0.39372353696927498"/>
          <c:y val="0.88338244250182396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/>
              <a:t>Оцените сухой паек от (1 до 5)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20"/>
      <c:depthPercent val="100"/>
      <c:rAngAx val="0"/>
    </c:view3D>
    <c:floor>
      <c:thickness val="0"/>
      <c:spPr>
        <a:noFill/>
        <a:ln w="6350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Оцените сухой паек от 1 до 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1EF8-45AD-942D-58E336745CA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1EF8-45AD-942D-58E336745CA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1EF8-45AD-942D-58E336745CA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1EF8-45AD-942D-58E336745CA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9-1EF8-45AD-942D-58E336745CA3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2000" b="0" i="0" u="none" strike="noStrike" kern="1200" baseline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EF8-45AD-942D-58E336745CA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EF8-45AD-942D-58E336745C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60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EF8-45AD-942D-58E336745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06178008"/>
        <c:axId val="106174872"/>
        <c:axId val="0"/>
      </c:bar3DChart>
      <c:catAx>
        <c:axId val="106178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6174872"/>
        <c:crosses val="autoZero"/>
        <c:auto val="1"/>
        <c:lblAlgn val="ctr"/>
        <c:lblOffset val="100"/>
        <c:noMultiLvlLbl val="0"/>
      </c:catAx>
      <c:valAx>
        <c:axId val="10617487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6178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RU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Борщ</c:v>
                </c:pt>
              </c:strCache>
            </c:strRef>
          </c:tx>
          <c:spPr>
            <a:ln w="28575" cap="rnd">
              <a:solidFill>
                <a:schemeClr val="accent1"/>
              </a:solidFill>
            </a:ln>
            <a:effectLst>
              <a:glow rad="76200">
                <a:schemeClr val="accent1">
                  <a:satMod val="175000"/>
                  <a:alpha val="34000"/>
                </a:schemeClr>
              </a:glow>
            </a:effectLst>
          </c:spPr>
          <c:marker>
            <c:symbol val="circle"/>
            <c:size val="4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cat>
            <c:strRef>
              <c:f>Лист1!$A$2:$A$5</c:f>
              <c:strCache>
                <c:ptCount val="4"/>
                <c:pt idx="0">
                  <c:v>Вкус и запах</c:v>
                </c:pt>
                <c:pt idx="1">
                  <c:v>Консистенция</c:v>
                </c:pt>
                <c:pt idx="2">
                  <c:v>Цвет продукта</c:v>
                </c:pt>
                <c:pt idx="3">
                  <c:v>Внешний вид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4.9000000000000004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D6-49A5-ABFA-CBDCCBEA609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Уха</c:v>
                </c:pt>
              </c:strCache>
            </c:strRef>
          </c:tx>
          <c:spPr>
            <a:ln w="28575" cap="rnd">
              <a:solidFill>
                <a:schemeClr val="accent2"/>
              </a:solidFill>
            </a:ln>
            <a:effectLst>
              <a:glow rad="76200">
                <a:schemeClr val="accent2">
                  <a:satMod val="175000"/>
                  <a:alpha val="34000"/>
                </a:schemeClr>
              </a:glow>
            </a:effectLst>
          </c:spPr>
          <c:marker>
            <c:symbol val="circle"/>
            <c:size val="4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2">
                    <a:satMod val="175000"/>
                    <a:alpha val="25000"/>
                  </a:schemeClr>
                </a:glow>
              </a:effectLst>
            </c:spPr>
          </c:marker>
          <c:cat>
            <c:strRef>
              <c:f>Лист1!$A$2:$A$5</c:f>
              <c:strCache>
                <c:ptCount val="4"/>
                <c:pt idx="0">
                  <c:v>Вкус и запах</c:v>
                </c:pt>
                <c:pt idx="1">
                  <c:v>Консистенция</c:v>
                </c:pt>
                <c:pt idx="2">
                  <c:v>Цвет продукта</c:v>
                </c:pt>
                <c:pt idx="3">
                  <c:v>Внешний вид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4.9000000000000004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D6-49A5-ABFA-CBDCCBEA609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Суп с копченностями</c:v>
                </c:pt>
              </c:strCache>
            </c:strRef>
          </c:tx>
          <c:spPr>
            <a:ln w="28575" cap="rnd">
              <a:solidFill>
                <a:schemeClr val="accent3"/>
              </a:solidFill>
            </a:ln>
            <a:effectLst>
              <a:glow rad="76200">
                <a:schemeClr val="accent3">
                  <a:satMod val="175000"/>
                  <a:alpha val="34000"/>
                </a:schemeClr>
              </a:glow>
            </a:effectLst>
          </c:spPr>
          <c:marker>
            <c:symbol val="circle"/>
            <c:size val="4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3">
                    <a:satMod val="175000"/>
                    <a:alpha val="25000"/>
                  </a:schemeClr>
                </a:glow>
              </a:effectLst>
            </c:spPr>
          </c:marker>
          <c:cat>
            <c:strRef>
              <c:f>Лист1!$A$2:$A$5</c:f>
              <c:strCache>
                <c:ptCount val="4"/>
                <c:pt idx="0">
                  <c:v>Вкус и запах</c:v>
                </c:pt>
                <c:pt idx="1">
                  <c:v>Консистенция</c:v>
                </c:pt>
                <c:pt idx="2">
                  <c:v>Цвет продукта</c:v>
                </c:pt>
                <c:pt idx="3">
                  <c:v>Внешний вид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4.9000000000000004</c:v>
                </c:pt>
                <c:pt idx="1">
                  <c:v>4.8</c:v>
                </c:pt>
                <c:pt idx="2">
                  <c:v>4.9000000000000004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D6-49A5-ABFA-CBDCCBEA609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</a:ln>
            <a:effectLst>
              <a:glow rad="76200">
                <a:schemeClr val="accent4">
                  <a:satMod val="175000"/>
                  <a:alpha val="34000"/>
                </a:schemeClr>
              </a:glow>
            </a:effectLst>
          </c:spPr>
          <c:marker>
            <c:symbol val="circle"/>
            <c:size val="4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4">
                    <a:satMod val="175000"/>
                    <a:alpha val="25000"/>
                  </a:schemeClr>
                </a:glow>
              </a:effectLst>
            </c:spPr>
          </c:marker>
          <c:cat>
            <c:strRef>
              <c:f>Лист1!$A$2:$A$5</c:f>
              <c:strCache>
                <c:ptCount val="4"/>
                <c:pt idx="0">
                  <c:v>Вкус и запах</c:v>
                </c:pt>
                <c:pt idx="1">
                  <c:v>Консистенция</c:v>
                </c:pt>
                <c:pt idx="2">
                  <c:v>Цвет продукта</c:v>
                </c:pt>
                <c:pt idx="3">
                  <c:v>Внешний вид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5D32-49A4-B32D-297C112DC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176440"/>
        <c:axId val="106178400"/>
      </c:radarChart>
      <c:catAx>
        <c:axId val="106176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178400"/>
        <c:crosses val="autoZero"/>
        <c:auto val="1"/>
        <c:lblAlgn val="ctr"/>
        <c:lblOffset val="100"/>
        <c:noMultiLvlLbl val="0"/>
      </c:catAx>
      <c:valAx>
        <c:axId val="10617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17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121971147049242"/>
          <c:y val="0.24980191484016401"/>
          <c:w val="0.82866248062524195"/>
          <c:h val="0.749223001001189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AD4-4FDF-8E6F-08AE3F73C4D2}"/>
              </c:ext>
            </c:extLst>
          </c:dPt>
          <c:dPt>
            <c:idx val="1"/>
            <c:bubble3D val="0"/>
            <c:explosion val="5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AD4-4FDF-8E6F-08AE3F73C4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AD4-4FDF-8E6F-08AE3F73C4D2}"/>
              </c:ext>
            </c:extLst>
          </c:dPt>
          <c:dLbls>
            <c:dLbl>
              <c:idx val="0"/>
              <c:layout>
                <c:manualLayout>
                  <c:x val="-0.11000565606147958"/>
                  <c:y val="7.2523256730246816E-2"/>
                </c:manualLayout>
              </c:layout>
              <c:tx>
                <c:rich>
                  <a:bodyPr/>
                  <a:lstStyle/>
                  <a:p>
                    <a:fld id="{54356599-3565-4EB9-9496-E1C3E631D29B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AD4-4FDF-8E6F-08AE3F73C4D2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fld id="{3563B2A4-0310-480C-AAD6-36B086A0F9C9}" type="VALUE">
                      <a:rPr lang="en-US" sz="120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AD4-4FDF-8E6F-08AE3F73C4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2022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10.6</c:v>
                </c:pt>
                <c:pt idx="1">
                  <c:v>29.7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AD4-4FDF-8E6F-08AE3F73C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399863060595704E-2"/>
          <c:y val="8.5876383386426003E-2"/>
          <c:w val="0.92760013693940402"/>
          <c:h val="0.59696061336166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Лист3!$B$1</c:f>
              <c:strCache>
                <c:ptCount val="1"/>
                <c:pt idx="0">
                  <c:v>Значения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Лист3!$B$2:$B$13</c:f>
              <c:numCache>
                <c:formatCode>General</c:formatCode>
                <c:ptCount val="12"/>
                <c:pt idx="0">
                  <c:v>10.6</c:v>
                </c:pt>
                <c:pt idx="1">
                  <c:v>15.9</c:v>
                </c:pt>
                <c:pt idx="2">
                  <c:v>19.100000000000001</c:v>
                </c:pt>
                <c:pt idx="3">
                  <c:v>25.7</c:v>
                </c:pt>
                <c:pt idx="4">
                  <c:v>29.7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6A-45B3-BE65-E51BF99BBFC4}"/>
            </c:ext>
          </c:extLst>
        </c:ser>
        <c:ser>
          <c:idx val="1"/>
          <c:order val="1"/>
          <c:tx>
            <c:strRef>
              <c:f>Лист3!$C$1</c:f>
              <c:strCache>
                <c:ptCount val="1"/>
                <c:pt idx="0">
                  <c:v>Прогноз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invertIfNegative val="0"/>
          <c:cat>
            <c:numRef>
              <c:f>Лист3!$A$2:$A$13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43831</c:v>
                </c:pt>
                <c:pt idx="2">
                  <c:v>44197</c:v>
                </c:pt>
                <c:pt idx="3">
                  <c:v>44562</c:v>
                </c:pt>
                <c:pt idx="4">
                  <c:v>44927</c:v>
                </c:pt>
                <c:pt idx="5">
                  <c:v>45292</c:v>
                </c:pt>
                <c:pt idx="6">
                  <c:v>45658</c:v>
                </c:pt>
                <c:pt idx="7">
                  <c:v>46023</c:v>
                </c:pt>
                <c:pt idx="8">
                  <c:v>46388</c:v>
                </c:pt>
                <c:pt idx="9">
                  <c:v>46753</c:v>
                </c:pt>
                <c:pt idx="10">
                  <c:v>47119</c:v>
                </c:pt>
                <c:pt idx="11">
                  <c:v>47484</c:v>
                </c:pt>
              </c:numCache>
            </c:numRef>
          </c:cat>
          <c:val>
            <c:numRef>
              <c:f>Лист3!$C$2:$C$13</c:f>
              <c:numCache>
                <c:formatCode>General</c:formatCode>
                <c:ptCount val="12"/>
                <c:pt idx="4">
                  <c:v>29.7</c:v>
                </c:pt>
                <c:pt idx="5">
                  <c:v>35.496811037081898</c:v>
                </c:pt>
                <c:pt idx="6">
                  <c:v>39.284887715913698</c:v>
                </c:pt>
                <c:pt idx="7">
                  <c:v>45.2357586749851</c:v>
                </c:pt>
                <c:pt idx="8">
                  <c:v>49.023835353816999</c:v>
                </c:pt>
                <c:pt idx="9">
                  <c:v>54.974706312888401</c:v>
                </c:pt>
                <c:pt idx="10">
                  <c:v>58.7627829917203</c:v>
                </c:pt>
                <c:pt idx="11">
                  <c:v>64.713653950791695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6A-45B3-BE65-E51BF99BB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6202000"/>
        <c:axId val="506203568"/>
      </c:barChart>
      <c:lineChart>
        <c:grouping val="standard"/>
        <c:varyColors val="0"/>
        <c:ser>
          <c:idx val="2"/>
          <c:order val="2"/>
          <c:tx>
            <c:strRef>
              <c:f>Лист3!$D$1</c:f>
              <c:strCache>
                <c:ptCount val="1"/>
                <c:pt idx="0">
                  <c:v>Привязка низкой вероятности</c:v>
                </c:pt>
              </c:strCache>
            </c:strRef>
          </c:tx>
          <c:spPr>
            <a:ln w="12700" cap="rnd">
              <a:solidFill>
                <a:srgbClr val="ED7D31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Лист3!$A$2:$A$13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43831</c:v>
                </c:pt>
                <c:pt idx="2">
                  <c:v>44197</c:v>
                </c:pt>
                <c:pt idx="3">
                  <c:v>44562</c:v>
                </c:pt>
                <c:pt idx="4">
                  <c:v>44927</c:v>
                </c:pt>
                <c:pt idx="5">
                  <c:v>45292</c:v>
                </c:pt>
                <c:pt idx="6">
                  <c:v>45658</c:v>
                </c:pt>
                <c:pt idx="7">
                  <c:v>46023</c:v>
                </c:pt>
                <c:pt idx="8">
                  <c:v>46388</c:v>
                </c:pt>
                <c:pt idx="9">
                  <c:v>46753</c:v>
                </c:pt>
                <c:pt idx="10">
                  <c:v>47119</c:v>
                </c:pt>
                <c:pt idx="11">
                  <c:v>47484</c:v>
                </c:pt>
              </c:numCache>
            </c:numRef>
          </c:cat>
          <c:val>
            <c:numRef>
              <c:f>Лист3!$D$2:$D$13</c:f>
              <c:numCache>
                <c:formatCode>General</c:formatCode>
                <c:ptCount val="12"/>
                <c:pt idx="4" formatCode="0.00">
                  <c:v>29.7</c:v>
                </c:pt>
                <c:pt idx="5" formatCode="0.00">
                  <c:v>34.4621102156704</c:v>
                </c:pt>
                <c:pt idx="6" formatCode="0.00">
                  <c:v>38.127130085280399</c:v>
                </c:pt>
                <c:pt idx="7" formatCode="0.00">
                  <c:v>43.9659737594978</c:v>
                </c:pt>
                <c:pt idx="8" formatCode="0.00">
                  <c:v>47.651135557099401</c:v>
                </c:pt>
                <c:pt idx="9" formatCode="0.00">
                  <c:v>53.505550652002498</c:v>
                </c:pt>
                <c:pt idx="10" formatCode="0.00">
                  <c:v>57.203125343414698</c:v>
                </c:pt>
                <c:pt idx="11" formatCode="0.00">
                  <c:v>63.0678056004068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6A-45B3-BE65-E51BF99BBFC4}"/>
            </c:ext>
          </c:extLst>
        </c:ser>
        <c:ser>
          <c:idx val="3"/>
          <c:order val="3"/>
          <c:tx>
            <c:strRef>
              <c:f>Лист3!$E$1</c:f>
              <c:strCache>
                <c:ptCount val="1"/>
                <c:pt idx="0">
                  <c:v>Привязка высокой вероятности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Лист3!$A$2:$A$13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43831</c:v>
                </c:pt>
                <c:pt idx="2">
                  <c:v>44197</c:v>
                </c:pt>
                <c:pt idx="3">
                  <c:v>44562</c:v>
                </c:pt>
                <c:pt idx="4">
                  <c:v>44927</c:v>
                </c:pt>
                <c:pt idx="5">
                  <c:v>45292</c:v>
                </c:pt>
                <c:pt idx="6">
                  <c:v>45658</c:v>
                </c:pt>
                <c:pt idx="7">
                  <c:v>46023</c:v>
                </c:pt>
                <c:pt idx="8">
                  <c:v>46388</c:v>
                </c:pt>
                <c:pt idx="9">
                  <c:v>46753</c:v>
                </c:pt>
                <c:pt idx="10">
                  <c:v>47119</c:v>
                </c:pt>
                <c:pt idx="11">
                  <c:v>47484</c:v>
                </c:pt>
              </c:numCache>
            </c:numRef>
          </c:cat>
          <c:val>
            <c:numRef>
              <c:f>Лист3!$E$2:$E$13</c:f>
              <c:numCache>
                <c:formatCode>General</c:formatCode>
                <c:ptCount val="12"/>
                <c:pt idx="4" formatCode="0.00">
                  <c:v>29.7</c:v>
                </c:pt>
                <c:pt idx="5" formatCode="0.00">
                  <c:v>36.531511858493303</c:v>
                </c:pt>
                <c:pt idx="6" formatCode="0.00">
                  <c:v>40.442645346547103</c:v>
                </c:pt>
                <c:pt idx="7" formatCode="0.00">
                  <c:v>46.505543590472399</c:v>
                </c:pt>
                <c:pt idx="8" formatCode="0.00">
                  <c:v>50.396535150534604</c:v>
                </c:pt>
                <c:pt idx="9" formatCode="0.00">
                  <c:v>56.443861973774403</c:v>
                </c:pt>
                <c:pt idx="10" formatCode="0.00">
                  <c:v>60.322440640025803</c:v>
                </c:pt>
                <c:pt idx="11" formatCode="0.00">
                  <c:v>66.359502301176605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46A-45B3-BE65-E51BF99BB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6202000"/>
        <c:axId val="506203568"/>
      </c:lineChart>
      <c:catAx>
        <c:axId val="506202000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ru-RU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203568"/>
        <c:crosses val="autoZero"/>
        <c:auto val="1"/>
        <c:lblAlgn val="ctr"/>
        <c:lblOffset val="100"/>
        <c:noMultiLvlLbl val="1"/>
      </c:catAx>
      <c:valAx>
        <c:axId val="50620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20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30093425745042E-2"/>
          <c:y val="0.87215526125895204"/>
          <c:w val="0.97699065742549596"/>
          <c:h val="0.127844730234710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413488490863446E-2"/>
          <c:y val="0.53159840971857775"/>
          <c:w val="0.865598330949506"/>
          <c:h val="0.358593526964333"/>
        </c:manualLayout>
      </c:layout>
      <c:area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Лист1!$B$2:$B$5</c:f>
              <c:numCache>
                <c:formatCode>#,##0</c:formatCode>
                <c:ptCount val="4"/>
                <c:pt idx="0" formatCode="General">
                  <c:v>0</c:v>
                </c:pt>
                <c:pt idx="1">
                  <c:v>1013628</c:v>
                </c:pt>
                <c:pt idx="2">
                  <c:v>1500000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FA-4E29-9089-0983AAEE08B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6677584170403802E-3"/>
                  <c:y val="-0.32671934172678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FFA-4E29-9089-0983AAEE08B0}"/>
                </c:ext>
              </c:extLst>
            </c:dLbl>
            <c:dLbl>
              <c:idx val="1"/>
              <c:layout>
                <c:manualLayout>
                  <c:x val="-6.6286444573328239E-3"/>
                  <c:y val="-0.33434327017440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FFA-4E29-9089-0983AAEE08B0}"/>
                </c:ext>
              </c:extLst>
            </c:dLbl>
            <c:dLbl>
              <c:idx val="2"/>
              <c:layout>
                <c:manualLayout>
                  <c:x val="2.6677584170403802E-3"/>
                  <c:y val="-0.278258583291338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F6-4321-8366-AB020B7A37A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32-4E1F-9B4D-85C0073B4D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Лист1!$C$2:$C$5</c:f>
              <c:numCache>
                <c:formatCode>#,##0</c:formatCode>
                <c:ptCount val="4"/>
                <c:pt idx="0">
                  <c:v>1013628</c:v>
                </c:pt>
                <c:pt idx="1">
                  <c:v>1500000</c:v>
                </c:pt>
                <c:pt idx="2">
                  <c:v>2000000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FA-4E29-9089-0983AAEE08B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1FFA-4E29-9089-0983AAEE08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506198080"/>
        <c:axId val="506200432"/>
      </c:areaChart>
      <c:catAx>
        <c:axId val="506198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65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200432"/>
        <c:crosses val="autoZero"/>
        <c:auto val="1"/>
        <c:lblAlgn val="ctr"/>
        <c:lblOffset val="100"/>
        <c:noMultiLvlLbl val="0"/>
      </c:catAx>
      <c:valAx>
        <c:axId val="5062004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6198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2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спроса на продукты быстрого</a:t>
            </a:r>
            <a:r>
              <a:rPr lang="ru-RU" sz="16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приготовления,%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2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line3D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ИРП</c:v>
                </c:pt>
              </c:strCache>
            </c:strRef>
          </c:tx>
          <c:spPr>
            <a:gradFill rotWithShape="1">
              <a:gsLst>
                <a:gs pos="74000">
                  <a:schemeClr val="accent6"/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 cap="flat" cmpd="sng" algn="ctr">
              <a:solidFill>
                <a:srgbClr val="92D050"/>
              </a:solidFill>
              <a:round/>
            </a:ln>
            <a:effectLst/>
            <a:sp3d contourW="9525">
              <a:contourClr>
                <a:srgbClr val="92D050"/>
              </a:contourClr>
            </a:sp3d>
          </c:spPr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</c:v>
                </c:pt>
                <c:pt idx="1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2B-4BFD-966A-5E6137305A0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Тушенка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/>
              </a:solidFill>
              <a:round/>
            </a:ln>
            <a:effectLst/>
            <a:sp3d contourW="9525">
              <a:contourClr>
                <a:schemeClr val="accent1"/>
              </a:contourClr>
            </a:sp3d>
          </c:spPr>
          <c:dPt>
            <c:idx val="1"/>
            <c:bubble3D val="0"/>
            <c:spPr>
              <a:gradFill rotWithShape="1">
                <a:gsLst>
                  <a:gs pos="74000">
                    <a:schemeClr val="accent2"/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9525" cap="flat" cmpd="sng" algn="ctr">
                <a:solidFill>
                  <a:schemeClr val="accent1"/>
                </a:solidFill>
                <a:round/>
              </a:ln>
              <a:effectLst/>
              <a:sp3d contourW="9525">
                <a:contourClr>
                  <a:schemeClr val="accen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A12B-4BFD-966A-5E6137305A06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45</c:v>
                </c:pt>
                <c:pt idx="1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2B-4BFD-966A-5E6137305A0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Лапша быстрого приготовления</c:v>
                </c:pt>
              </c:strCache>
            </c:strRef>
          </c:tx>
          <c:spPr>
            <a:gradFill rotWithShape="1">
              <a:gsLst>
                <a:gs pos="74000">
                  <a:schemeClr val="accent4">
                    <a:lumMod val="40000"/>
                    <a:lumOff val="60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95000"/>
                </a:schemeClr>
              </a:contourClr>
            </a:sp3d>
          </c:spPr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55</c:v>
                </c:pt>
                <c:pt idx="1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2B-4BFD-966A-5E6137305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5556767"/>
        <c:axId val="2145554271"/>
        <c:axId val="505806111"/>
      </c:line3DChart>
      <c:catAx>
        <c:axId val="2145556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45554271"/>
        <c:crosses val="autoZero"/>
        <c:auto val="1"/>
        <c:lblAlgn val="ctr"/>
        <c:lblOffset val="100"/>
        <c:noMultiLvlLbl val="0"/>
      </c:catAx>
      <c:valAx>
        <c:axId val="2145554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45556767"/>
        <c:crosses val="autoZero"/>
        <c:crossBetween val="between"/>
      </c:valAx>
      <c:serAx>
        <c:axId val="505806111"/>
        <c:scaling>
          <c:orientation val="minMax"/>
        </c:scaling>
        <c:delete val="1"/>
        <c:axPos val="b"/>
        <c:majorTickMark val="none"/>
        <c:minorTickMark val="none"/>
        <c:tickLblPos val="nextTo"/>
        <c:crossAx val="2145554271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19732785200397E-2"/>
          <c:y val="4.1574572194080901E-2"/>
          <c:w val="0.91758988759498605"/>
          <c:h val="0.816212416601616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Лист1!#REF!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chemeClr val="accent6"/>
                </a:gs>
                <a:gs pos="75000">
                  <a:schemeClr val="accent6">
                    <a:lumMod val="60000"/>
                    <a:lumOff val="40000"/>
                  </a:schemeClr>
                </a:gs>
                <a:gs pos="51000">
                  <a:schemeClr val="accent6">
                    <a:alpha val="75000"/>
                  </a:schemeClr>
                </a:gs>
                <a:gs pos="100000">
                  <a:schemeClr val="accent6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C1-498C-918C-FC1E19B06316}"/>
            </c:ext>
          </c:extLst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Белки,г</c:v>
                </c:pt>
              </c:strCache>
            </c:strRef>
          </c:tx>
          <c:spPr>
            <a:gradFill flip="none" rotWithShape="1">
              <a:gsLst>
                <a:gs pos="0">
                  <a:schemeClr val="accent5"/>
                </a:gs>
                <a:gs pos="75000">
                  <a:schemeClr val="accent5">
                    <a:lumMod val="60000"/>
                    <a:lumOff val="40000"/>
                  </a:schemeClr>
                </a:gs>
                <a:gs pos="51000">
                  <a:schemeClr val="accent5">
                    <a:alpha val="75000"/>
                  </a:schemeClr>
                </a:gs>
                <a:gs pos="100000">
                  <a:schemeClr val="accent5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120</c:v>
                </c:pt>
                <c:pt idx="1">
                  <c:v>110</c:v>
                </c:pt>
                <c:pt idx="2">
                  <c:v>115</c:v>
                </c:pt>
                <c:pt idx="3">
                  <c:v>119</c:v>
                </c:pt>
                <c:pt idx="4">
                  <c:v>119</c:v>
                </c:pt>
                <c:pt idx="5">
                  <c:v>116</c:v>
                </c:pt>
                <c:pt idx="6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C1-498C-918C-FC1E19B06316}"/>
            </c:ext>
          </c:extLst>
        </c:ser>
        <c:ser>
          <c:idx val="2"/>
          <c:order val="2"/>
          <c:tx>
            <c:strRef>
              <c:f>Лист1!$C$1</c:f>
              <c:strCache>
                <c:ptCount val="1"/>
                <c:pt idx="0">
                  <c:v>Жиры,г</c:v>
                </c:pt>
              </c:strCache>
            </c:strRef>
          </c:tx>
          <c:spPr>
            <a:gradFill flip="none" rotWithShape="1">
              <a:gsLst>
                <a:gs pos="0">
                  <a:schemeClr val="accent4"/>
                </a:gs>
                <a:gs pos="75000">
                  <a:schemeClr val="accent4">
                    <a:lumMod val="60000"/>
                    <a:lumOff val="40000"/>
                  </a:schemeClr>
                </a:gs>
                <a:gs pos="51000">
                  <a:schemeClr val="accent4">
                    <a:alpha val="75000"/>
                  </a:schemeClr>
                </a:gs>
                <a:gs pos="100000">
                  <a:schemeClr val="accent4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264</c:v>
                </c:pt>
                <c:pt idx="1">
                  <c:v>257</c:v>
                </c:pt>
                <c:pt idx="2">
                  <c:v>257</c:v>
                </c:pt>
                <c:pt idx="3">
                  <c:v>258</c:v>
                </c:pt>
                <c:pt idx="4">
                  <c:v>269</c:v>
                </c:pt>
                <c:pt idx="5">
                  <c:v>258</c:v>
                </c:pt>
                <c:pt idx="6">
                  <c:v>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C1-498C-918C-FC1E19B06316}"/>
            </c:ext>
          </c:extLst>
        </c:ser>
        <c:ser>
          <c:idx val="3"/>
          <c:order val="3"/>
          <c:tx>
            <c:strRef>
              <c:f>Лист1!$D$1</c:f>
              <c:strCache>
                <c:ptCount val="1"/>
                <c:pt idx="0">
                  <c:v>Углеводы,г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0000"/>
                  </a:schemeClr>
                </a:gs>
                <a:gs pos="75000">
                  <a:schemeClr val="accent6">
                    <a:lumMod val="60000"/>
                    <a:lumMod val="60000"/>
                    <a:lumOff val="40000"/>
                  </a:schemeClr>
                </a:gs>
                <a:gs pos="51000">
                  <a:schemeClr val="accent6">
                    <a:lumMod val="60000"/>
                    <a:alpha val="75000"/>
                  </a:schemeClr>
                </a:gs>
                <a:gs pos="100000">
                  <a:schemeClr val="accent6">
                    <a:lumMod val="60000"/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414</c:v>
                </c:pt>
                <c:pt idx="1">
                  <c:v>421</c:v>
                </c:pt>
                <c:pt idx="2">
                  <c:v>429</c:v>
                </c:pt>
                <c:pt idx="3">
                  <c:v>412</c:v>
                </c:pt>
                <c:pt idx="4">
                  <c:v>413</c:v>
                </c:pt>
                <c:pt idx="5">
                  <c:v>421</c:v>
                </c:pt>
                <c:pt idx="6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C1-498C-918C-FC1E19B0631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26"/>
        <c:overlap val="-58"/>
        <c:axId val="506203960"/>
        <c:axId val="506204352"/>
      </c:barChart>
      <c:catAx>
        <c:axId val="506203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204352"/>
        <c:crosses val="autoZero"/>
        <c:auto val="1"/>
        <c:lblAlgn val="ctr"/>
        <c:lblOffset val="100"/>
        <c:noMultiLvlLbl val="0"/>
      </c:catAx>
      <c:valAx>
        <c:axId val="506204352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20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26648663521376398"/>
          <c:y val="0.928471461067367"/>
          <c:w val="0.45880473573896802"/>
          <c:h val="7.15285389326334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Каллорийность,ккал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65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4500</c:v>
                </c:pt>
                <c:pt idx="1">
                  <c:v>4420</c:v>
                </c:pt>
                <c:pt idx="2">
                  <c:v>4480</c:v>
                </c:pt>
                <c:pt idx="3">
                  <c:v>4430</c:v>
                </c:pt>
                <c:pt idx="4">
                  <c:v>4530</c:v>
                </c:pt>
                <c:pt idx="5">
                  <c:v>4450</c:v>
                </c:pt>
                <c:pt idx="6">
                  <c:v>4410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17-48A3-A1FE-84387537E9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506205136"/>
        <c:axId val="506197688"/>
      </c:barChart>
      <c:catAx>
        <c:axId val="506205136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65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197688"/>
        <c:crosses val="autoZero"/>
        <c:auto val="1"/>
        <c:lblAlgn val="ctr"/>
        <c:lblOffset val="100"/>
        <c:noMultiLvlLbl val="0"/>
      </c:catAx>
      <c:valAx>
        <c:axId val="5061976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0620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532050000270201"/>
          <c:y val="0"/>
          <c:w val="0.53837753122314802"/>
          <c:h val="0.154424432066459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1">
                  <c:v>Каллорийность,Ккал</c:v>
                </c:pt>
                <c:pt idx="2">
                  <c:v>Белки,г</c:v>
                </c:pt>
                <c:pt idx="3">
                  <c:v>Жиры,г</c:v>
                </c:pt>
                <c:pt idx="4">
                  <c:v>Углеводы,г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1">
                  <c:v>8680</c:v>
                </c:pt>
                <c:pt idx="2">
                  <c:v>189</c:v>
                </c:pt>
                <c:pt idx="3">
                  <c:v>284</c:v>
                </c:pt>
                <c:pt idx="4">
                  <c:v>1335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30-40D4-B2B5-9DD3708F4F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1">
                  <c:v>Каллорийность,Ккал</c:v>
                </c:pt>
                <c:pt idx="2">
                  <c:v>Белки,г</c:v>
                </c:pt>
                <c:pt idx="3">
                  <c:v>Жиры,г</c:v>
                </c:pt>
                <c:pt idx="4">
                  <c:v>Углеводы,г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FF30-40D4-B2B5-9DD3708F4FC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1">
                  <c:v>Каллорийность,Ккал</c:v>
                </c:pt>
                <c:pt idx="2">
                  <c:v>Белки,г</c:v>
                </c:pt>
                <c:pt idx="3">
                  <c:v>Жиры,г</c:v>
                </c:pt>
                <c:pt idx="4">
                  <c:v>Углеводы,г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FF30-40D4-B2B5-9DD3708F4FC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1">
                  <c:v>Каллорийность,Ккал</c:v>
                </c:pt>
                <c:pt idx="2">
                  <c:v>Белки,г</c:v>
                </c:pt>
                <c:pt idx="3">
                  <c:v>Жиры,г</c:v>
                </c:pt>
                <c:pt idx="4">
                  <c:v>Углеводы,г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3-FF30-40D4-B2B5-9DD3708F4F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6172520"/>
        <c:axId val="106173304"/>
      </c:barChart>
      <c:catAx>
        <c:axId val="106172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173304"/>
        <c:crosses val="autoZero"/>
        <c:auto val="1"/>
        <c:lblAlgn val="ctr"/>
        <c:lblOffset val="100"/>
        <c:noMultiLvlLbl val="0"/>
      </c:catAx>
      <c:valAx>
        <c:axId val="106173304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06172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6</c:v>
                </c:pt>
                <c:pt idx="1">
                  <c:v>10</c:v>
                </c:pt>
                <c:pt idx="2">
                  <c:v>30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40</c:v>
                </c:pt>
                <c:pt idx="1">
                  <c:v>64</c:v>
                </c:pt>
                <c:pt idx="2">
                  <c:v>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45-4D06-9D34-230C309275B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07447679"/>
        <c:axId val="507448095"/>
      </c:lineChart>
      <c:catAx>
        <c:axId val="50744767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07448095"/>
        <c:crosses val="autoZero"/>
        <c:auto val="1"/>
        <c:lblAlgn val="ctr"/>
        <c:lblOffset val="100"/>
        <c:noMultiLvlLbl val="0"/>
      </c:catAx>
      <c:valAx>
        <c:axId val="5074480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7447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5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5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5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065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5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2344CB-C95B-4D94-BB84-F62B998FDF42}" type="doc">
      <dgm:prSet loTypeId="urn:microsoft.com/office/officeart/2005/8/layout/pList1" loCatId="pictur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DF3E05C-448B-48F7-9AF1-EB58B567B448}">
      <dgm:prSet phldr="0" custT="1"/>
      <dgm:spPr/>
      <dgm:t>
        <a:bodyPr vert="horz" wrap="square"/>
        <a:lstStyle/>
        <a:p>
          <a:pPr algn="l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1.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Ограниченная функциональность ИРП. </a:t>
          </a:r>
        </a:p>
        <a:p>
          <a:pPr algn="l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Сухой паёк может не обеспечивать достаточное количество питательных веществ и микроэлементов, необходимых для поддержания здоровья и энергии военнослужащих. Увеличение нагрузки на военнослужащих требует от них максимальной концентрации и усилий. В связи с этим возрастает необходимость в разработке ИРП, которые бы предоставляли дополнительную пользу для организма.</a:t>
          </a:r>
          <a:endParaRPr lang="ru-RU" sz="1200" dirty="0">
            <a:solidFill>
              <a:schemeClr val="tx1"/>
            </a:solidFill>
            <a:latin typeface="Times New Roman" panose="02020603050405020304" charset="0"/>
            <a:cs typeface="Times New Roman" panose="02020603050405020304" charset="0"/>
          </a:endParaRPr>
        </a:p>
      </dgm:t>
    </dgm:pt>
    <dgm:pt modelId="{B6E6FC77-B37F-4769-AEA6-C64421885D3A}" type="parTrans" cxnId="{19203B69-1522-4415-B4E2-994A99B18448}">
      <dgm:prSet/>
      <dgm:spPr/>
      <dgm:t>
        <a:bodyPr/>
        <a:lstStyle/>
        <a:p>
          <a:pPr algn="l"/>
          <a:endParaRPr lang="ru-RU" sz="1200">
            <a:latin typeface="Times New Roman" panose="02020603050405020304" charset="0"/>
            <a:cs typeface="Times New Roman" panose="02020603050405020304" charset="0"/>
          </a:endParaRPr>
        </a:p>
      </dgm:t>
    </dgm:pt>
    <dgm:pt modelId="{B183EA35-C32C-40E3-9271-10F3FFA728E8}" type="sibTrans" cxnId="{19203B69-1522-4415-B4E2-994A99B18448}">
      <dgm:prSet/>
      <dgm:spPr/>
      <dgm:t>
        <a:bodyPr/>
        <a:lstStyle/>
        <a:p>
          <a:pPr algn="l"/>
          <a:endParaRPr lang="ru-RU" sz="1200">
            <a:latin typeface="Times New Roman" panose="02020603050405020304" charset="0"/>
            <a:cs typeface="Times New Roman" panose="02020603050405020304" charset="0"/>
          </a:endParaRPr>
        </a:p>
      </dgm:t>
    </dgm:pt>
    <dgm:pt modelId="{39EEC0CE-9563-4C4D-A640-8A1DDA0D4B87}">
      <dgm:prSet phldr="0" custT="1"/>
      <dgm:spPr/>
      <dgm:t>
        <a:bodyPr vert="horz" wrap="square"/>
        <a:lstStyle/>
        <a:p>
          <a:pPr algn="l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2.Непереносимость некоторых продуктов и пищевая аллергия. </a:t>
          </a:r>
        </a:p>
        <a:p>
          <a:pPr algn="l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Военнослужащие могут иметь индивидуальные пищевые предпочтения, аллергии или непереносимость определенных продуктов, которые не всегда могут быть учтены при составлении стандартного сухого пайка.</a:t>
          </a:r>
          <a:endParaRPr lang="ru-RU" sz="1200" dirty="0">
            <a:solidFill>
              <a:schemeClr val="tx1"/>
            </a:solidFill>
            <a:latin typeface="Times New Roman" panose="02020603050405020304" charset="0"/>
            <a:cs typeface="Times New Roman" panose="02020603050405020304" charset="0"/>
          </a:endParaRPr>
        </a:p>
      </dgm:t>
    </dgm:pt>
    <dgm:pt modelId="{927D564A-BF02-443B-97F8-C3EAA53224D6}" type="parTrans" cxnId="{C6009F2C-E7F5-4232-AD87-45C4B0E75D32}">
      <dgm:prSet/>
      <dgm:spPr/>
      <dgm:t>
        <a:bodyPr/>
        <a:lstStyle/>
        <a:p>
          <a:pPr algn="l"/>
          <a:endParaRPr lang="ru-RU" sz="1200">
            <a:latin typeface="Times New Roman" panose="02020603050405020304" charset="0"/>
            <a:cs typeface="Times New Roman" panose="02020603050405020304" charset="0"/>
          </a:endParaRPr>
        </a:p>
      </dgm:t>
    </dgm:pt>
    <dgm:pt modelId="{E6AE75BA-4642-4C0C-A53C-5D82E6D0B7F5}" type="sibTrans" cxnId="{C6009F2C-E7F5-4232-AD87-45C4B0E75D32}">
      <dgm:prSet/>
      <dgm:spPr/>
      <dgm:t>
        <a:bodyPr/>
        <a:lstStyle/>
        <a:p>
          <a:pPr algn="l"/>
          <a:endParaRPr lang="ru-RU" sz="1200">
            <a:latin typeface="Times New Roman" panose="02020603050405020304" charset="0"/>
            <a:cs typeface="Times New Roman" panose="02020603050405020304" charset="0"/>
          </a:endParaRPr>
        </a:p>
      </dgm:t>
    </dgm:pt>
    <dgm:pt modelId="{607EB123-0A0E-4769-9239-59932C088B7A}">
      <dgm:prSet phldr="0" custT="1"/>
      <dgm:spPr/>
      <dgm:t>
        <a:bodyPr vert="horz" wrap="square"/>
        <a:lstStyle/>
        <a:p>
          <a:pPr algn="l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3.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 </a:t>
          </a:r>
          <a:r>
            <a:rPr lang="ru-RU" sz="1200" b="1" i="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Ограниченный доступ к свежей воде. </a:t>
          </a:r>
        </a:p>
        <a:p>
          <a:pPr algn="l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Для приготовления и употребления полноценного блюда требуется достаточное количество чистой воды. Однако, при нахождении в удаленных или боевых условиях, военнослужащие могут столкнуться с ограниченным доступом к свежей воде, что может затруднить употребление такого питания.</a:t>
          </a:r>
          <a:endParaRPr lang="ru-RU" sz="1200" dirty="0">
            <a:solidFill>
              <a:schemeClr val="tx1"/>
            </a:solidFill>
            <a:latin typeface="Times New Roman" panose="02020603050405020304" charset="0"/>
            <a:cs typeface="Times New Roman" panose="02020603050405020304" charset="0"/>
          </a:endParaRPr>
        </a:p>
      </dgm:t>
    </dgm:pt>
    <dgm:pt modelId="{2598E38A-4393-4489-B832-BEBC2C07D9D2}" type="parTrans" cxnId="{76B7E00F-6A22-414D-834D-84477EB630AD}">
      <dgm:prSet/>
      <dgm:spPr/>
      <dgm:t>
        <a:bodyPr/>
        <a:lstStyle/>
        <a:p>
          <a:pPr algn="l"/>
          <a:endParaRPr lang="ru-RU" sz="1200">
            <a:latin typeface="Times New Roman" panose="02020603050405020304" charset="0"/>
            <a:cs typeface="Times New Roman" panose="02020603050405020304" charset="0"/>
          </a:endParaRPr>
        </a:p>
      </dgm:t>
    </dgm:pt>
    <dgm:pt modelId="{C09C6754-3797-4397-AE33-3961E6620ED5}" type="sibTrans" cxnId="{76B7E00F-6A22-414D-834D-84477EB630AD}">
      <dgm:prSet/>
      <dgm:spPr/>
      <dgm:t>
        <a:bodyPr/>
        <a:lstStyle/>
        <a:p>
          <a:pPr algn="l"/>
          <a:endParaRPr lang="ru-RU" sz="1200">
            <a:latin typeface="Times New Roman" panose="02020603050405020304" charset="0"/>
            <a:cs typeface="Times New Roman" panose="02020603050405020304" charset="0"/>
          </a:endParaRPr>
        </a:p>
      </dgm:t>
    </dgm:pt>
    <dgm:pt modelId="{A6754E17-F31D-42B1-A774-6FAB4C8AB862}">
      <dgm:prSet phldr="0" custT="1"/>
      <dgm:spPr/>
      <dgm:t>
        <a:bodyPr vert="horz" wrap="square"/>
        <a:lstStyle/>
        <a:p>
          <a:pPr algn="l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4. Однообразное и низкокачественное питание. </a:t>
          </a:r>
        </a:p>
        <a:p>
          <a:pPr algn="l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Это может оказывать отрицательное психологическое влияние на военнослужащих, что в свою очередь может отрицательно сказываться на их физической и психической подготовке.</a:t>
          </a:r>
          <a:endParaRPr lang="ru-RU" sz="1200" dirty="0">
            <a:solidFill>
              <a:schemeClr val="tx1"/>
            </a:solidFill>
            <a:latin typeface="Times New Roman" panose="02020603050405020304" charset="0"/>
            <a:cs typeface="Times New Roman" panose="02020603050405020304" charset="0"/>
          </a:endParaRPr>
        </a:p>
      </dgm:t>
    </dgm:pt>
    <dgm:pt modelId="{EDD99E79-EF60-4235-8192-DB7459D37CE0}" type="parTrans" cxnId="{D47D6D49-7FB5-44C8-BB2D-4254209A6EF7}">
      <dgm:prSet/>
      <dgm:spPr/>
      <dgm:t>
        <a:bodyPr/>
        <a:lstStyle/>
        <a:p>
          <a:pPr algn="l"/>
          <a:endParaRPr lang="ru-RU" sz="1200">
            <a:latin typeface="Times New Roman" panose="02020603050405020304" charset="0"/>
            <a:cs typeface="Times New Roman" panose="02020603050405020304" charset="0"/>
          </a:endParaRPr>
        </a:p>
      </dgm:t>
    </dgm:pt>
    <dgm:pt modelId="{5AB4DDEF-DDE7-4EB0-BAA8-C84A324DE5B6}" type="sibTrans" cxnId="{D47D6D49-7FB5-44C8-BB2D-4254209A6EF7}">
      <dgm:prSet/>
      <dgm:spPr/>
      <dgm:t>
        <a:bodyPr/>
        <a:lstStyle/>
        <a:p>
          <a:pPr algn="l"/>
          <a:endParaRPr lang="ru-RU" sz="1200">
            <a:latin typeface="Times New Roman" panose="02020603050405020304" charset="0"/>
            <a:cs typeface="Times New Roman" panose="02020603050405020304" charset="0"/>
          </a:endParaRPr>
        </a:p>
      </dgm:t>
    </dgm:pt>
    <dgm:pt modelId="{08B2C4E4-05A1-4E23-BB9F-665FDFE90B7C}" type="pres">
      <dgm:prSet presAssocID="{A42344CB-C95B-4D94-BB84-F62B998FDF4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61B611-D446-49A7-B272-6E97517EA52B}" type="pres">
      <dgm:prSet presAssocID="{DDF3E05C-448B-48F7-9AF1-EB58B567B448}" presName="compNode" presStyleCnt="0"/>
      <dgm:spPr/>
    </dgm:pt>
    <dgm:pt modelId="{817FA562-AA31-4DFC-ADF0-528DD383FEDE}" type="pres">
      <dgm:prSet presAssocID="{DDF3E05C-448B-48F7-9AF1-EB58B567B448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  <dgm:t>
        <a:bodyPr/>
        <a:lstStyle/>
        <a:p>
          <a:endParaRPr lang="ru-RU"/>
        </a:p>
      </dgm:t>
    </dgm:pt>
    <dgm:pt modelId="{FC37B2E5-0641-477F-8A01-E18E542F6262}" type="pres">
      <dgm:prSet presAssocID="{DDF3E05C-448B-48F7-9AF1-EB58B567B448}" presName="textRect" presStyleLbl="revTx" presStyleIdx="0" presStyleCnt="4" custScaleX="1127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E2037D-26B3-4D1B-8BF2-36C3218F827C}" type="pres">
      <dgm:prSet presAssocID="{B183EA35-C32C-40E3-9271-10F3FFA728E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BA2472F-BBF0-4F40-9DB2-282F8CE9217C}" type="pres">
      <dgm:prSet presAssocID="{39EEC0CE-9563-4C4D-A640-8A1DDA0D4B87}" presName="compNode" presStyleCnt="0"/>
      <dgm:spPr/>
    </dgm:pt>
    <dgm:pt modelId="{F51F3052-3A69-470B-B900-85D6E5498068}" type="pres">
      <dgm:prSet presAssocID="{39EEC0CE-9563-4C4D-A640-8A1DDA0D4B87}" presName="pictRect" presStyleLbl="node1" presStyleIdx="1" presStyleCnt="4" custLinFactNeighborX="-2407" custLinFactNeighborY="-199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</dgm:spPr>
      <dgm:t>
        <a:bodyPr/>
        <a:lstStyle/>
        <a:p>
          <a:endParaRPr lang="ru-RU"/>
        </a:p>
      </dgm:t>
    </dgm:pt>
    <dgm:pt modelId="{081612C6-779D-400C-B921-AE3A4486FE61}" type="pres">
      <dgm:prSet presAssocID="{39EEC0CE-9563-4C4D-A640-8A1DDA0D4B87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D43D5-2F17-4582-9E21-A86B8D2ED349}" type="pres">
      <dgm:prSet presAssocID="{E6AE75BA-4642-4C0C-A53C-5D82E6D0B7F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DC0266B-37D6-47FC-9F92-F2F4936DFD0D}" type="pres">
      <dgm:prSet presAssocID="{607EB123-0A0E-4769-9239-59932C088B7A}" presName="compNode" presStyleCnt="0"/>
      <dgm:spPr/>
    </dgm:pt>
    <dgm:pt modelId="{7CC75457-BBD5-44C5-BC34-3A2F09E716FF}" type="pres">
      <dgm:prSet presAssocID="{607EB123-0A0E-4769-9239-59932C088B7A}" presName="pictRect" presStyleLbl="nod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ru-RU"/>
        </a:p>
      </dgm:t>
    </dgm:pt>
    <dgm:pt modelId="{8D10D3B1-A996-467F-9EAF-948EC23C07B4}" type="pres">
      <dgm:prSet presAssocID="{607EB123-0A0E-4769-9239-59932C088B7A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A570B0-07F9-459C-85E0-A3D5FDE65206}" type="pres">
      <dgm:prSet presAssocID="{C09C6754-3797-4397-AE33-3961E6620ED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28DFA35-ED94-444C-8E04-A07E2B4CCBF3}" type="pres">
      <dgm:prSet presAssocID="{A6754E17-F31D-42B1-A774-6FAB4C8AB862}" presName="compNode" presStyleCnt="0"/>
      <dgm:spPr/>
    </dgm:pt>
    <dgm:pt modelId="{9DC3EBE5-D33D-4989-BFD5-67BEE2C6A184}" type="pres">
      <dgm:prSet presAssocID="{A6754E17-F31D-42B1-A774-6FAB4C8AB862}" presName="pictRect" presStyleLbl="nod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ru-RU"/>
        </a:p>
      </dgm:t>
    </dgm:pt>
    <dgm:pt modelId="{BE5D87D6-3AB6-4FBB-9D6E-027C7DF964C7}" type="pres">
      <dgm:prSet presAssocID="{A6754E17-F31D-42B1-A774-6FAB4C8AB862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203B69-1522-4415-B4E2-994A99B18448}" srcId="{A42344CB-C95B-4D94-BB84-F62B998FDF42}" destId="{DDF3E05C-448B-48F7-9AF1-EB58B567B448}" srcOrd="0" destOrd="0" parTransId="{B6E6FC77-B37F-4769-AEA6-C64421885D3A}" sibTransId="{B183EA35-C32C-40E3-9271-10F3FFA728E8}"/>
    <dgm:cxn modelId="{5E86254E-3F0D-4505-8678-F5E3F9D2BAFF}" type="presOf" srcId="{DDF3E05C-448B-48F7-9AF1-EB58B567B448}" destId="{FC37B2E5-0641-477F-8A01-E18E542F6262}" srcOrd="0" destOrd="0" presId="urn:microsoft.com/office/officeart/2005/8/layout/pList1"/>
    <dgm:cxn modelId="{92A5197C-41F0-41CF-9993-F3687410EE26}" type="presOf" srcId="{E6AE75BA-4642-4C0C-A53C-5D82E6D0B7F5}" destId="{D15D43D5-2F17-4582-9E21-A86B8D2ED349}" srcOrd="0" destOrd="0" presId="urn:microsoft.com/office/officeart/2005/8/layout/pList1"/>
    <dgm:cxn modelId="{7F8BE5B6-0BDD-4066-B919-1C373B095501}" type="presOf" srcId="{C09C6754-3797-4397-AE33-3961E6620ED5}" destId="{9FA570B0-07F9-459C-85E0-A3D5FDE65206}" srcOrd="0" destOrd="0" presId="urn:microsoft.com/office/officeart/2005/8/layout/pList1"/>
    <dgm:cxn modelId="{0B4117AC-6E3E-405C-8FCD-152340842F02}" type="presOf" srcId="{A42344CB-C95B-4D94-BB84-F62B998FDF42}" destId="{08B2C4E4-05A1-4E23-BB9F-665FDFE90B7C}" srcOrd="0" destOrd="0" presId="urn:microsoft.com/office/officeart/2005/8/layout/pList1"/>
    <dgm:cxn modelId="{C6009F2C-E7F5-4232-AD87-45C4B0E75D32}" srcId="{A42344CB-C95B-4D94-BB84-F62B998FDF42}" destId="{39EEC0CE-9563-4C4D-A640-8A1DDA0D4B87}" srcOrd="1" destOrd="0" parTransId="{927D564A-BF02-443B-97F8-C3EAA53224D6}" sibTransId="{E6AE75BA-4642-4C0C-A53C-5D82E6D0B7F5}"/>
    <dgm:cxn modelId="{253DEA9B-C115-4527-8044-80F1A91316CB}" type="presOf" srcId="{39EEC0CE-9563-4C4D-A640-8A1DDA0D4B87}" destId="{081612C6-779D-400C-B921-AE3A4486FE61}" srcOrd="0" destOrd="0" presId="urn:microsoft.com/office/officeart/2005/8/layout/pList1"/>
    <dgm:cxn modelId="{F09660FA-0612-4B49-A03E-1CB90CA08480}" type="presOf" srcId="{A6754E17-F31D-42B1-A774-6FAB4C8AB862}" destId="{BE5D87D6-3AB6-4FBB-9D6E-027C7DF964C7}" srcOrd="0" destOrd="0" presId="urn:microsoft.com/office/officeart/2005/8/layout/pList1"/>
    <dgm:cxn modelId="{D5B93948-7A53-4428-B688-88B030447DFB}" type="presOf" srcId="{B183EA35-C32C-40E3-9271-10F3FFA728E8}" destId="{97E2037D-26B3-4D1B-8BF2-36C3218F827C}" srcOrd="0" destOrd="0" presId="urn:microsoft.com/office/officeart/2005/8/layout/pList1"/>
    <dgm:cxn modelId="{76B7E00F-6A22-414D-834D-84477EB630AD}" srcId="{A42344CB-C95B-4D94-BB84-F62B998FDF42}" destId="{607EB123-0A0E-4769-9239-59932C088B7A}" srcOrd="2" destOrd="0" parTransId="{2598E38A-4393-4489-B832-BEBC2C07D9D2}" sibTransId="{C09C6754-3797-4397-AE33-3961E6620ED5}"/>
    <dgm:cxn modelId="{D47D6D49-7FB5-44C8-BB2D-4254209A6EF7}" srcId="{A42344CB-C95B-4D94-BB84-F62B998FDF42}" destId="{A6754E17-F31D-42B1-A774-6FAB4C8AB862}" srcOrd="3" destOrd="0" parTransId="{EDD99E79-EF60-4235-8192-DB7459D37CE0}" sibTransId="{5AB4DDEF-DDE7-4EB0-BAA8-C84A324DE5B6}"/>
    <dgm:cxn modelId="{972C517F-039B-482B-8AC3-A7F62A80FF46}" type="presOf" srcId="{607EB123-0A0E-4769-9239-59932C088B7A}" destId="{8D10D3B1-A996-467F-9EAF-948EC23C07B4}" srcOrd="0" destOrd="0" presId="urn:microsoft.com/office/officeart/2005/8/layout/pList1"/>
    <dgm:cxn modelId="{DFDD3500-6E4E-4E3C-9D45-ABCAA8D761BC}" type="presParOf" srcId="{08B2C4E4-05A1-4E23-BB9F-665FDFE90B7C}" destId="{5861B611-D446-49A7-B272-6E97517EA52B}" srcOrd="0" destOrd="0" presId="urn:microsoft.com/office/officeart/2005/8/layout/pList1"/>
    <dgm:cxn modelId="{09BBA957-5BA9-4F26-880E-30F11A1BFE78}" type="presParOf" srcId="{5861B611-D446-49A7-B272-6E97517EA52B}" destId="{817FA562-AA31-4DFC-ADF0-528DD383FEDE}" srcOrd="0" destOrd="0" presId="urn:microsoft.com/office/officeart/2005/8/layout/pList1"/>
    <dgm:cxn modelId="{2720DC22-4B25-4E17-96F8-F2CB4117C063}" type="presParOf" srcId="{5861B611-D446-49A7-B272-6E97517EA52B}" destId="{FC37B2E5-0641-477F-8A01-E18E542F6262}" srcOrd="1" destOrd="0" presId="urn:microsoft.com/office/officeart/2005/8/layout/pList1"/>
    <dgm:cxn modelId="{EAF6905A-3DC7-4BA8-9D7D-8B25D8FA9BB5}" type="presParOf" srcId="{08B2C4E4-05A1-4E23-BB9F-665FDFE90B7C}" destId="{97E2037D-26B3-4D1B-8BF2-36C3218F827C}" srcOrd="1" destOrd="0" presId="urn:microsoft.com/office/officeart/2005/8/layout/pList1"/>
    <dgm:cxn modelId="{A15991CC-CD2F-403A-A60E-C027A8D80F03}" type="presParOf" srcId="{08B2C4E4-05A1-4E23-BB9F-665FDFE90B7C}" destId="{CBA2472F-BBF0-4F40-9DB2-282F8CE9217C}" srcOrd="2" destOrd="0" presId="urn:microsoft.com/office/officeart/2005/8/layout/pList1"/>
    <dgm:cxn modelId="{9B12CEF3-3299-48FA-BC9D-21373BBFC73A}" type="presParOf" srcId="{CBA2472F-BBF0-4F40-9DB2-282F8CE9217C}" destId="{F51F3052-3A69-470B-B900-85D6E5498068}" srcOrd="0" destOrd="0" presId="urn:microsoft.com/office/officeart/2005/8/layout/pList1"/>
    <dgm:cxn modelId="{025A87D0-80AE-44CE-A138-36876DA5A4CF}" type="presParOf" srcId="{CBA2472F-BBF0-4F40-9DB2-282F8CE9217C}" destId="{081612C6-779D-400C-B921-AE3A4486FE61}" srcOrd="1" destOrd="0" presId="urn:microsoft.com/office/officeart/2005/8/layout/pList1"/>
    <dgm:cxn modelId="{EAF0152A-0B2D-41D3-BDCB-E6F79E29E511}" type="presParOf" srcId="{08B2C4E4-05A1-4E23-BB9F-665FDFE90B7C}" destId="{D15D43D5-2F17-4582-9E21-A86B8D2ED349}" srcOrd="3" destOrd="0" presId="urn:microsoft.com/office/officeart/2005/8/layout/pList1"/>
    <dgm:cxn modelId="{29FE3509-AF20-45EE-B6D8-042308D83B62}" type="presParOf" srcId="{08B2C4E4-05A1-4E23-BB9F-665FDFE90B7C}" destId="{CDC0266B-37D6-47FC-9F92-F2F4936DFD0D}" srcOrd="4" destOrd="0" presId="urn:microsoft.com/office/officeart/2005/8/layout/pList1"/>
    <dgm:cxn modelId="{92574F23-7BC0-45C8-80D7-898D59E044FC}" type="presParOf" srcId="{CDC0266B-37D6-47FC-9F92-F2F4936DFD0D}" destId="{7CC75457-BBD5-44C5-BC34-3A2F09E716FF}" srcOrd="0" destOrd="0" presId="urn:microsoft.com/office/officeart/2005/8/layout/pList1"/>
    <dgm:cxn modelId="{C4F590BA-45A1-491C-8C50-1E2ECA480005}" type="presParOf" srcId="{CDC0266B-37D6-47FC-9F92-F2F4936DFD0D}" destId="{8D10D3B1-A996-467F-9EAF-948EC23C07B4}" srcOrd="1" destOrd="0" presId="urn:microsoft.com/office/officeart/2005/8/layout/pList1"/>
    <dgm:cxn modelId="{8471CD1A-C758-4EAB-9362-23269FB03EA9}" type="presParOf" srcId="{08B2C4E4-05A1-4E23-BB9F-665FDFE90B7C}" destId="{9FA570B0-07F9-459C-85E0-A3D5FDE65206}" srcOrd="5" destOrd="0" presId="urn:microsoft.com/office/officeart/2005/8/layout/pList1"/>
    <dgm:cxn modelId="{2A9B8496-F7F6-420E-89BE-F7D22F497ABF}" type="presParOf" srcId="{08B2C4E4-05A1-4E23-BB9F-665FDFE90B7C}" destId="{828DFA35-ED94-444C-8E04-A07E2B4CCBF3}" srcOrd="6" destOrd="0" presId="urn:microsoft.com/office/officeart/2005/8/layout/pList1"/>
    <dgm:cxn modelId="{31CCA047-4EDA-4B05-8F27-7E10CBA525F7}" type="presParOf" srcId="{828DFA35-ED94-444C-8E04-A07E2B4CCBF3}" destId="{9DC3EBE5-D33D-4989-BFD5-67BEE2C6A184}" srcOrd="0" destOrd="0" presId="urn:microsoft.com/office/officeart/2005/8/layout/pList1"/>
    <dgm:cxn modelId="{225DA23C-AE87-4EF6-A22D-CF7754BCAA4D}" type="presParOf" srcId="{828DFA35-ED94-444C-8E04-A07E2B4CCBF3}" destId="{BE5D87D6-3AB6-4FBB-9D6E-027C7DF964C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9C308A-8268-4136-B2F5-E8D55687DAB9}" type="doc">
      <dgm:prSet loTypeId="urn:microsoft.com/office/officeart/2008/layout/PictureStrips" loCatId="pictur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5013F5-55E8-4150-8C27-CCB12DE48F66}">
      <dgm:prSet custT="1"/>
      <dgm:spPr/>
      <dgm:t>
        <a:bodyPr/>
        <a:lstStyle/>
        <a:p>
          <a:pPr algn="ctr" rtl="0"/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Суповые концентраты трех наименований: «Борщ», «Уха» и «Суп с копчёностями». </a:t>
          </a:r>
        </a:p>
        <a:p>
          <a:pPr algn="just" rtl="0"/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приготовления полноценного блюда, необходимо небольшим количеством воды залить концентрат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*Приготовление происходит прямо в упаковке.  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0EDEF7-412B-4E55-A832-9CA18972F0C6}" type="parTrans" cxnId="{FD760A09-CCCB-49A7-B04B-7B04694AC375}">
      <dgm:prSet/>
      <dgm:spPr/>
      <dgm:t>
        <a:bodyPr/>
        <a:lstStyle/>
        <a:p>
          <a:endParaRPr lang="ru-RU"/>
        </a:p>
      </dgm:t>
    </dgm:pt>
    <dgm:pt modelId="{7C3BFB0B-228B-4B98-9C95-18253679D2C4}" type="sibTrans" cxnId="{FD760A09-CCCB-49A7-B04B-7B04694AC375}">
      <dgm:prSet/>
      <dgm:spPr/>
      <dgm:t>
        <a:bodyPr/>
        <a:lstStyle/>
        <a:p>
          <a:endParaRPr lang="ru-RU"/>
        </a:p>
      </dgm:t>
    </dgm:pt>
    <dgm:pt modelId="{0F29B58F-6462-4AE4-A113-69D8BCA0FB7A}">
      <dgm:prSet custT="1"/>
      <dgm:spPr/>
      <dgm:t>
        <a:bodyPr/>
        <a:lstStyle/>
        <a:p>
          <a:pPr algn="ctr" rtl="0"/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Фруктовые батончики трех наименований: «Ягодный», «Фруктовый» и «Фруктово-ореховый».</a:t>
          </a:r>
        </a:p>
        <a:p>
          <a:pPr algn="just" rtl="0"/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Фруктовые батончики содержат большое количество витаминов и минеральных веществ и клетчатки.*Фруктовые батончики будут укомплектованы в индивидуальную упаковку, что позволит их удобному употреблению на ходу.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D8E1B1-AAEA-4CA6-AE37-EC3F7F7B92D8}" type="parTrans" cxnId="{52AADA88-0D80-4613-ABC7-535919BD21CD}">
      <dgm:prSet/>
      <dgm:spPr/>
      <dgm:t>
        <a:bodyPr/>
        <a:lstStyle/>
        <a:p>
          <a:endParaRPr lang="ru-RU"/>
        </a:p>
      </dgm:t>
    </dgm:pt>
    <dgm:pt modelId="{C5E1D177-CD79-4FCF-B630-A57F61D37425}" type="sibTrans" cxnId="{52AADA88-0D80-4613-ABC7-535919BD21CD}">
      <dgm:prSet/>
      <dgm:spPr/>
      <dgm:t>
        <a:bodyPr/>
        <a:lstStyle/>
        <a:p>
          <a:endParaRPr lang="ru-RU"/>
        </a:p>
      </dgm:t>
    </dgm:pt>
    <dgm:pt modelId="{8EC5F927-3179-4D76-B984-4145A8B54604}">
      <dgm:prSet custT="1"/>
      <dgm:spPr/>
      <dgm:t>
        <a:bodyPr/>
        <a:lstStyle/>
        <a:p>
          <a:pPr algn="ctr" rtl="0"/>
          <a:r>
            <a:rPr lang="ru-RU" sz="1100" b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Галеты из кукурузной и рисовой муки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 algn="just" rtl="0"/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добавлением семечек подсолнуха, тыквенных семечек.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042D25-4AD4-4FF0-BB89-EDC026612F01}" type="parTrans" cxnId="{C2778CE2-2638-4CD0-9037-D055BD32E591}">
      <dgm:prSet/>
      <dgm:spPr/>
      <dgm:t>
        <a:bodyPr/>
        <a:lstStyle/>
        <a:p>
          <a:endParaRPr lang="ru-RU"/>
        </a:p>
      </dgm:t>
    </dgm:pt>
    <dgm:pt modelId="{0DC24ED0-5EF7-4D08-8243-A100014110D0}" type="sibTrans" cxnId="{C2778CE2-2638-4CD0-9037-D055BD32E591}">
      <dgm:prSet/>
      <dgm:spPr/>
      <dgm:t>
        <a:bodyPr/>
        <a:lstStyle/>
        <a:p>
          <a:endParaRPr lang="ru-RU"/>
        </a:p>
      </dgm:t>
    </dgm:pt>
    <dgm:pt modelId="{C9D509DC-D523-4E86-80F7-F9BA56E34C50}">
      <dgm:prSet custT="1"/>
      <dgm:spPr/>
      <dgm:t>
        <a:bodyPr/>
        <a:lstStyle/>
        <a:p>
          <a:r>
            <a:rPr lang="ru-RU" alt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технологии производства индивидуального рациона питания, продукты и блюда которого содержат большое количество витаминов и минеральных веществ.</a:t>
          </a:r>
        </a:p>
        <a:p>
          <a:r>
            <a:rPr lang="ru-RU" sz="1100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ИРП будут добавлены следующие продукты питания:</a:t>
          </a:r>
          <a:endParaRPr lang="ru-RU" sz="1100" u="sng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D528D8-65F8-4DF8-BABF-D6CB3BF023F9}" type="parTrans" cxnId="{61BD1626-FA7C-450A-A392-7079BF493974}">
      <dgm:prSet/>
      <dgm:spPr/>
      <dgm:t>
        <a:bodyPr/>
        <a:lstStyle/>
        <a:p>
          <a:endParaRPr lang="ru-RU"/>
        </a:p>
      </dgm:t>
    </dgm:pt>
    <dgm:pt modelId="{6B452ECD-E6C8-4BA5-9315-5B7D4AE8DEA4}" type="sibTrans" cxnId="{61BD1626-FA7C-450A-A392-7079BF493974}">
      <dgm:prSet/>
      <dgm:spPr/>
      <dgm:t>
        <a:bodyPr/>
        <a:lstStyle/>
        <a:p>
          <a:endParaRPr lang="ru-RU"/>
        </a:p>
      </dgm:t>
    </dgm:pt>
    <dgm:pt modelId="{0ED390B3-3EAE-4742-A3F6-48D46C7B0BDE}">
      <dgm:prSet custT="1"/>
      <dgm:spPr/>
      <dgm:t>
        <a:bodyPr/>
        <a:lstStyle/>
        <a:p>
          <a:pPr algn="ctr" rtl="0"/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Смесь веток смородины, вишни и малины. </a:t>
          </a:r>
        </a:p>
        <a:p>
          <a:pPr algn="just" rtl="0"/>
          <a:r>
            <a:rPr lang="ru-RU" sz="11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Напиток обладает иммуномодулирующими и жаропонижающими свойствами. Содержит витамин С. Для приготовления потребуется небольшое количество кипяченой воды. </a:t>
          </a:r>
          <a:endParaRPr lang="ru-RU" sz="11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337199-AF55-4C1D-8884-6E8FDA348E0F}" type="parTrans" cxnId="{CC687F0A-F240-4A97-BC24-1F06A009D620}">
      <dgm:prSet/>
      <dgm:spPr/>
      <dgm:t>
        <a:bodyPr/>
        <a:lstStyle/>
        <a:p>
          <a:endParaRPr lang="ru-RU"/>
        </a:p>
      </dgm:t>
    </dgm:pt>
    <dgm:pt modelId="{54114FE1-C671-4628-9683-1CFDACAD7637}" type="sibTrans" cxnId="{CC687F0A-F240-4A97-BC24-1F06A009D620}">
      <dgm:prSet/>
      <dgm:spPr/>
      <dgm:t>
        <a:bodyPr/>
        <a:lstStyle/>
        <a:p>
          <a:endParaRPr lang="ru-RU"/>
        </a:p>
      </dgm:t>
    </dgm:pt>
    <dgm:pt modelId="{C5CA4F5F-9246-4908-B904-0DB77AE26B55}" type="pres">
      <dgm:prSet presAssocID="{CB9C308A-8268-4136-B2F5-E8D55687DA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145C93-8894-4541-950A-29B2598AC504}" type="pres">
      <dgm:prSet presAssocID="{C9D509DC-D523-4E86-80F7-F9BA56E34C50}" presName="composite" presStyleCnt="0"/>
      <dgm:spPr/>
      <dgm:t>
        <a:bodyPr/>
        <a:lstStyle/>
        <a:p>
          <a:endParaRPr lang="ru-RU"/>
        </a:p>
      </dgm:t>
    </dgm:pt>
    <dgm:pt modelId="{286D2CED-CA7A-48E7-A1AC-4A78F4E6DC5A}" type="pres">
      <dgm:prSet presAssocID="{C9D509DC-D523-4E86-80F7-F9BA56E34C50}" presName="rect1" presStyleLbl="tr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487F7C-CFE2-47AD-A6DB-5D693A186251}" type="pres">
      <dgm:prSet presAssocID="{C9D509DC-D523-4E86-80F7-F9BA56E34C50}" presName="rect2" presStyleLbl="fgImgPlace1" presStyleIdx="0" presStyleCnt="5" custLinFactNeighborX="-192" custLinFactNeighborY="276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6A11FB4-326E-43BA-8607-0C5244909B49}" type="pres">
      <dgm:prSet presAssocID="{6B452ECD-E6C8-4BA5-9315-5B7D4AE8DEA4}" presName="sibTrans" presStyleCnt="0"/>
      <dgm:spPr/>
      <dgm:t>
        <a:bodyPr/>
        <a:lstStyle/>
        <a:p>
          <a:endParaRPr lang="ru-RU"/>
        </a:p>
      </dgm:t>
    </dgm:pt>
    <dgm:pt modelId="{24B761DB-6285-4C98-A393-0F2C600A0810}" type="pres">
      <dgm:prSet presAssocID="{245013F5-55E8-4150-8C27-CCB12DE48F66}" presName="composite" presStyleCnt="0"/>
      <dgm:spPr/>
      <dgm:t>
        <a:bodyPr/>
        <a:lstStyle/>
        <a:p>
          <a:endParaRPr lang="ru-RU"/>
        </a:p>
      </dgm:t>
    </dgm:pt>
    <dgm:pt modelId="{4936C2F7-ECA0-4221-BEE5-02C5D3D384AF}" type="pres">
      <dgm:prSet presAssocID="{245013F5-55E8-4150-8C27-CCB12DE48F66}" presName="rect1" presStyleLbl="tr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252B1F-CDA8-4DB3-89D6-EF4056B7DD39}" type="pres">
      <dgm:prSet presAssocID="{245013F5-55E8-4150-8C27-CCB12DE48F66}" presName="rect2" presStyleLbl="fgImgPlace1" presStyleIdx="1" presStyleCnt="5" custLinFactNeighborX="1037" custLinFactNeighborY="553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EB3E7C0-5883-41AF-A2D6-704F9A74225C}" type="pres">
      <dgm:prSet presAssocID="{7C3BFB0B-228B-4B98-9C95-18253679D2C4}" presName="sibTrans" presStyleCnt="0"/>
      <dgm:spPr/>
      <dgm:t>
        <a:bodyPr/>
        <a:lstStyle/>
        <a:p>
          <a:endParaRPr lang="ru-RU"/>
        </a:p>
      </dgm:t>
    </dgm:pt>
    <dgm:pt modelId="{49B57123-EA45-4988-9177-F71AF35A5949}" type="pres">
      <dgm:prSet presAssocID="{0F29B58F-6462-4AE4-A113-69D8BCA0FB7A}" presName="composite" presStyleCnt="0"/>
      <dgm:spPr/>
      <dgm:t>
        <a:bodyPr/>
        <a:lstStyle/>
        <a:p>
          <a:endParaRPr lang="ru-RU"/>
        </a:p>
      </dgm:t>
    </dgm:pt>
    <dgm:pt modelId="{C1786B29-878B-4856-84D7-77BB2810A331}" type="pres">
      <dgm:prSet presAssocID="{0F29B58F-6462-4AE4-A113-69D8BCA0FB7A}" presName="rect1" presStyleLbl="tr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DC8AE4-56C1-46E9-BB9F-EA2AFF5018EA}" type="pres">
      <dgm:prSet presAssocID="{0F29B58F-6462-4AE4-A113-69D8BCA0FB7A}" presName="rect2" presStyleLbl="fgImgPlace1" presStyleIdx="2" presStyleCnt="5" custLinFactNeighborX="845" custLinFactNeighborY="329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4000" r="-144000"/>
          </a:stretch>
        </a:blipFill>
      </dgm:spPr>
      <dgm:t>
        <a:bodyPr/>
        <a:lstStyle/>
        <a:p>
          <a:endParaRPr lang="ru-RU"/>
        </a:p>
      </dgm:t>
    </dgm:pt>
    <dgm:pt modelId="{AF041CEA-EFBE-4772-8324-5400B2C2329F}" type="pres">
      <dgm:prSet presAssocID="{C5E1D177-CD79-4FCF-B630-A57F61D37425}" presName="sibTrans" presStyleCnt="0"/>
      <dgm:spPr/>
      <dgm:t>
        <a:bodyPr/>
        <a:lstStyle/>
        <a:p>
          <a:endParaRPr lang="ru-RU"/>
        </a:p>
      </dgm:t>
    </dgm:pt>
    <dgm:pt modelId="{8401C17D-4772-4199-B551-84BD8D99568F}" type="pres">
      <dgm:prSet presAssocID="{0ED390B3-3EAE-4742-A3F6-48D46C7B0BDE}" presName="composite" presStyleCnt="0"/>
      <dgm:spPr/>
      <dgm:t>
        <a:bodyPr/>
        <a:lstStyle/>
        <a:p>
          <a:endParaRPr lang="ru-RU"/>
        </a:p>
      </dgm:t>
    </dgm:pt>
    <dgm:pt modelId="{41729CB7-5AAF-4883-B1BA-FDDB8FF8BDCF}" type="pres">
      <dgm:prSet presAssocID="{0ED390B3-3EAE-4742-A3F6-48D46C7B0BDE}" presName="rect1" presStyleLbl="trAlignAcc1" presStyleIdx="3" presStyleCnt="5" custLinFactNeighborX="227" custLinFactNeighborY="-5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7E2E17-64C0-4225-BCFC-1A50765329F8}" type="pres">
      <dgm:prSet presAssocID="{0ED390B3-3EAE-4742-A3F6-48D46C7B0BDE}" presName="rect2" presStyleLbl="fgImgPlace1" presStyleIdx="3" presStyleCnt="5" custScaleY="100738" custLinFactNeighborX="-5185" custLinFactNeighborY="1382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t>
        <a:bodyPr/>
        <a:lstStyle/>
        <a:p>
          <a:endParaRPr lang="ru-RU"/>
        </a:p>
      </dgm:t>
    </dgm:pt>
    <dgm:pt modelId="{72D7C9E5-1EF4-4BA1-B731-03E14B37C3C9}" type="pres">
      <dgm:prSet presAssocID="{54114FE1-C671-4628-9683-1CFDACAD7637}" presName="sibTrans" presStyleCnt="0"/>
      <dgm:spPr/>
      <dgm:t>
        <a:bodyPr/>
        <a:lstStyle/>
        <a:p>
          <a:endParaRPr lang="ru-RU"/>
        </a:p>
      </dgm:t>
    </dgm:pt>
    <dgm:pt modelId="{DDC92018-AA9F-471A-BCA2-C067F50265E9}" type="pres">
      <dgm:prSet presAssocID="{8EC5F927-3179-4D76-B984-4145A8B54604}" presName="composite" presStyleCnt="0"/>
      <dgm:spPr/>
      <dgm:t>
        <a:bodyPr/>
        <a:lstStyle/>
        <a:p>
          <a:endParaRPr lang="ru-RU"/>
        </a:p>
      </dgm:t>
    </dgm:pt>
    <dgm:pt modelId="{2905207A-CA03-4339-898E-B5F1190EBD85}" type="pres">
      <dgm:prSet presAssocID="{8EC5F927-3179-4D76-B984-4145A8B54604}" presName="rect1" presStyleLbl="trAlignAcc1" presStyleIdx="4" presStyleCnt="5" custLinFactNeighborX="1814" custLinFactNeighborY="-5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F079B2-2A75-4A86-A364-860E9CDA79A4}" type="pres">
      <dgm:prSet presAssocID="{8EC5F927-3179-4D76-B984-4145A8B54604}" presName="rect2" presStyleLbl="fgImgPlace1" presStyleIdx="4" presStyleCnt="5" custScaleX="104772" custScaleY="94717" custLinFactNeighborX="-2074" custLinFactNeighborY="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3000" r="-83000"/>
          </a:stretch>
        </a:blipFill>
      </dgm:spPr>
      <dgm:t>
        <a:bodyPr/>
        <a:lstStyle/>
        <a:p>
          <a:endParaRPr lang="ru-RU"/>
        </a:p>
      </dgm:t>
    </dgm:pt>
  </dgm:ptLst>
  <dgm:cxnLst>
    <dgm:cxn modelId="{F1C3291B-09CC-4929-99E2-FEF7D2C6539C}" type="presOf" srcId="{0ED390B3-3EAE-4742-A3F6-48D46C7B0BDE}" destId="{41729CB7-5AAF-4883-B1BA-FDDB8FF8BDCF}" srcOrd="0" destOrd="0" presId="urn:microsoft.com/office/officeart/2008/layout/PictureStrips"/>
    <dgm:cxn modelId="{CC687F0A-F240-4A97-BC24-1F06A009D620}" srcId="{CB9C308A-8268-4136-B2F5-E8D55687DAB9}" destId="{0ED390B3-3EAE-4742-A3F6-48D46C7B0BDE}" srcOrd="3" destOrd="0" parTransId="{24337199-AF55-4C1D-8884-6E8FDA348E0F}" sibTransId="{54114FE1-C671-4628-9683-1CFDACAD7637}"/>
    <dgm:cxn modelId="{8B64D84A-7112-44B2-88CD-DDA029843E71}" type="presOf" srcId="{0F29B58F-6462-4AE4-A113-69D8BCA0FB7A}" destId="{C1786B29-878B-4856-84D7-77BB2810A331}" srcOrd="0" destOrd="0" presId="urn:microsoft.com/office/officeart/2008/layout/PictureStrips"/>
    <dgm:cxn modelId="{7B3DB6A8-3467-420E-ADB0-CAB185F291F3}" type="presOf" srcId="{245013F5-55E8-4150-8C27-CCB12DE48F66}" destId="{4936C2F7-ECA0-4221-BEE5-02C5D3D384AF}" srcOrd="0" destOrd="0" presId="urn:microsoft.com/office/officeart/2008/layout/PictureStrips"/>
    <dgm:cxn modelId="{90E2B6EF-EBBE-4D7C-976C-31FACC995A63}" type="presOf" srcId="{C9D509DC-D523-4E86-80F7-F9BA56E34C50}" destId="{286D2CED-CA7A-48E7-A1AC-4A78F4E6DC5A}" srcOrd="0" destOrd="0" presId="urn:microsoft.com/office/officeart/2008/layout/PictureStrips"/>
    <dgm:cxn modelId="{09564CEE-7A92-4D6B-B237-8C605B10EB5E}" type="presOf" srcId="{8EC5F927-3179-4D76-B984-4145A8B54604}" destId="{2905207A-CA03-4339-898E-B5F1190EBD85}" srcOrd="0" destOrd="0" presId="urn:microsoft.com/office/officeart/2008/layout/PictureStrips"/>
    <dgm:cxn modelId="{61BD1626-FA7C-450A-A392-7079BF493974}" srcId="{CB9C308A-8268-4136-B2F5-E8D55687DAB9}" destId="{C9D509DC-D523-4E86-80F7-F9BA56E34C50}" srcOrd="0" destOrd="0" parTransId="{88D528D8-65F8-4DF8-BABF-D6CB3BF023F9}" sibTransId="{6B452ECD-E6C8-4BA5-9315-5B7D4AE8DEA4}"/>
    <dgm:cxn modelId="{52AADA88-0D80-4613-ABC7-535919BD21CD}" srcId="{CB9C308A-8268-4136-B2F5-E8D55687DAB9}" destId="{0F29B58F-6462-4AE4-A113-69D8BCA0FB7A}" srcOrd="2" destOrd="0" parTransId="{36D8E1B1-AAEA-4CA6-AE37-EC3F7F7B92D8}" sibTransId="{C5E1D177-CD79-4FCF-B630-A57F61D37425}"/>
    <dgm:cxn modelId="{FD760A09-CCCB-49A7-B04B-7B04694AC375}" srcId="{CB9C308A-8268-4136-B2F5-E8D55687DAB9}" destId="{245013F5-55E8-4150-8C27-CCB12DE48F66}" srcOrd="1" destOrd="0" parTransId="{730EDEF7-412B-4E55-A832-9CA18972F0C6}" sibTransId="{7C3BFB0B-228B-4B98-9C95-18253679D2C4}"/>
    <dgm:cxn modelId="{C2778CE2-2638-4CD0-9037-D055BD32E591}" srcId="{CB9C308A-8268-4136-B2F5-E8D55687DAB9}" destId="{8EC5F927-3179-4D76-B984-4145A8B54604}" srcOrd="4" destOrd="0" parTransId="{D5042D25-4AD4-4FF0-BB89-EDC026612F01}" sibTransId="{0DC24ED0-5EF7-4D08-8243-A100014110D0}"/>
    <dgm:cxn modelId="{7CE5A305-8720-486F-8267-F3C1BC4A34BF}" type="presOf" srcId="{CB9C308A-8268-4136-B2F5-E8D55687DAB9}" destId="{C5CA4F5F-9246-4908-B904-0DB77AE26B55}" srcOrd="0" destOrd="0" presId="urn:microsoft.com/office/officeart/2008/layout/PictureStrips"/>
    <dgm:cxn modelId="{34DE408F-98CE-4037-808C-C66445F95D19}" type="presParOf" srcId="{C5CA4F5F-9246-4908-B904-0DB77AE26B55}" destId="{F7145C93-8894-4541-950A-29B2598AC504}" srcOrd="0" destOrd="0" presId="urn:microsoft.com/office/officeart/2008/layout/PictureStrips"/>
    <dgm:cxn modelId="{3B2D479B-2851-4430-91E1-D9186372725A}" type="presParOf" srcId="{F7145C93-8894-4541-950A-29B2598AC504}" destId="{286D2CED-CA7A-48E7-A1AC-4A78F4E6DC5A}" srcOrd="0" destOrd="0" presId="urn:microsoft.com/office/officeart/2008/layout/PictureStrips"/>
    <dgm:cxn modelId="{4036B7D0-565B-49F2-9651-19CABA19DEB9}" type="presParOf" srcId="{F7145C93-8894-4541-950A-29B2598AC504}" destId="{2D487F7C-CFE2-47AD-A6DB-5D693A186251}" srcOrd="1" destOrd="0" presId="urn:microsoft.com/office/officeart/2008/layout/PictureStrips"/>
    <dgm:cxn modelId="{D9686946-6F5B-4638-A125-CDC3A50C6190}" type="presParOf" srcId="{C5CA4F5F-9246-4908-B904-0DB77AE26B55}" destId="{06A11FB4-326E-43BA-8607-0C5244909B49}" srcOrd="1" destOrd="0" presId="urn:microsoft.com/office/officeart/2008/layout/PictureStrips"/>
    <dgm:cxn modelId="{8DAB8016-F0F9-44A7-9163-CD752676C054}" type="presParOf" srcId="{C5CA4F5F-9246-4908-B904-0DB77AE26B55}" destId="{24B761DB-6285-4C98-A393-0F2C600A0810}" srcOrd="2" destOrd="0" presId="urn:microsoft.com/office/officeart/2008/layout/PictureStrips"/>
    <dgm:cxn modelId="{8E381D68-4259-4CDC-A4FB-7CCF35113681}" type="presParOf" srcId="{24B761DB-6285-4C98-A393-0F2C600A0810}" destId="{4936C2F7-ECA0-4221-BEE5-02C5D3D384AF}" srcOrd="0" destOrd="0" presId="urn:microsoft.com/office/officeart/2008/layout/PictureStrips"/>
    <dgm:cxn modelId="{5B525DB7-BB5D-4F80-8EA3-762986EC777C}" type="presParOf" srcId="{24B761DB-6285-4C98-A393-0F2C600A0810}" destId="{77252B1F-CDA8-4DB3-89D6-EF4056B7DD39}" srcOrd="1" destOrd="0" presId="urn:microsoft.com/office/officeart/2008/layout/PictureStrips"/>
    <dgm:cxn modelId="{0A4AF550-7369-40E2-B989-3B32902144FF}" type="presParOf" srcId="{C5CA4F5F-9246-4908-B904-0DB77AE26B55}" destId="{CEB3E7C0-5883-41AF-A2D6-704F9A74225C}" srcOrd="3" destOrd="0" presId="urn:microsoft.com/office/officeart/2008/layout/PictureStrips"/>
    <dgm:cxn modelId="{93C5D173-04AE-4E88-A574-D21F8B0B8BD1}" type="presParOf" srcId="{C5CA4F5F-9246-4908-B904-0DB77AE26B55}" destId="{49B57123-EA45-4988-9177-F71AF35A5949}" srcOrd="4" destOrd="0" presId="urn:microsoft.com/office/officeart/2008/layout/PictureStrips"/>
    <dgm:cxn modelId="{1C4DA6A4-6F05-47C3-83EF-309AFAE37E32}" type="presParOf" srcId="{49B57123-EA45-4988-9177-F71AF35A5949}" destId="{C1786B29-878B-4856-84D7-77BB2810A331}" srcOrd="0" destOrd="0" presId="urn:microsoft.com/office/officeart/2008/layout/PictureStrips"/>
    <dgm:cxn modelId="{A8028A3A-5F7A-4D41-89FB-E60F6698D7C0}" type="presParOf" srcId="{49B57123-EA45-4988-9177-F71AF35A5949}" destId="{7BDC8AE4-56C1-46E9-BB9F-EA2AFF5018EA}" srcOrd="1" destOrd="0" presId="urn:microsoft.com/office/officeart/2008/layout/PictureStrips"/>
    <dgm:cxn modelId="{A65D39A9-764C-4FEC-AAB0-C079EB83A3C9}" type="presParOf" srcId="{C5CA4F5F-9246-4908-B904-0DB77AE26B55}" destId="{AF041CEA-EFBE-4772-8324-5400B2C2329F}" srcOrd="5" destOrd="0" presId="urn:microsoft.com/office/officeart/2008/layout/PictureStrips"/>
    <dgm:cxn modelId="{B44906E2-4C3A-4074-81A9-22C1F4888AB1}" type="presParOf" srcId="{C5CA4F5F-9246-4908-B904-0DB77AE26B55}" destId="{8401C17D-4772-4199-B551-84BD8D99568F}" srcOrd="6" destOrd="0" presId="urn:microsoft.com/office/officeart/2008/layout/PictureStrips"/>
    <dgm:cxn modelId="{371793C1-A72C-4E9C-BAF6-46092E0C9E7A}" type="presParOf" srcId="{8401C17D-4772-4199-B551-84BD8D99568F}" destId="{41729CB7-5AAF-4883-B1BA-FDDB8FF8BDCF}" srcOrd="0" destOrd="0" presId="urn:microsoft.com/office/officeart/2008/layout/PictureStrips"/>
    <dgm:cxn modelId="{AA98A6F1-F9C0-49E7-B745-A7748F9EB174}" type="presParOf" srcId="{8401C17D-4772-4199-B551-84BD8D99568F}" destId="{907E2E17-64C0-4225-BCFC-1A50765329F8}" srcOrd="1" destOrd="0" presId="urn:microsoft.com/office/officeart/2008/layout/PictureStrips"/>
    <dgm:cxn modelId="{5D74C4A4-95F1-4ED5-96F8-18B4F0BB56D1}" type="presParOf" srcId="{C5CA4F5F-9246-4908-B904-0DB77AE26B55}" destId="{72D7C9E5-1EF4-4BA1-B731-03E14B37C3C9}" srcOrd="7" destOrd="0" presId="urn:microsoft.com/office/officeart/2008/layout/PictureStrips"/>
    <dgm:cxn modelId="{AA6CA076-258D-450F-9F3A-259E232AEC94}" type="presParOf" srcId="{C5CA4F5F-9246-4908-B904-0DB77AE26B55}" destId="{DDC92018-AA9F-471A-BCA2-C067F50265E9}" srcOrd="8" destOrd="0" presId="urn:microsoft.com/office/officeart/2008/layout/PictureStrips"/>
    <dgm:cxn modelId="{4099F4FB-3BAC-4640-850B-09C2802E0A09}" type="presParOf" srcId="{DDC92018-AA9F-471A-BCA2-C067F50265E9}" destId="{2905207A-CA03-4339-898E-B5F1190EBD85}" srcOrd="0" destOrd="0" presId="urn:microsoft.com/office/officeart/2008/layout/PictureStrips"/>
    <dgm:cxn modelId="{F2B21648-32E7-4D54-BDBB-7809F2BA2C93}" type="presParOf" srcId="{DDC92018-AA9F-471A-BCA2-C067F50265E9}" destId="{DFF079B2-2A75-4A86-A364-860E9CDA79A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EFF321-CBD1-4583-A18B-407E156C07CB}" type="doc">
      <dgm:prSet loTypeId="urn:microsoft.com/office/officeart/2005/8/layout/target3" loCatId="relationship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3196254-2B66-4FBD-BCE1-3C3B45BF4911}">
      <dgm:prSet custT="1"/>
      <dgm:spPr/>
      <dgm:t>
        <a:bodyPr/>
        <a:lstStyle/>
        <a:p>
          <a:pPr rtl="0"/>
          <a:r>
            <a:rPr lang="ru-RU" sz="18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Специфика потребностей</a:t>
          </a:r>
          <a:r>
            <a:rPr lang="ru-RU" sz="18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Проект нацелен на удовлетворение потребностей военнослужащих, учитывая физические нагрузки, стрессовые ситуации и необходимость быстрого восполнения энергии. Разработка рационов, адаптированных к условиям военной службы, позволит обеспечить бойцов необходимыми нутриентами.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5CA7FC-8822-4063-9DD2-39980612F3BA}" type="parTrans" cxnId="{64757A94-F478-417D-89C1-3C164066433B}">
      <dgm:prSet/>
      <dgm:spPr/>
      <dgm:t>
        <a:bodyPr/>
        <a:lstStyle/>
        <a:p>
          <a:endParaRPr lang="ru-RU"/>
        </a:p>
      </dgm:t>
    </dgm:pt>
    <dgm:pt modelId="{CF24484E-D095-4349-A5BC-7076A9306256}" type="sibTrans" cxnId="{64757A94-F478-417D-89C1-3C164066433B}">
      <dgm:prSet/>
      <dgm:spPr/>
      <dgm:t>
        <a:bodyPr/>
        <a:lstStyle/>
        <a:p>
          <a:endParaRPr lang="ru-RU"/>
        </a:p>
      </dgm:t>
    </dgm:pt>
    <dgm:pt modelId="{E1554938-789A-4AD0-9180-3F95D0E9E2D3}">
      <dgm:prSet/>
      <dgm:spPr/>
      <dgm:t>
        <a:bodyPr/>
        <a:lstStyle/>
        <a:p>
          <a:pPr rtl="0"/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Разнообразие функциональных продуктов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Включение в рацион фруктовых батончиков, суповых концентратов, жаропонижающего напитка с витамином С и галет с кукурузной мукой — это данные продукты питания обеспечивают сбалансированное питание, быстрое восстановление сил и подготовленность к различным физическим нагрузкам.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C98092-D825-44B4-B808-9669CC5501D4}" type="parTrans" cxnId="{A8A6AE51-A35A-4005-BB33-0095EDC8D498}">
      <dgm:prSet/>
      <dgm:spPr/>
      <dgm:t>
        <a:bodyPr/>
        <a:lstStyle/>
        <a:p>
          <a:endParaRPr lang="ru-RU"/>
        </a:p>
      </dgm:t>
    </dgm:pt>
    <dgm:pt modelId="{D4EC7487-145D-4ABB-A530-C8FA7421557E}" type="sibTrans" cxnId="{A8A6AE51-A35A-4005-BB33-0095EDC8D498}">
      <dgm:prSet/>
      <dgm:spPr/>
      <dgm:t>
        <a:bodyPr/>
        <a:lstStyle/>
        <a:p>
          <a:endParaRPr lang="ru-RU"/>
        </a:p>
      </dgm:t>
    </dgm:pt>
    <dgm:pt modelId="{00CA1952-FEF5-4F3B-AE8F-426BC7408E6B}">
      <dgm:prSet/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Функциональная направленность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Включение в состав жаропонижающего напитка витамина С не только способствует укреплению иммунной системы военнослужащих, но и позволяет быстро реагировать на изменения здоровья в условиях стресса и нагрузок. Добавление фруктовых батончиков с повышенным содержанием витаминов и минеральных веществ, позволяющие употребление «на ходу», что значительно важно для военных и людей находящихся в постоянном движении.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991D7E-2772-424B-A610-27CCB018B9A5}" type="parTrans" cxnId="{0660D316-D274-4732-8EBD-83BD3C5CD83E}">
      <dgm:prSet/>
      <dgm:spPr/>
      <dgm:t>
        <a:bodyPr/>
        <a:lstStyle/>
        <a:p>
          <a:endParaRPr lang="ru-RU"/>
        </a:p>
      </dgm:t>
    </dgm:pt>
    <dgm:pt modelId="{B8210132-9188-453D-9ECA-5CCAE6EDECAD}" type="sibTrans" cxnId="{0660D316-D274-4732-8EBD-83BD3C5CD83E}">
      <dgm:prSet/>
      <dgm:spPr/>
      <dgm:t>
        <a:bodyPr/>
        <a:lstStyle/>
        <a:p>
          <a:endParaRPr lang="ru-RU"/>
        </a:p>
      </dgm:t>
    </dgm:pt>
    <dgm:pt modelId="{E402608F-2B94-4788-8BC8-BBD95E2282D4}" type="pres">
      <dgm:prSet presAssocID="{73EFF321-CBD1-4583-A18B-407E156C07C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E9F1D6-9DB9-4D1E-86C6-CAA7D26CE023}" type="pres">
      <dgm:prSet presAssocID="{23196254-2B66-4FBD-BCE1-3C3B45BF4911}" presName="circle1" presStyleLbl="node1" presStyleIdx="0" presStyleCnt="3"/>
      <dgm:spPr/>
    </dgm:pt>
    <dgm:pt modelId="{09AB3667-BBB6-4CF1-BA2F-B86FB1A661F9}" type="pres">
      <dgm:prSet presAssocID="{23196254-2B66-4FBD-BCE1-3C3B45BF4911}" presName="space" presStyleCnt="0"/>
      <dgm:spPr/>
    </dgm:pt>
    <dgm:pt modelId="{D9B46EBD-E673-4E8D-A207-18E4C37B2256}" type="pres">
      <dgm:prSet presAssocID="{23196254-2B66-4FBD-BCE1-3C3B45BF4911}" presName="rect1" presStyleLbl="alignAcc1" presStyleIdx="0" presStyleCnt="3"/>
      <dgm:spPr/>
      <dgm:t>
        <a:bodyPr/>
        <a:lstStyle/>
        <a:p>
          <a:endParaRPr lang="ru-RU"/>
        </a:p>
      </dgm:t>
    </dgm:pt>
    <dgm:pt modelId="{8FFB19C4-0A13-40CB-9841-2F5CDB531E26}" type="pres">
      <dgm:prSet presAssocID="{E1554938-789A-4AD0-9180-3F95D0E9E2D3}" presName="vertSpace2" presStyleLbl="node1" presStyleIdx="0" presStyleCnt="3"/>
      <dgm:spPr/>
    </dgm:pt>
    <dgm:pt modelId="{C1221DC4-E5B8-464D-9ADD-960A0285EDDB}" type="pres">
      <dgm:prSet presAssocID="{E1554938-789A-4AD0-9180-3F95D0E9E2D3}" presName="circle2" presStyleLbl="node1" presStyleIdx="1" presStyleCnt="3"/>
      <dgm:spPr/>
    </dgm:pt>
    <dgm:pt modelId="{63C95B89-E90F-42EB-A4C3-A26AE0980DB5}" type="pres">
      <dgm:prSet presAssocID="{E1554938-789A-4AD0-9180-3F95D0E9E2D3}" presName="rect2" presStyleLbl="alignAcc1" presStyleIdx="1" presStyleCnt="3"/>
      <dgm:spPr/>
      <dgm:t>
        <a:bodyPr/>
        <a:lstStyle/>
        <a:p>
          <a:endParaRPr lang="ru-RU"/>
        </a:p>
      </dgm:t>
    </dgm:pt>
    <dgm:pt modelId="{359058FC-5F47-4C56-BCFC-98EE4BE811B4}" type="pres">
      <dgm:prSet presAssocID="{00CA1952-FEF5-4F3B-AE8F-426BC7408E6B}" presName="vertSpace3" presStyleLbl="node1" presStyleIdx="1" presStyleCnt="3"/>
      <dgm:spPr/>
    </dgm:pt>
    <dgm:pt modelId="{9F89EA6D-09C3-41CC-A7D3-0699F0FEDE71}" type="pres">
      <dgm:prSet presAssocID="{00CA1952-FEF5-4F3B-AE8F-426BC7408E6B}" presName="circle3" presStyleLbl="node1" presStyleIdx="2" presStyleCnt="3"/>
      <dgm:spPr/>
    </dgm:pt>
    <dgm:pt modelId="{F550EBB5-99F8-4493-BFF5-7762EDFD25DB}" type="pres">
      <dgm:prSet presAssocID="{00CA1952-FEF5-4F3B-AE8F-426BC7408E6B}" presName="rect3" presStyleLbl="alignAcc1" presStyleIdx="2" presStyleCnt="3"/>
      <dgm:spPr/>
      <dgm:t>
        <a:bodyPr/>
        <a:lstStyle/>
        <a:p>
          <a:endParaRPr lang="ru-RU"/>
        </a:p>
      </dgm:t>
    </dgm:pt>
    <dgm:pt modelId="{85BA6669-D06C-41FD-ABC3-B991E914C703}" type="pres">
      <dgm:prSet presAssocID="{23196254-2B66-4FBD-BCE1-3C3B45BF4911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5F193-78CB-48AD-844D-12ABB7994A48}" type="pres">
      <dgm:prSet presAssocID="{E1554938-789A-4AD0-9180-3F95D0E9E2D3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D9F2F1-1EE7-4A3C-AD9C-A32B9F7678F2}" type="pres">
      <dgm:prSet presAssocID="{00CA1952-FEF5-4F3B-AE8F-426BC7408E6B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757A94-F478-417D-89C1-3C164066433B}" srcId="{73EFF321-CBD1-4583-A18B-407E156C07CB}" destId="{23196254-2B66-4FBD-BCE1-3C3B45BF4911}" srcOrd="0" destOrd="0" parTransId="{205CA7FC-8822-4063-9DD2-39980612F3BA}" sibTransId="{CF24484E-D095-4349-A5BC-7076A9306256}"/>
    <dgm:cxn modelId="{F6F83B18-497F-4218-ABAF-ACF61A5EBAE8}" type="presOf" srcId="{73EFF321-CBD1-4583-A18B-407E156C07CB}" destId="{E402608F-2B94-4788-8BC8-BBD95E2282D4}" srcOrd="0" destOrd="0" presId="urn:microsoft.com/office/officeart/2005/8/layout/target3"/>
    <dgm:cxn modelId="{DAEBF2DA-0DC4-49D8-8B77-A134553BF1B6}" type="presOf" srcId="{E1554938-789A-4AD0-9180-3F95D0E9E2D3}" destId="{63C95B89-E90F-42EB-A4C3-A26AE0980DB5}" srcOrd="0" destOrd="0" presId="urn:microsoft.com/office/officeart/2005/8/layout/target3"/>
    <dgm:cxn modelId="{362098BD-D245-49F6-9C52-9C56A36D7937}" type="presOf" srcId="{23196254-2B66-4FBD-BCE1-3C3B45BF4911}" destId="{D9B46EBD-E673-4E8D-A207-18E4C37B2256}" srcOrd="0" destOrd="0" presId="urn:microsoft.com/office/officeart/2005/8/layout/target3"/>
    <dgm:cxn modelId="{997437EF-679B-4D3B-AB2E-41567F61FF7D}" type="presOf" srcId="{00CA1952-FEF5-4F3B-AE8F-426BC7408E6B}" destId="{C8D9F2F1-1EE7-4A3C-AD9C-A32B9F7678F2}" srcOrd="1" destOrd="0" presId="urn:microsoft.com/office/officeart/2005/8/layout/target3"/>
    <dgm:cxn modelId="{0660D316-D274-4732-8EBD-83BD3C5CD83E}" srcId="{73EFF321-CBD1-4583-A18B-407E156C07CB}" destId="{00CA1952-FEF5-4F3B-AE8F-426BC7408E6B}" srcOrd="2" destOrd="0" parTransId="{C8991D7E-2772-424B-A610-27CCB018B9A5}" sibTransId="{B8210132-9188-453D-9ECA-5CCAE6EDECAD}"/>
    <dgm:cxn modelId="{0E50DAA4-9FE3-4160-8841-0AA01146A306}" type="presOf" srcId="{00CA1952-FEF5-4F3B-AE8F-426BC7408E6B}" destId="{F550EBB5-99F8-4493-BFF5-7762EDFD25DB}" srcOrd="0" destOrd="0" presId="urn:microsoft.com/office/officeart/2005/8/layout/target3"/>
    <dgm:cxn modelId="{DDB32017-A4D9-46CC-9ACE-F914BD9875AD}" type="presOf" srcId="{23196254-2B66-4FBD-BCE1-3C3B45BF4911}" destId="{85BA6669-D06C-41FD-ABC3-B991E914C703}" srcOrd="1" destOrd="0" presId="urn:microsoft.com/office/officeart/2005/8/layout/target3"/>
    <dgm:cxn modelId="{6157E6C2-58A9-4852-8BAF-3A713484EBF6}" type="presOf" srcId="{E1554938-789A-4AD0-9180-3F95D0E9E2D3}" destId="{6045F193-78CB-48AD-844D-12ABB7994A48}" srcOrd="1" destOrd="0" presId="urn:microsoft.com/office/officeart/2005/8/layout/target3"/>
    <dgm:cxn modelId="{A8A6AE51-A35A-4005-BB33-0095EDC8D498}" srcId="{73EFF321-CBD1-4583-A18B-407E156C07CB}" destId="{E1554938-789A-4AD0-9180-3F95D0E9E2D3}" srcOrd="1" destOrd="0" parTransId="{4FC98092-D825-44B4-B808-9669CC5501D4}" sibTransId="{D4EC7487-145D-4ABB-A530-C8FA7421557E}"/>
    <dgm:cxn modelId="{47E67F2E-B208-4916-9945-A45033E35676}" type="presParOf" srcId="{E402608F-2B94-4788-8BC8-BBD95E2282D4}" destId="{19E9F1D6-9DB9-4D1E-86C6-CAA7D26CE023}" srcOrd="0" destOrd="0" presId="urn:microsoft.com/office/officeart/2005/8/layout/target3"/>
    <dgm:cxn modelId="{DF7CB015-3BE9-4B0D-9054-CEC21C79D636}" type="presParOf" srcId="{E402608F-2B94-4788-8BC8-BBD95E2282D4}" destId="{09AB3667-BBB6-4CF1-BA2F-B86FB1A661F9}" srcOrd="1" destOrd="0" presId="urn:microsoft.com/office/officeart/2005/8/layout/target3"/>
    <dgm:cxn modelId="{79176E13-1F4A-460F-A75E-1422E23BA4D7}" type="presParOf" srcId="{E402608F-2B94-4788-8BC8-BBD95E2282D4}" destId="{D9B46EBD-E673-4E8D-A207-18E4C37B2256}" srcOrd="2" destOrd="0" presId="urn:microsoft.com/office/officeart/2005/8/layout/target3"/>
    <dgm:cxn modelId="{C2DD9F16-BF40-4517-9AD4-F21BCE6F0FAC}" type="presParOf" srcId="{E402608F-2B94-4788-8BC8-BBD95E2282D4}" destId="{8FFB19C4-0A13-40CB-9841-2F5CDB531E26}" srcOrd="3" destOrd="0" presId="urn:microsoft.com/office/officeart/2005/8/layout/target3"/>
    <dgm:cxn modelId="{0C1643A0-6127-4B43-AE41-7187A994E354}" type="presParOf" srcId="{E402608F-2B94-4788-8BC8-BBD95E2282D4}" destId="{C1221DC4-E5B8-464D-9ADD-960A0285EDDB}" srcOrd="4" destOrd="0" presId="urn:microsoft.com/office/officeart/2005/8/layout/target3"/>
    <dgm:cxn modelId="{9097BD5B-8FA6-4B8F-B71A-84692413D453}" type="presParOf" srcId="{E402608F-2B94-4788-8BC8-BBD95E2282D4}" destId="{63C95B89-E90F-42EB-A4C3-A26AE0980DB5}" srcOrd="5" destOrd="0" presId="urn:microsoft.com/office/officeart/2005/8/layout/target3"/>
    <dgm:cxn modelId="{DFDCB384-33E4-4703-91AE-4F80391D596C}" type="presParOf" srcId="{E402608F-2B94-4788-8BC8-BBD95E2282D4}" destId="{359058FC-5F47-4C56-BCFC-98EE4BE811B4}" srcOrd="6" destOrd="0" presId="urn:microsoft.com/office/officeart/2005/8/layout/target3"/>
    <dgm:cxn modelId="{07943A06-97E2-4919-B878-914C6095BA7A}" type="presParOf" srcId="{E402608F-2B94-4788-8BC8-BBD95E2282D4}" destId="{9F89EA6D-09C3-41CC-A7D3-0699F0FEDE71}" srcOrd="7" destOrd="0" presId="urn:microsoft.com/office/officeart/2005/8/layout/target3"/>
    <dgm:cxn modelId="{929B841E-0253-4DD8-905C-BAEE84CAE037}" type="presParOf" srcId="{E402608F-2B94-4788-8BC8-BBD95E2282D4}" destId="{F550EBB5-99F8-4493-BFF5-7762EDFD25DB}" srcOrd="8" destOrd="0" presId="urn:microsoft.com/office/officeart/2005/8/layout/target3"/>
    <dgm:cxn modelId="{0D297575-58FB-4144-87EA-2D852388CB71}" type="presParOf" srcId="{E402608F-2B94-4788-8BC8-BBD95E2282D4}" destId="{85BA6669-D06C-41FD-ABC3-B991E914C703}" srcOrd="9" destOrd="0" presId="urn:microsoft.com/office/officeart/2005/8/layout/target3"/>
    <dgm:cxn modelId="{BF470C93-C985-40F6-ABF3-AACB98099B29}" type="presParOf" srcId="{E402608F-2B94-4788-8BC8-BBD95E2282D4}" destId="{6045F193-78CB-48AD-844D-12ABB7994A48}" srcOrd="10" destOrd="0" presId="urn:microsoft.com/office/officeart/2005/8/layout/target3"/>
    <dgm:cxn modelId="{7B8FBC4D-848C-41FA-BA1F-38459B54701F}" type="presParOf" srcId="{E402608F-2B94-4788-8BC8-BBD95E2282D4}" destId="{C8D9F2F1-1EE7-4A3C-AD9C-A32B9F7678F2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C43D16-27E5-4ED5-8FFA-CEF4FB4AE2AE}" type="doc">
      <dgm:prSet loTypeId="urn:microsoft.com/office/officeart/2005/8/layout/vList5" qsTypeId="urn:microsoft.com/office/officeart/2005/8/quickstyle/simple1#1" csTypeId="urn:microsoft.com/office/officeart/2005/8/colors/accent1_2#2" phldr="1"/>
      <dgm:spPr/>
      <dgm:t>
        <a:bodyPr/>
        <a:lstStyle/>
        <a:p>
          <a:endParaRPr altLang="en-US"/>
        </a:p>
      </dgm:t>
    </dgm:pt>
    <dgm:pt modelId="{948FDC25-EB8F-47A1-A2D8-B41343814938}">
      <dgm:prSet phldr="0" custT="1"/>
      <dgm:spPr>
        <a:solidFill>
          <a:schemeClr val="accent1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Ключевые партнеры</a:t>
          </a:r>
          <a:endParaRPr altLang="en-US" sz="1200" dirty="0">
            <a:latin typeface="Times New Roman" panose="02020603050405020304" charset="0"/>
            <a:cs typeface="Times New Roman" panose="02020603050405020304" charset="0"/>
          </a:endParaRPr>
        </a:p>
      </dgm:t>
    </dgm:pt>
    <dgm:pt modelId="{B0A9F612-A46B-4083-8AA4-BC75A52BC9B0}" type="parTrans" cxnId="{0EADFC45-658D-4394-A987-13FEC53D1724}">
      <dgm:prSet/>
      <dgm:spPr/>
      <dgm:t>
        <a:bodyPr/>
        <a:lstStyle/>
        <a:p>
          <a:endParaRPr lang="ru-RU"/>
        </a:p>
      </dgm:t>
    </dgm:pt>
    <dgm:pt modelId="{6862E02E-FB69-430F-BF25-D7E10C488071}" type="sibTrans" cxnId="{0EADFC45-658D-4394-A987-13FEC53D1724}">
      <dgm:prSet/>
      <dgm:spPr/>
      <dgm:t>
        <a:bodyPr/>
        <a:lstStyle/>
        <a:p>
          <a:endParaRPr lang="ru-RU"/>
        </a:p>
      </dgm:t>
    </dgm:pt>
    <dgm:pt modelId="{D757DBF5-B390-42A4-B16C-1304153C5B43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ru-RU" sz="14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3FC93321-5E55-43ED-B226-1FCB91ED73B3}" type="parTrans" cxnId="{65972F4E-37E7-473C-A2C0-9D1A5E6EB5BF}">
      <dgm:prSet/>
      <dgm:spPr/>
      <dgm:t>
        <a:bodyPr/>
        <a:lstStyle/>
        <a:p>
          <a:endParaRPr lang="ru-RU"/>
        </a:p>
      </dgm:t>
    </dgm:pt>
    <dgm:pt modelId="{D709A670-C2F2-4E03-8B60-9753ECDCD367}" type="sibTrans" cxnId="{65972F4E-37E7-473C-A2C0-9D1A5E6EB5BF}">
      <dgm:prSet/>
      <dgm:spPr/>
      <dgm:t>
        <a:bodyPr/>
        <a:lstStyle/>
        <a:p>
          <a:endParaRPr lang="ru-RU"/>
        </a:p>
      </dgm:t>
    </dgm:pt>
    <dgm:pt modelId="{A0A7B8BD-55C0-4C23-A2EF-F2F3E33C2B8C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4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Предприятия по производству </a:t>
          </a:r>
          <a:r>
            <a:rPr lang="ru-RU" sz="14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ИРП:</a:t>
          </a:r>
          <a:endParaRPr lang="ru-RU" sz="14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E96818AE-9B39-4CAE-9F46-1AF1EF743BF3}" type="parTrans" cxnId="{3B836696-7D75-434B-866B-0F3559451CEF}">
      <dgm:prSet/>
      <dgm:spPr/>
      <dgm:t>
        <a:bodyPr/>
        <a:lstStyle/>
        <a:p>
          <a:endParaRPr lang="ru-RU"/>
        </a:p>
      </dgm:t>
    </dgm:pt>
    <dgm:pt modelId="{6F6EADEB-8863-42FF-8422-09ACE8DD85AF}" type="sibTrans" cxnId="{3B836696-7D75-434B-866B-0F3559451CEF}">
      <dgm:prSet/>
      <dgm:spPr/>
      <dgm:t>
        <a:bodyPr/>
        <a:lstStyle/>
        <a:p>
          <a:endParaRPr lang="ru-RU"/>
        </a:p>
      </dgm:t>
    </dgm:pt>
    <dgm:pt modelId="{2B4C7693-198A-4843-B32B-84DBA0EAD00B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ru-RU" altLang="en-US" sz="14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A92C66EA-D9B8-40D8-B0E0-A2526B05E184}" type="parTrans" cxnId="{9139885B-D867-4AB0-AAC9-8A6D370AB852}">
      <dgm:prSet/>
      <dgm:spPr/>
      <dgm:t>
        <a:bodyPr/>
        <a:lstStyle/>
        <a:p>
          <a:endParaRPr lang="ru-RU"/>
        </a:p>
      </dgm:t>
    </dgm:pt>
    <dgm:pt modelId="{9E2FF531-8BFE-4D4A-818A-14406CBFE3D7}" type="sibTrans" cxnId="{9139885B-D867-4AB0-AAC9-8A6D370AB852}">
      <dgm:prSet/>
      <dgm:spPr/>
      <dgm:t>
        <a:bodyPr/>
        <a:lstStyle/>
        <a:p>
          <a:endParaRPr lang="ru-RU"/>
        </a:p>
      </dgm:t>
    </dgm:pt>
    <dgm:pt modelId="{FA53264A-3EC0-4867-A46B-D5A462F27700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400" b="1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ООО «</a:t>
          </a:r>
          <a:r>
            <a:rPr lang="ru-RU" sz="1400" b="1" i="0" u="none" baseline="0" dirty="0" err="1" smtClean="0">
              <a:latin typeface="Times New Roman" panose="02020603050405020304" charset="0"/>
              <a:cs typeface="Times New Roman" panose="02020603050405020304" charset="0"/>
              <a:rtl val="0"/>
            </a:rPr>
            <a:t>Царьсейф</a:t>
          </a:r>
          <a:r>
            <a:rPr lang="ru-RU" sz="1400" b="1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».</a:t>
          </a:r>
          <a:endParaRPr lang="ru-RU" sz="1400" b="1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59A4AC01-7343-48B4-AEED-C35881C9DEE1}" type="parTrans" cxnId="{5FF6E265-6C48-4724-AD09-E04B268A6C7F}">
      <dgm:prSet/>
      <dgm:spPr/>
      <dgm:t>
        <a:bodyPr/>
        <a:lstStyle/>
        <a:p>
          <a:endParaRPr lang="ru-RU"/>
        </a:p>
      </dgm:t>
    </dgm:pt>
    <dgm:pt modelId="{E8DDADFF-25D2-42BE-B432-7CAF5CFEC0DF}" type="sibTrans" cxnId="{5FF6E265-6C48-4724-AD09-E04B268A6C7F}">
      <dgm:prSet/>
      <dgm:spPr/>
      <dgm:t>
        <a:bodyPr/>
        <a:lstStyle/>
        <a:p>
          <a:endParaRPr lang="ru-RU"/>
        </a:p>
      </dgm:t>
    </dgm:pt>
    <dgm:pt modelId="{206D246E-1ABC-4600-9253-BCC9C42D948D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400" b="1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ООО «СПЕЦПИТ»;</a:t>
          </a:r>
          <a:endParaRPr lang="ru-RU" sz="1400" b="1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AA007DAE-4C87-420A-98BA-DAA85D271B15}" type="parTrans" cxnId="{839065F0-F3CF-453F-8150-FB2E98A6C83F}">
      <dgm:prSet/>
      <dgm:spPr/>
      <dgm:t>
        <a:bodyPr/>
        <a:lstStyle/>
        <a:p>
          <a:endParaRPr lang="ru-RU"/>
        </a:p>
      </dgm:t>
    </dgm:pt>
    <dgm:pt modelId="{3CA75A09-0F24-4C67-8B3D-6DE38D38B8CC}" type="sibTrans" cxnId="{839065F0-F3CF-453F-8150-FB2E98A6C83F}">
      <dgm:prSet/>
      <dgm:spPr/>
      <dgm:t>
        <a:bodyPr/>
        <a:lstStyle/>
        <a:p>
          <a:endParaRPr lang="ru-RU"/>
        </a:p>
      </dgm:t>
    </dgm:pt>
    <dgm:pt modelId="{7F61AB8E-F194-4675-824E-DBE76C82AF97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400" b="1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ООО «ИРПТОРГ»;</a:t>
          </a:r>
          <a:endParaRPr lang="ru-RU" sz="1400" b="1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098763E0-3967-4B9F-A5EE-FB723C42B118}" type="parTrans" cxnId="{B004326C-E277-4FE9-97A3-2CE61D3A595C}">
      <dgm:prSet/>
      <dgm:spPr/>
      <dgm:t>
        <a:bodyPr/>
        <a:lstStyle/>
        <a:p>
          <a:endParaRPr lang="ru-RU"/>
        </a:p>
      </dgm:t>
    </dgm:pt>
    <dgm:pt modelId="{8537E6D5-5A4E-4C43-B759-7B45A31614EB}" type="sibTrans" cxnId="{B004326C-E277-4FE9-97A3-2CE61D3A595C}">
      <dgm:prSet/>
      <dgm:spPr/>
      <dgm:t>
        <a:bodyPr/>
        <a:lstStyle/>
        <a:p>
          <a:endParaRPr lang="ru-RU"/>
        </a:p>
      </dgm:t>
    </dgm:pt>
    <dgm:pt modelId="{39AB8504-DFCC-44DA-9998-8B7AE9239728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400" b="1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ООО «</a:t>
          </a:r>
          <a:r>
            <a:rPr lang="ru-RU" sz="1400" b="1" i="0" u="none" baseline="0" dirty="0" err="1" smtClean="0">
              <a:latin typeface="Times New Roman" panose="02020603050405020304" charset="0"/>
              <a:cs typeface="Times New Roman" panose="02020603050405020304" charset="0"/>
              <a:rtl val="0"/>
            </a:rPr>
            <a:t>Сухпайторг</a:t>
          </a:r>
          <a:r>
            <a:rPr lang="ru-RU" sz="1400" b="1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»;</a:t>
          </a:r>
          <a:endParaRPr lang="ru-RU" sz="1400" b="1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B0ACB76B-6556-4A5D-9F0A-757B4595257C}" type="parTrans" cxnId="{700C528B-EBE5-44FB-99C6-114FB3E521A9}">
      <dgm:prSet/>
      <dgm:spPr/>
      <dgm:t>
        <a:bodyPr/>
        <a:lstStyle/>
        <a:p>
          <a:endParaRPr lang="ru-RU"/>
        </a:p>
      </dgm:t>
    </dgm:pt>
    <dgm:pt modelId="{604A3CB4-F2CA-4406-AA52-F6386F5C7BBA}" type="sibTrans" cxnId="{700C528B-EBE5-44FB-99C6-114FB3E521A9}">
      <dgm:prSet/>
      <dgm:spPr/>
      <dgm:t>
        <a:bodyPr/>
        <a:lstStyle/>
        <a:p>
          <a:endParaRPr lang="ru-RU"/>
        </a:p>
      </dgm:t>
    </dgm:pt>
    <dgm:pt modelId="{F780714C-4FF1-4875-9E92-4A11305AAFC5}" type="pres">
      <dgm:prSet presAssocID="{A6C43D16-27E5-4ED5-8FFA-CEF4FB4AE2A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FA0D86-8DEC-4C69-A640-F22835CC64E9}" type="pres">
      <dgm:prSet presAssocID="{948FDC25-EB8F-47A1-A2D8-B41343814938}" presName="linNode" presStyleCnt="0"/>
      <dgm:spPr/>
    </dgm:pt>
    <dgm:pt modelId="{32555FAD-867B-44FC-BE4E-87661973BC40}" type="pres">
      <dgm:prSet presAssocID="{948FDC25-EB8F-47A1-A2D8-B41343814938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F0E70-5602-4698-9F30-26B79B36CE8A}" type="pres">
      <dgm:prSet presAssocID="{948FDC25-EB8F-47A1-A2D8-B41343814938}" presName="descendantText" presStyleLbl="alignAccFollowNode1" presStyleIdx="0" presStyleCnt="1" custScaleY="1231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F6E265-6C48-4724-AD09-E04B268A6C7F}" srcId="{948FDC25-EB8F-47A1-A2D8-B41343814938}" destId="{FA53264A-3EC0-4867-A46B-D5A462F27700}" srcOrd="5" destOrd="0" parTransId="{59A4AC01-7343-48B4-AEED-C35881C9DEE1}" sibTransId="{E8DDADFF-25D2-42BE-B432-7CAF5CFEC0DF}"/>
    <dgm:cxn modelId="{9139885B-D867-4AB0-AAC9-8A6D370AB852}" srcId="{948FDC25-EB8F-47A1-A2D8-B41343814938}" destId="{2B4C7693-198A-4843-B32B-84DBA0EAD00B}" srcOrd="6" destOrd="0" parTransId="{A92C66EA-D9B8-40D8-B0E0-A2526B05E184}" sibTransId="{9E2FF531-8BFE-4D4A-818A-14406CBFE3D7}"/>
    <dgm:cxn modelId="{3967B79F-74CF-45D9-9D96-6DC2E1E96AEA}" type="presOf" srcId="{FA53264A-3EC0-4867-A46B-D5A462F27700}" destId="{ADAF0E70-5602-4698-9F30-26B79B36CE8A}" srcOrd="0" destOrd="5" presId="urn:microsoft.com/office/officeart/2005/8/layout/vList5"/>
    <dgm:cxn modelId="{9190F764-E4E8-4BD1-9357-8FEB30A01746}" type="presOf" srcId="{D757DBF5-B390-42A4-B16C-1304153C5B43}" destId="{ADAF0E70-5602-4698-9F30-26B79B36CE8A}" srcOrd="0" destOrd="0" presId="urn:microsoft.com/office/officeart/2005/8/layout/vList5"/>
    <dgm:cxn modelId="{116E80DD-51DF-4EF8-8C84-B2A0BC733DE4}" type="presOf" srcId="{7F61AB8E-F194-4675-824E-DBE76C82AF97}" destId="{ADAF0E70-5602-4698-9F30-26B79B36CE8A}" srcOrd="0" destOrd="3" presId="urn:microsoft.com/office/officeart/2005/8/layout/vList5"/>
    <dgm:cxn modelId="{23C44854-619A-4A33-A2EF-CDBE44DFA3EE}" type="presOf" srcId="{A0A7B8BD-55C0-4C23-A2EF-F2F3E33C2B8C}" destId="{ADAF0E70-5602-4698-9F30-26B79B36CE8A}" srcOrd="0" destOrd="1" presId="urn:microsoft.com/office/officeart/2005/8/layout/vList5"/>
    <dgm:cxn modelId="{0EADFC45-658D-4394-A987-13FEC53D1724}" srcId="{A6C43D16-27E5-4ED5-8FFA-CEF4FB4AE2AE}" destId="{948FDC25-EB8F-47A1-A2D8-B41343814938}" srcOrd="0" destOrd="0" parTransId="{B0A9F612-A46B-4083-8AA4-BC75A52BC9B0}" sibTransId="{6862E02E-FB69-430F-BF25-D7E10C488071}"/>
    <dgm:cxn modelId="{D2BF9C28-69F3-4120-A8B6-D3B5601AB727}" type="presOf" srcId="{39AB8504-DFCC-44DA-9998-8B7AE9239728}" destId="{ADAF0E70-5602-4698-9F30-26B79B36CE8A}" srcOrd="0" destOrd="4" presId="urn:microsoft.com/office/officeart/2005/8/layout/vList5"/>
    <dgm:cxn modelId="{73472358-E073-49B0-9776-9ABBCB1E1951}" type="presOf" srcId="{206D246E-1ABC-4600-9253-BCC9C42D948D}" destId="{ADAF0E70-5602-4698-9F30-26B79B36CE8A}" srcOrd="0" destOrd="2" presId="urn:microsoft.com/office/officeart/2005/8/layout/vList5"/>
    <dgm:cxn modelId="{700C528B-EBE5-44FB-99C6-114FB3E521A9}" srcId="{948FDC25-EB8F-47A1-A2D8-B41343814938}" destId="{39AB8504-DFCC-44DA-9998-8B7AE9239728}" srcOrd="4" destOrd="0" parTransId="{B0ACB76B-6556-4A5D-9F0A-757B4595257C}" sibTransId="{604A3CB4-F2CA-4406-AA52-F6386F5C7BBA}"/>
    <dgm:cxn modelId="{4ED248DA-31EA-45B3-8F53-1D7AD2104838}" type="presOf" srcId="{A6C43D16-27E5-4ED5-8FFA-CEF4FB4AE2AE}" destId="{F780714C-4FF1-4875-9E92-4A11305AAFC5}" srcOrd="0" destOrd="0" presId="urn:microsoft.com/office/officeart/2005/8/layout/vList5"/>
    <dgm:cxn modelId="{300DF756-607A-4076-B56A-030A344953F5}" type="presOf" srcId="{2B4C7693-198A-4843-B32B-84DBA0EAD00B}" destId="{ADAF0E70-5602-4698-9F30-26B79B36CE8A}" srcOrd="0" destOrd="6" presId="urn:microsoft.com/office/officeart/2005/8/layout/vList5"/>
    <dgm:cxn modelId="{B004326C-E277-4FE9-97A3-2CE61D3A595C}" srcId="{948FDC25-EB8F-47A1-A2D8-B41343814938}" destId="{7F61AB8E-F194-4675-824E-DBE76C82AF97}" srcOrd="3" destOrd="0" parTransId="{098763E0-3967-4B9F-A5EE-FB723C42B118}" sibTransId="{8537E6D5-5A4E-4C43-B759-7B45A31614EB}"/>
    <dgm:cxn modelId="{A50DBEB3-EC08-479A-896C-07E2CCD44013}" type="presOf" srcId="{948FDC25-EB8F-47A1-A2D8-B41343814938}" destId="{32555FAD-867B-44FC-BE4E-87661973BC40}" srcOrd="0" destOrd="0" presId="urn:microsoft.com/office/officeart/2005/8/layout/vList5"/>
    <dgm:cxn modelId="{65972F4E-37E7-473C-A2C0-9D1A5E6EB5BF}" srcId="{948FDC25-EB8F-47A1-A2D8-B41343814938}" destId="{D757DBF5-B390-42A4-B16C-1304153C5B43}" srcOrd="0" destOrd="0" parTransId="{3FC93321-5E55-43ED-B226-1FCB91ED73B3}" sibTransId="{D709A670-C2F2-4E03-8B60-9753ECDCD367}"/>
    <dgm:cxn modelId="{839065F0-F3CF-453F-8150-FB2E98A6C83F}" srcId="{948FDC25-EB8F-47A1-A2D8-B41343814938}" destId="{206D246E-1ABC-4600-9253-BCC9C42D948D}" srcOrd="2" destOrd="0" parTransId="{AA007DAE-4C87-420A-98BA-DAA85D271B15}" sibTransId="{3CA75A09-0F24-4C67-8B3D-6DE38D38B8CC}"/>
    <dgm:cxn modelId="{3B836696-7D75-434B-866B-0F3559451CEF}" srcId="{948FDC25-EB8F-47A1-A2D8-B41343814938}" destId="{A0A7B8BD-55C0-4C23-A2EF-F2F3E33C2B8C}" srcOrd="1" destOrd="0" parTransId="{E96818AE-9B39-4CAE-9F46-1AF1EF743BF3}" sibTransId="{6F6EADEB-8863-42FF-8422-09ACE8DD85AF}"/>
    <dgm:cxn modelId="{562A2194-A3EA-4135-A9C8-63F1E4E49540}" type="presParOf" srcId="{F780714C-4FF1-4875-9E92-4A11305AAFC5}" destId="{8FFA0D86-8DEC-4C69-A640-F22835CC64E9}" srcOrd="0" destOrd="0" presId="urn:microsoft.com/office/officeart/2005/8/layout/vList5"/>
    <dgm:cxn modelId="{22A4709D-6589-48C7-A688-088873B26359}" type="presParOf" srcId="{8FFA0D86-8DEC-4C69-A640-F22835CC64E9}" destId="{32555FAD-867B-44FC-BE4E-87661973BC40}" srcOrd="0" destOrd="0" presId="urn:microsoft.com/office/officeart/2005/8/layout/vList5"/>
    <dgm:cxn modelId="{3D92EB8E-7C04-407B-AB5D-8E13262431D8}" type="presParOf" srcId="{8FFA0D86-8DEC-4C69-A640-F22835CC64E9}" destId="{ADAF0E70-5602-4698-9F30-26B79B36CE8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38BF65-3D98-4C01-8C15-033FDE29474B}" type="doc">
      <dgm:prSet loTypeId="urn:microsoft.com/office/officeart/2005/8/layout/vList5" qsTypeId="urn:microsoft.com/office/officeart/2005/8/quickstyle/simple1#2" csTypeId="urn:microsoft.com/office/officeart/2005/8/colors/accent1_2#3" phldr="1"/>
      <dgm:spPr/>
      <dgm:t>
        <a:bodyPr/>
        <a:lstStyle/>
        <a:p>
          <a:endParaRPr altLang="en-US"/>
        </a:p>
      </dgm:t>
    </dgm:pt>
    <dgm:pt modelId="{DA92AF2F-F459-4C02-AE04-38891D8B34DB}">
      <dgm:prSet phldr="0" custT="1"/>
      <dgm:spPr>
        <a:solidFill>
          <a:schemeClr val="accent1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Ключевые процессы</a:t>
          </a:r>
          <a:endParaRPr lang="ru-RU" altLang="en-US" sz="12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4F2C71B3-DE3F-45CE-81BA-94F03DB93D81}" type="parTrans" cxnId="{97D3133E-9E47-4385-9DA8-F77C7E94D570}">
      <dgm:prSet/>
      <dgm:spPr/>
      <dgm:t>
        <a:bodyPr/>
        <a:lstStyle/>
        <a:p>
          <a:endParaRPr lang="ru-RU"/>
        </a:p>
      </dgm:t>
    </dgm:pt>
    <dgm:pt modelId="{11688122-0BD4-470B-BB27-B9FCF8603624}" type="sibTrans" cxnId="{97D3133E-9E47-4385-9DA8-F77C7E94D570}">
      <dgm:prSet/>
      <dgm:spPr/>
      <dgm:t>
        <a:bodyPr/>
        <a:lstStyle/>
        <a:p>
          <a:endParaRPr lang="ru-RU"/>
        </a:p>
      </dgm:t>
    </dgm:pt>
    <dgm:pt modelId="{39A7A54F-9D8D-47DD-8ADA-D610572D908A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altLang="en-US" sz="1200" dirty="0" smtClean="0">
              <a:latin typeface="Times New Roman" panose="02020603050405020304" charset="0"/>
              <a:cs typeface="Times New Roman" panose="02020603050405020304" charset="0"/>
            </a:rPr>
            <a:t>Патентование</a:t>
          </a:r>
          <a:endParaRPr altLang="en-US" sz="1200" dirty="0">
            <a:latin typeface="Times New Roman" panose="02020603050405020304" charset="0"/>
            <a:cs typeface="Times New Roman" panose="02020603050405020304" charset="0"/>
          </a:endParaRPr>
        </a:p>
      </dgm:t>
    </dgm:pt>
    <dgm:pt modelId="{CB51E2F5-6C23-434B-8935-8C356CD89740}" type="parTrans" cxnId="{CC4A4DC6-78DC-403C-A921-3448401B1CC0}">
      <dgm:prSet/>
      <dgm:spPr/>
      <dgm:t>
        <a:bodyPr/>
        <a:lstStyle/>
        <a:p>
          <a:endParaRPr lang="ru-RU"/>
        </a:p>
      </dgm:t>
    </dgm:pt>
    <dgm:pt modelId="{0FD90F1F-E5CA-48E0-81E2-8FE802E47A48}" type="sibTrans" cxnId="{CC4A4DC6-78DC-403C-A921-3448401B1CC0}">
      <dgm:prSet/>
      <dgm:spPr/>
      <dgm:t>
        <a:bodyPr/>
        <a:lstStyle/>
        <a:p>
          <a:endParaRPr lang="ru-RU"/>
        </a:p>
      </dgm:t>
    </dgm:pt>
    <dgm:pt modelId="{2D825FEA-10C2-4CDD-8680-09FFC9B8BA39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2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Разработка ТТК и рецептуры</a:t>
          </a:r>
          <a:endParaRPr altLang="en-US" sz="1200" dirty="0">
            <a:latin typeface="Times New Roman" panose="02020603050405020304" charset="0"/>
            <a:cs typeface="Times New Roman" panose="02020603050405020304" charset="0"/>
          </a:endParaRPr>
        </a:p>
      </dgm:t>
    </dgm:pt>
    <dgm:pt modelId="{2717A17B-4378-4ACC-B3D9-7D6D4E3AC0BE}" type="parTrans" cxnId="{7438B88B-44A8-4847-8221-9A236E94CA79}">
      <dgm:prSet/>
      <dgm:spPr/>
      <dgm:t>
        <a:bodyPr/>
        <a:lstStyle/>
        <a:p>
          <a:endParaRPr lang="ru-RU"/>
        </a:p>
      </dgm:t>
    </dgm:pt>
    <dgm:pt modelId="{42222A87-FE0B-4BE5-8F60-F773D5A3C3C2}" type="sibTrans" cxnId="{7438B88B-44A8-4847-8221-9A236E94CA79}">
      <dgm:prSet/>
      <dgm:spPr/>
      <dgm:t>
        <a:bodyPr/>
        <a:lstStyle/>
        <a:p>
          <a:endParaRPr lang="ru-RU"/>
        </a:p>
      </dgm:t>
    </dgm:pt>
    <dgm:pt modelId="{7AE453DC-CC91-4965-885C-EE78DFD3CA88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200" b="0" i="0" u="none" baseline="0" dirty="0" err="1">
              <a:latin typeface="Times New Roman" panose="02020603050405020304" charset="0"/>
              <a:cs typeface="Times New Roman" panose="02020603050405020304" charset="0"/>
              <a:rtl val="0"/>
            </a:rPr>
            <a:t>Брендирование</a:t>
          </a:r>
          <a:r>
            <a:rPr lang="ru-RU" sz="12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 и упаковка</a:t>
          </a:r>
          <a:endParaRPr lang="ru-RU" altLang="en-US" sz="12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EF569FE4-B275-4F1C-9C83-132B7BB9FBBC}" type="parTrans" cxnId="{D89E81A5-CE8F-4690-8E11-3D1E5D56B024}">
      <dgm:prSet/>
      <dgm:spPr/>
      <dgm:t>
        <a:bodyPr/>
        <a:lstStyle/>
        <a:p>
          <a:endParaRPr lang="ru-RU"/>
        </a:p>
      </dgm:t>
    </dgm:pt>
    <dgm:pt modelId="{73250061-AFC9-4DC8-B815-80BF4831DFFA}" type="sibTrans" cxnId="{D89E81A5-CE8F-4690-8E11-3D1E5D56B024}">
      <dgm:prSet/>
      <dgm:spPr/>
      <dgm:t>
        <a:bodyPr/>
        <a:lstStyle/>
        <a:p>
          <a:endParaRPr lang="ru-RU"/>
        </a:p>
      </dgm:t>
    </dgm:pt>
    <dgm:pt modelId="{EF380D9E-A009-4EEC-BE62-BE68BC8FB0A8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altLang="en-US" sz="1200" dirty="0" smtClean="0">
              <a:latin typeface="Times New Roman" panose="02020603050405020304" charset="0"/>
              <a:cs typeface="Times New Roman" panose="02020603050405020304" charset="0"/>
            </a:rPr>
            <a:t>Разработка НВП</a:t>
          </a:r>
          <a:endParaRPr altLang="en-US" sz="1200" dirty="0">
            <a:latin typeface="Times New Roman" panose="02020603050405020304" charset="0"/>
            <a:cs typeface="Times New Roman" panose="02020603050405020304" charset="0"/>
          </a:endParaRPr>
        </a:p>
      </dgm:t>
    </dgm:pt>
    <dgm:pt modelId="{87F9DA0A-6488-48AC-9F03-8EC0463B43F6}" type="parTrans" cxnId="{C4A5E9CF-60BF-4977-84FC-AD606AB887F3}">
      <dgm:prSet/>
      <dgm:spPr/>
      <dgm:t>
        <a:bodyPr/>
        <a:lstStyle/>
        <a:p>
          <a:endParaRPr lang="ru-RU"/>
        </a:p>
      </dgm:t>
    </dgm:pt>
    <dgm:pt modelId="{971C2D5A-C497-43A4-81BB-C4D45FBF7C53}" type="sibTrans" cxnId="{C4A5E9CF-60BF-4977-84FC-AD606AB887F3}">
      <dgm:prSet/>
      <dgm:spPr/>
      <dgm:t>
        <a:bodyPr/>
        <a:lstStyle/>
        <a:p>
          <a:endParaRPr lang="ru-RU"/>
        </a:p>
      </dgm:t>
    </dgm:pt>
    <dgm:pt modelId="{733CDA20-A203-4FED-B45D-F7C4620050B8}" type="pres">
      <dgm:prSet presAssocID="{6138BF65-3D98-4C01-8C15-033FDE2947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AE8E25-1F48-4D5B-A161-2C4711F977D6}" type="pres">
      <dgm:prSet presAssocID="{DA92AF2F-F459-4C02-AE04-38891D8B34DB}" presName="linNode" presStyleCnt="0"/>
      <dgm:spPr/>
    </dgm:pt>
    <dgm:pt modelId="{9B22B60A-FF29-42A4-A944-6B5089D3F6E4}" type="pres">
      <dgm:prSet presAssocID="{DA92AF2F-F459-4C02-AE04-38891D8B34DB}" presName="parentText" presStyleLbl="node1" presStyleIdx="0" presStyleCnt="1" custScaleX="12996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633E5E-2693-4C99-8EF8-EADAA57B1BE1}" type="pres">
      <dgm:prSet presAssocID="{DA92AF2F-F459-4C02-AE04-38891D8B34DB}" presName="descendantText" presStyleLbl="alignAccFollowNode1" presStyleIdx="0" presStyleCnt="1" custScaleX="113767" custScaleY="121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4A4DC6-78DC-403C-A921-3448401B1CC0}" srcId="{DA92AF2F-F459-4C02-AE04-38891D8B34DB}" destId="{39A7A54F-9D8D-47DD-8ADA-D610572D908A}" srcOrd="0" destOrd="0" parTransId="{CB51E2F5-6C23-434B-8935-8C356CD89740}" sibTransId="{0FD90F1F-E5CA-48E0-81E2-8FE802E47A48}"/>
    <dgm:cxn modelId="{5E89312E-CD71-4150-AAAE-3DC7C5EDBC01}" type="presOf" srcId="{39A7A54F-9D8D-47DD-8ADA-D610572D908A}" destId="{2A633E5E-2693-4C99-8EF8-EADAA57B1BE1}" srcOrd="0" destOrd="0" presId="urn:microsoft.com/office/officeart/2005/8/layout/vList5"/>
    <dgm:cxn modelId="{D52C4A57-42C1-43FC-8B74-FA006ECA3C77}" type="presOf" srcId="{7AE453DC-CC91-4965-885C-EE78DFD3CA88}" destId="{2A633E5E-2693-4C99-8EF8-EADAA57B1BE1}" srcOrd="0" destOrd="3" presId="urn:microsoft.com/office/officeart/2005/8/layout/vList5"/>
    <dgm:cxn modelId="{7438B88B-44A8-4847-8221-9A236E94CA79}" srcId="{DA92AF2F-F459-4C02-AE04-38891D8B34DB}" destId="{2D825FEA-10C2-4CDD-8680-09FFC9B8BA39}" srcOrd="1" destOrd="0" parTransId="{2717A17B-4378-4ACC-B3D9-7D6D4E3AC0BE}" sibTransId="{42222A87-FE0B-4BE5-8F60-F773D5A3C3C2}"/>
    <dgm:cxn modelId="{C4A5E9CF-60BF-4977-84FC-AD606AB887F3}" srcId="{DA92AF2F-F459-4C02-AE04-38891D8B34DB}" destId="{EF380D9E-A009-4EEC-BE62-BE68BC8FB0A8}" srcOrd="2" destOrd="0" parTransId="{87F9DA0A-6488-48AC-9F03-8EC0463B43F6}" sibTransId="{971C2D5A-C497-43A4-81BB-C4D45FBF7C53}"/>
    <dgm:cxn modelId="{F921838C-94D9-4A6F-BB94-276BB2D5F833}" type="presOf" srcId="{2D825FEA-10C2-4CDD-8680-09FFC9B8BA39}" destId="{2A633E5E-2693-4C99-8EF8-EADAA57B1BE1}" srcOrd="0" destOrd="1" presId="urn:microsoft.com/office/officeart/2005/8/layout/vList5"/>
    <dgm:cxn modelId="{D89E81A5-CE8F-4690-8E11-3D1E5D56B024}" srcId="{DA92AF2F-F459-4C02-AE04-38891D8B34DB}" destId="{7AE453DC-CC91-4965-885C-EE78DFD3CA88}" srcOrd="3" destOrd="0" parTransId="{EF569FE4-B275-4F1C-9C83-132B7BB9FBBC}" sibTransId="{73250061-AFC9-4DC8-B815-80BF4831DFFA}"/>
    <dgm:cxn modelId="{2DDE6CB0-4D01-44E2-89D2-478757806760}" type="presOf" srcId="{6138BF65-3D98-4C01-8C15-033FDE29474B}" destId="{733CDA20-A203-4FED-B45D-F7C4620050B8}" srcOrd="0" destOrd="0" presId="urn:microsoft.com/office/officeart/2005/8/layout/vList5"/>
    <dgm:cxn modelId="{97D3133E-9E47-4385-9DA8-F77C7E94D570}" srcId="{6138BF65-3D98-4C01-8C15-033FDE29474B}" destId="{DA92AF2F-F459-4C02-AE04-38891D8B34DB}" srcOrd="0" destOrd="0" parTransId="{4F2C71B3-DE3F-45CE-81BA-94F03DB93D81}" sibTransId="{11688122-0BD4-470B-BB27-B9FCF8603624}"/>
    <dgm:cxn modelId="{0A525914-7C81-4E28-9A05-D09B5C79F83E}" type="presOf" srcId="{EF380D9E-A009-4EEC-BE62-BE68BC8FB0A8}" destId="{2A633E5E-2693-4C99-8EF8-EADAA57B1BE1}" srcOrd="0" destOrd="2" presId="urn:microsoft.com/office/officeart/2005/8/layout/vList5"/>
    <dgm:cxn modelId="{1465E40C-704A-475C-9A6D-2CE0FC030024}" type="presOf" srcId="{DA92AF2F-F459-4C02-AE04-38891D8B34DB}" destId="{9B22B60A-FF29-42A4-A944-6B5089D3F6E4}" srcOrd="0" destOrd="0" presId="urn:microsoft.com/office/officeart/2005/8/layout/vList5"/>
    <dgm:cxn modelId="{662CA445-8DA9-4008-B619-FE8A2EF0B58B}" type="presParOf" srcId="{733CDA20-A203-4FED-B45D-F7C4620050B8}" destId="{48AE8E25-1F48-4D5B-A161-2C4711F977D6}" srcOrd="0" destOrd="0" presId="urn:microsoft.com/office/officeart/2005/8/layout/vList5"/>
    <dgm:cxn modelId="{8924DC34-FCBE-43DF-8FD9-E4DB289CC526}" type="presParOf" srcId="{48AE8E25-1F48-4D5B-A161-2C4711F977D6}" destId="{9B22B60A-FF29-42A4-A944-6B5089D3F6E4}" srcOrd="0" destOrd="0" presId="urn:microsoft.com/office/officeart/2005/8/layout/vList5"/>
    <dgm:cxn modelId="{3C5468D5-78BA-4733-9F21-ED8E8236C000}" type="presParOf" srcId="{48AE8E25-1F48-4D5B-A161-2C4711F977D6}" destId="{2A633E5E-2693-4C99-8EF8-EADAA57B1BE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4D66CB2-8633-4453-AFBC-C34FB6ECA321}" type="doc">
      <dgm:prSet loTypeId="urn:microsoft.com/office/officeart/2005/8/layout/vList5" qsTypeId="urn:microsoft.com/office/officeart/2005/8/quickstyle/simple1#3" csTypeId="urn:microsoft.com/office/officeart/2005/8/colors/accent1_2#4" phldr="1"/>
      <dgm:spPr/>
      <dgm:t>
        <a:bodyPr/>
        <a:lstStyle/>
        <a:p>
          <a:endParaRPr altLang="en-US"/>
        </a:p>
      </dgm:t>
    </dgm:pt>
    <dgm:pt modelId="{11639F2A-BD9E-4CD0-BEF1-CE9F707BBCCB}">
      <dgm:prSet phldr="0" custT="1"/>
      <dgm:spPr>
        <a:solidFill>
          <a:schemeClr val="accent1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Ключевые ресурсы</a:t>
          </a:r>
          <a:endParaRPr lang="ru-RU" altLang="en-US" sz="12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26955FC0-17FF-4927-B704-25D2CD3E9FCC}" type="parTrans" cxnId="{F8016213-59DC-4907-B0CF-7C0E9D70F6AC}">
      <dgm:prSet/>
      <dgm:spPr/>
      <dgm:t>
        <a:bodyPr/>
        <a:lstStyle/>
        <a:p>
          <a:endParaRPr lang="ru-RU"/>
        </a:p>
      </dgm:t>
    </dgm:pt>
    <dgm:pt modelId="{05D23FCA-0DFF-4479-B940-A387AA0EF6ED}" type="sibTrans" cxnId="{F8016213-59DC-4907-B0CF-7C0E9D70F6AC}">
      <dgm:prSet/>
      <dgm:spPr/>
      <dgm:t>
        <a:bodyPr/>
        <a:lstStyle/>
        <a:p>
          <a:endParaRPr lang="ru-RU"/>
        </a:p>
      </dgm:t>
    </dgm:pt>
    <dgm:pt modelId="{DA72D363-1BCB-4EC3-BC5A-9CAF76A4408D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2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Человеческий;</a:t>
          </a:r>
          <a:endParaRPr altLang="en-US" sz="1200" dirty="0">
            <a:latin typeface="Times New Roman" panose="02020603050405020304" charset="0"/>
            <a:cs typeface="Times New Roman" panose="02020603050405020304" charset="0"/>
          </a:endParaRPr>
        </a:p>
      </dgm:t>
    </dgm:pt>
    <dgm:pt modelId="{314DEB89-4C15-4496-8DF0-EBCBC552720F}" type="parTrans" cxnId="{ACB1900E-2ED8-4437-B2BE-9F8F60C48741}">
      <dgm:prSet/>
      <dgm:spPr/>
      <dgm:t>
        <a:bodyPr/>
        <a:lstStyle/>
        <a:p>
          <a:endParaRPr lang="ru-RU"/>
        </a:p>
      </dgm:t>
    </dgm:pt>
    <dgm:pt modelId="{3BC666C3-87EA-4767-8114-E9FC6BE260EC}" type="sibTrans" cxnId="{ACB1900E-2ED8-4437-B2BE-9F8F60C48741}">
      <dgm:prSet/>
      <dgm:spPr/>
      <dgm:t>
        <a:bodyPr/>
        <a:lstStyle/>
        <a:p>
          <a:endParaRPr lang="ru-RU"/>
        </a:p>
      </dgm:t>
    </dgm:pt>
    <dgm:pt modelId="{85AC6512-9066-49EE-9049-162D585416E6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altLang="en-US" sz="1200" dirty="0" smtClean="0">
              <a:latin typeface="Times New Roman" panose="02020603050405020304" charset="0"/>
              <a:cs typeface="Times New Roman" panose="02020603050405020304" charset="0"/>
            </a:rPr>
            <a:t>Социальный;</a:t>
          </a:r>
          <a:endParaRPr altLang="en-US" sz="1200" dirty="0">
            <a:latin typeface="Times New Roman" panose="02020603050405020304" charset="0"/>
            <a:cs typeface="Times New Roman" panose="02020603050405020304" charset="0"/>
          </a:endParaRPr>
        </a:p>
      </dgm:t>
    </dgm:pt>
    <dgm:pt modelId="{2E10A50C-6B0D-49E5-A822-383E7B66FF70}" type="parTrans" cxnId="{9A8B9C31-D4E7-4909-8762-56B391AAED90}">
      <dgm:prSet/>
      <dgm:spPr/>
      <dgm:t>
        <a:bodyPr/>
        <a:lstStyle/>
        <a:p>
          <a:endParaRPr lang="ru-RU"/>
        </a:p>
      </dgm:t>
    </dgm:pt>
    <dgm:pt modelId="{F4A2025A-49C5-4453-A9E7-045A8A81C087}" type="sibTrans" cxnId="{9A8B9C31-D4E7-4909-8762-56B391AAED90}">
      <dgm:prSet/>
      <dgm:spPr/>
      <dgm:t>
        <a:bodyPr/>
        <a:lstStyle/>
        <a:p>
          <a:endParaRPr lang="ru-RU"/>
        </a:p>
      </dgm:t>
    </dgm:pt>
    <dgm:pt modelId="{E6A0E0D6-C1BF-4183-AA00-3FFFB26773CF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altLang="en-US" sz="1200" dirty="0" smtClean="0">
              <a:latin typeface="Times New Roman" panose="02020603050405020304" charset="0"/>
              <a:cs typeface="Times New Roman" panose="02020603050405020304" charset="0"/>
            </a:rPr>
            <a:t>Трудовой;</a:t>
          </a:r>
          <a:endParaRPr altLang="en-US" sz="1200" dirty="0">
            <a:latin typeface="Times New Roman" panose="02020603050405020304" charset="0"/>
            <a:cs typeface="Times New Roman" panose="02020603050405020304" charset="0"/>
          </a:endParaRPr>
        </a:p>
      </dgm:t>
    </dgm:pt>
    <dgm:pt modelId="{9BF7783B-D480-4019-B356-9C47B5140ABD}" type="parTrans" cxnId="{DA82A9ED-2119-4D2D-813C-59BC8FD3060D}">
      <dgm:prSet/>
      <dgm:spPr/>
      <dgm:t>
        <a:bodyPr/>
        <a:lstStyle/>
        <a:p>
          <a:endParaRPr lang="ru-RU"/>
        </a:p>
      </dgm:t>
    </dgm:pt>
    <dgm:pt modelId="{78869483-40C1-43DE-9B25-F102972EA92B}" type="sibTrans" cxnId="{DA82A9ED-2119-4D2D-813C-59BC8FD3060D}">
      <dgm:prSet/>
      <dgm:spPr/>
      <dgm:t>
        <a:bodyPr/>
        <a:lstStyle/>
        <a:p>
          <a:endParaRPr lang="ru-RU"/>
        </a:p>
      </dgm:t>
    </dgm:pt>
    <dgm:pt modelId="{D0802210-2103-4661-B4BD-DB5D9F407C12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altLang="en-US" sz="1200" dirty="0" smtClean="0">
              <a:latin typeface="Times New Roman" panose="02020603050405020304" charset="0"/>
              <a:cs typeface="Times New Roman" panose="02020603050405020304" charset="0"/>
            </a:rPr>
            <a:t>Информационный</a:t>
          </a:r>
          <a:endParaRPr altLang="en-US" sz="1200" dirty="0">
            <a:latin typeface="Times New Roman" panose="02020603050405020304" charset="0"/>
            <a:cs typeface="Times New Roman" panose="02020603050405020304" charset="0"/>
          </a:endParaRPr>
        </a:p>
      </dgm:t>
    </dgm:pt>
    <dgm:pt modelId="{D45F1A57-4FD1-4ED0-B636-07E598809E24}" type="parTrans" cxnId="{0051B1DD-F8BB-4D12-BE75-846745891A04}">
      <dgm:prSet/>
      <dgm:spPr/>
      <dgm:t>
        <a:bodyPr/>
        <a:lstStyle/>
        <a:p>
          <a:endParaRPr lang="ru-RU"/>
        </a:p>
      </dgm:t>
    </dgm:pt>
    <dgm:pt modelId="{EB7EB519-047F-448C-9B77-AE5FC435B23D}" type="sibTrans" cxnId="{0051B1DD-F8BB-4D12-BE75-846745891A04}">
      <dgm:prSet/>
      <dgm:spPr/>
      <dgm:t>
        <a:bodyPr/>
        <a:lstStyle/>
        <a:p>
          <a:endParaRPr lang="ru-RU"/>
        </a:p>
      </dgm:t>
    </dgm:pt>
    <dgm:pt modelId="{996049C4-3055-4E34-9FF8-67A83EFD1D1E}" type="pres">
      <dgm:prSet presAssocID="{C4D66CB2-8633-4453-AFBC-C34FB6ECA32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48B962-58FD-4981-AB6D-0DEDDFEBA470}" type="pres">
      <dgm:prSet presAssocID="{11639F2A-BD9E-4CD0-BEF1-CE9F707BBCCB}" presName="linNode" presStyleCnt="0"/>
      <dgm:spPr/>
    </dgm:pt>
    <dgm:pt modelId="{8971E565-17E5-40B4-89C6-9E2BB38DC18C}" type="pres">
      <dgm:prSet presAssocID="{11639F2A-BD9E-4CD0-BEF1-CE9F707BBCCB}" presName="parentText" presStyleLbl="node1" presStyleIdx="0" presStyleCnt="1" custScaleX="1158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71CF5-6404-4EDB-B943-28C68D78E09F}" type="pres">
      <dgm:prSet presAssocID="{11639F2A-BD9E-4CD0-BEF1-CE9F707BBCCB}" presName="descendantText" presStyleLbl="alignAccFollowNode1" presStyleIdx="0" presStyleCnt="1" custScaleX="103813" custScaleY="121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4C357B-4E29-4B0E-B721-97FD74A7646E}" type="presOf" srcId="{85AC6512-9066-49EE-9049-162D585416E6}" destId="{2BA71CF5-6404-4EDB-B943-28C68D78E09F}" srcOrd="0" destOrd="1" presId="urn:microsoft.com/office/officeart/2005/8/layout/vList5"/>
    <dgm:cxn modelId="{DA82A9ED-2119-4D2D-813C-59BC8FD3060D}" srcId="{11639F2A-BD9E-4CD0-BEF1-CE9F707BBCCB}" destId="{E6A0E0D6-C1BF-4183-AA00-3FFFB26773CF}" srcOrd="2" destOrd="0" parTransId="{9BF7783B-D480-4019-B356-9C47B5140ABD}" sibTransId="{78869483-40C1-43DE-9B25-F102972EA92B}"/>
    <dgm:cxn modelId="{E4C6BBC8-7158-48DE-BEAD-95277E299337}" type="presOf" srcId="{11639F2A-BD9E-4CD0-BEF1-CE9F707BBCCB}" destId="{8971E565-17E5-40B4-89C6-9E2BB38DC18C}" srcOrd="0" destOrd="0" presId="urn:microsoft.com/office/officeart/2005/8/layout/vList5"/>
    <dgm:cxn modelId="{F8016213-59DC-4907-B0CF-7C0E9D70F6AC}" srcId="{C4D66CB2-8633-4453-AFBC-C34FB6ECA321}" destId="{11639F2A-BD9E-4CD0-BEF1-CE9F707BBCCB}" srcOrd="0" destOrd="0" parTransId="{26955FC0-17FF-4927-B704-25D2CD3E9FCC}" sibTransId="{05D23FCA-0DFF-4479-B940-A387AA0EF6ED}"/>
    <dgm:cxn modelId="{5B620011-25D6-4148-9B6B-5D72C0702FEA}" type="presOf" srcId="{C4D66CB2-8633-4453-AFBC-C34FB6ECA321}" destId="{996049C4-3055-4E34-9FF8-67A83EFD1D1E}" srcOrd="0" destOrd="0" presId="urn:microsoft.com/office/officeart/2005/8/layout/vList5"/>
    <dgm:cxn modelId="{9A8B9C31-D4E7-4909-8762-56B391AAED90}" srcId="{11639F2A-BD9E-4CD0-BEF1-CE9F707BBCCB}" destId="{85AC6512-9066-49EE-9049-162D585416E6}" srcOrd="1" destOrd="0" parTransId="{2E10A50C-6B0D-49E5-A822-383E7B66FF70}" sibTransId="{F4A2025A-49C5-4453-A9E7-045A8A81C087}"/>
    <dgm:cxn modelId="{9FB3EC84-B8E4-4EE8-BA07-71828820CF24}" type="presOf" srcId="{DA72D363-1BCB-4EC3-BC5A-9CAF76A4408D}" destId="{2BA71CF5-6404-4EDB-B943-28C68D78E09F}" srcOrd="0" destOrd="0" presId="urn:microsoft.com/office/officeart/2005/8/layout/vList5"/>
    <dgm:cxn modelId="{ACB1900E-2ED8-4437-B2BE-9F8F60C48741}" srcId="{11639F2A-BD9E-4CD0-BEF1-CE9F707BBCCB}" destId="{DA72D363-1BCB-4EC3-BC5A-9CAF76A4408D}" srcOrd="0" destOrd="0" parTransId="{314DEB89-4C15-4496-8DF0-EBCBC552720F}" sibTransId="{3BC666C3-87EA-4767-8114-E9FC6BE260EC}"/>
    <dgm:cxn modelId="{AE58B7DC-8C3C-48A8-8D1D-C9BFB9EEE219}" type="presOf" srcId="{E6A0E0D6-C1BF-4183-AA00-3FFFB26773CF}" destId="{2BA71CF5-6404-4EDB-B943-28C68D78E09F}" srcOrd="0" destOrd="2" presId="urn:microsoft.com/office/officeart/2005/8/layout/vList5"/>
    <dgm:cxn modelId="{91EDDB61-8A83-41D4-AA3E-9FDED8417412}" type="presOf" srcId="{D0802210-2103-4661-B4BD-DB5D9F407C12}" destId="{2BA71CF5-6404-4EDB-B943-28C68D78E09F}" srcOrd="0" destOrd="3" presId="urn:microsoft.com/office/officeart/2005/8/layout/vList5"/>
    <dgm:cxn modelId="{0051B1DD-F8BB-4D12-BE75-846745891A04}" srcId="{11639F2A-BD9E-4CD0-BEF1-CE9F707BBCCB}" destId="{D0802210-2103-4661-B4BD-DB5D9F407C12}" srcOrd="3" destOrd="0" parTransId="{D45F1A57-4FD1-4ED0-B636-07E598809E24}" sibTransId="{EB7EB519-047F-448C-9B77-AE5FC435B23D}"/>
    <dgm:cxn modelId="{6A1D25C2-116D-4624-BA43-0C7BAD2F0C97}" type="presParOf" srcId="{996049C4-3055-4E34-9FF8-67A83EFD1D1E}" destId="{3348B962-58FD-4981-AB6D-0DEDDFEBA470}" srcOrd="0" destOrd="0" presId="urn:microsoft.com/office/officeart/2005/8/layout/vList5"/>
    <dgm:cxn modelId="{562B1D4D-CDF2-4376-A6C7-F221898AC9B1}" type="presParOf" srcId="{3348B962-58FD-4981-AB6D-0DEDDFEBA470}" destId="{8971E565-17E5-40B4-89C6-9E2BB38DC18C}" srcOrd="0" destOrd="0" presId="urn:microsoft.com/office/officeart/2005/8/layout/vList5"/>
    <dgm:cxn modelId="{C91730F9-0298-40EA-BDF4-4DC37E37CF96}" type="presParOf" srcId="{3348B962-58FD-4981-AB6D-0DEDDFEBA470}" destId="{2BA71CF5-6404-4EDB-B943-28C68D78E09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7BE18-1ECE-4675-BF73-3DB970CEE19A}" type="doc">
      <dgm:prSet loTypeId="urn:microsoft.com/office/officeart/2005/8/layout/vList5" qsTypeId="urn:microsoft.com/office/officeart/2005/8/quickstyle/simple1#4" csTypeId="urn:microsoft.com/office/officeart/2005/8/colors/accent1_2#5" phldr="1"/>
      <dgm:spPr/>
      <dgm:t>
        <a:bodyPr/>
        <a:lstStyle/>
        <a:p>
          <a:endParaRPr altLang="en-US"/>
        </a:p>
      </dgm:t>
    </dgm:pt>
    <dgm:pt modelId="{EEFF8623-D9C4-47DC-9C53-BD19E88F7125}">
      <dgm:prSet phldr="0" custT="1"/>
      <dgm:spPr>
        <a:solidFill>
          <a:schemeClr val="accent1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Структура издержек</a:t>
          </a:r>
          <a:endParaRPr lang="ru-RU" altLang="en-US" sz="14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E5791777-1E37-4085-AE0C-522DA55CF84B}" type="parTrans" cxnId="{C027D112-6A0B-4032-B72D-A7FAD93EBB5E}">
      <dgm:prSet/>
      <dgm:spPr/>
      <dgm:t>
        <a:bodyPr/>
        <a:lstStyle/>
        <a:p>
          <a:endParaRPr lang="ru-RU"/>
        </a:p>
      </dgm:t>
    </dgm:pt>
    <dgm:pt modelId="{7EC0F6B6-215C-412D-BD82-1FD168585757}" type="sibTrans" cxnId="{C027D112-6A0B-4032-B72D-A7FAD93EBB5E}">
      <dgm:prSet/>
      <dgm:spPr/>
      <dgm:t>
        <a:bodyPr/>
        <a:lstStyle/>
        <a:p>
          <a:endParaRPr lang="ru-RU"/>
        </a:p>
      </dgm:t>
    </dgm:pt>
    <dgm:pt modelId="{3EF732AB-2A4B-4E27-BB06-40FCFDB5896B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4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Получение патента;</a:t>
          </a:r>
          <a:endParaRPr lang="ru-RU" sz="14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72B5B9FE-05F3-4DD8-AF7A-2D43713B48EB}" type="parTrans" cxnId="{677C16FC-30A0-4B95-B72A-6FD2E95DE572}">
      <dgm:prSet/>
      <dgm:spPr/>
      <dgm:t>
        <a:bodyPr/>
        <a:lstStyle/>
        <a:p>
          <a:endParaRPr lang="ru-RU"/>
        </a:p>
      </dgm:t>
    </dgm:pt>
    <dgm:pt modelId="{E817DA5D-C53D-4366-B1DC-A9E48F341604}" type="sibTrans" cxnId="{677C16FC-30A0-4B95-B72A-6FD2E95DE572}">
      <dgm:prSet/>
      <dgm:spPr/>
      <dgm:t>
        <a:bodyPr/>
        <a:lstStyle/>
        <a:p>
          <a:endParaRPr lang="ru-RU"/>
        </a:p>
      </dgm:t>
    </dgm:pt>
    <dgm:pt modelId="{DFB69021-B656-4A20-AB77-359AADFE103E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altLang="en-US" sz="14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Затраты на </a:t>
          </a:r>
          <a:r>
            <a:rPr lang="ru-RU" altLang="en-US" sz="14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продвижение.</a:t>
          </a:r>
          <a:endParaRPr lang="ru-RU" altLang="en-US" sz="14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A7424A15-9776-4C21-BEBE-BA5848CFC5E7}" type="parTrans" cxnId="{082E4564-201E-4DA2-8BCF-80021242EE19}">
      <dgm:prSet/>
      <dgm:spPr/>
      <dgm:t>
        <a:bodyPr/>
        <a:lstStyle/>
        <a:p>
          <a:endParaRPr lang="ru-RU"/>
        </a:p>
      </dgm:t>
    </dgm:pt>
    <dgm:pt modelId="{B2149345-4F09-4F54-BF59-8A244034D9CD}" type="sibTrans" cxnId="{082E4564-201E-4DA2-8BCF-80021242EE19}">
      <dgm:prSet/>
      <dgm:spPr/>
      <dgm:t>
        <a:bodyPr/>
        <a:lstStyle/>
        <a:p>
          <a:endParaRPr lang="ru-RU"/>
        </a:p>
      </dgm:t>
    </dgm:pt>
    <dgm:pt modelId="{2D6FDE45-B7E6-46A8-9121-A3E479BE1587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4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Закупка сырья;</a:t>
          </a:r>
          <a:endParaRPr lang="ru-RU" sz="14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0E5D1AC2-4C42-4F5A-95F4-CA80D9D37BCF}" type="parTrans" cxnId="{6ED02BEC-422A-413E-AF26-BE72D89AAD00}">
      <dgm:prSet/>
      <dgm:spPr/>
      <dgm:t>
        <a:bodyPr/>
        <a:lstStyle/>
        <a:p>
          <a:endParaRPr lang="ru-RU"/>
        </a:p>
      </dgm:t>
    </dgm:pt>
    <dgm:pt modelId="{14F68C7E-1656-423D-9398-4FD54268CDD9}" type="sibTrans" cxnId="{6ED02BEC-422A-413E-AF26-BE72D89AAD00}">
      <dgm:prSet/>
      <dgm:spPr/>
      <dgm:t>
        <a:bodyPr/>
        <a:lstStyle/>
        <a:p>
          <a:endParaRPr lang="ru-RU"/>
        </a:p>
      </dgm:t>
    </dgm:pt>
    <dgm:pt modelId="{F666DD91-03A1-4C01-8B24-08FD0B240F24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4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Лабораторные анализы;</a:t>
          </a:r>
          <a:endParaRPr lang="ru-RU" sz="14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AF51D215-D0C2-4A15-8EB0-7B80BAE8A52C}" type="parTrans" cxnId="{B4DA2AF4-72CE-42BF-BE81-0932B6FE79E2}">
      <dgm:prSet/>
      <dgm:spPr/>
      <dgm:t>
        <a:bodyPr/>
        <a:lstStyle/>
        <a:p>
          <a:endParaRPr lang="ru-RU"/>
        </a:p>
      </dgm:t>
    </dgm:pt>
    <dgm:pt modelId="{0E21E351-067C-40BC-8008-80A213FCBCC5}" type="sibTrans" cxnId="{B4DA2AF4-72CE-42BF-BE81-0932B6FE79E2}">
      <dgm:prSet/>
      <dgm:spPr/>
      <dgm:t>
        <a:bodyPr/>
        <a:lstStyle/>
        <a:p>
          <a:endParaRPr lang="ru-RU"/>
        </a:p>
      </dgm:t>
    </dgm:pt>
    <dgm:pt modelId="{F5A6402A-5304-4AE3-AD68-204504CD3082}" type="pres">
      <dgm:prSet presAssocID="{B1B7BE18-1ECE-4675-BF73-3DB970CEE1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98F987-9E7D-49E8-B221-5A7A103A1CD4}" type="pres">
      <dgm:prSet presAssocID="{EEFF8623-D9C4-47DC-9C53-BD19E88F7125}" presName="linNode" presStyleCnt="0"/>
      <dgm:spPr/>
    </dgm:pt>
    <dgm:pt modelId="{C083D6A1-2030-411F-9B39-49450901756E}" type="pres">
      <dgm:prSet presAssocID="{EEFF8623-D9C4-47DC-9C53-BD19E88F7125}" presName="parentText" presStyleLbl="node1" presStyleIdx="0" presStyleCnt="1" custScaleY="845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F45072-13C6-43DD-B16E-EAF848486366}" type="pres">
      <dgm:prSet presAssocID="{EEFF8623-D9C4-47DC-9C53-BD19E88F7125}" presName="descendantText" presStyleLbl="alignAccFollowNode1" presStyleIdx="0" presStyleCnt="1" custScaleY="98457" custLinFactNeighborX="0" custLinFactNeighborY="-26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EB0CCD-7A60-48D3-9628-263C861053F8}" type="presOf" srcId="{B1B7BE18-1ECE-4675-BF73-3DB970CEE19A}" destId="{F5A6402A-5304-4AE3-AD68-204504CD3082}" srcOrd="0" destOrd="0" presId="urn:microsoft.com/office/officeart/2005/8/layout/vList5"/>
    <dgm:cxn modelId="{2667EC55-88E8-4E92-851C-F7CB232E22CE}" type="presOf" srcId="{DFB69021-B656-4A20-AB77-359AADFE103E}" destId="{8BF45072-13C6-43DD-B16E-EAF848486366}" srcOrd="0" destOrd="3" presId="urn:microsoft.com/office/officeart/2005/8/layout/vList5"/>
    <dgm:cxn modelId="{B4DA2AF4-72CE-42BF-BE81-0932B6FE79E2}" srcId="{EEFF8623-D9C4-47DC-9C53-BD19E88F7125}" destId="{F666DD91-03A1-4C01-8B24-08FD0B240F24}" srcOrd="1" destOrd="0" parTransId="{AF51D215-D0C2-4A15-8EB0-7B80BAE8A52C}" sibTransId="{0E21E351-067C-40BC-8008-80A213FCBCC5}"/>
    <dgm:cxn modelId="{154D8DE7-67D0-4340-9169-0DB87CF9B58D}" type="presOf" srcId="{3EF732AB-2A4B-4E27-BB06-40FCFDB5896B}" destId="{8BF45072-13C6-43DD-B16E-EAF848486366}" srcOrd="0" destOrd="2" presId="urn:microsoft.com/office/officeart/2005/8/layout/vList5"/>
    <dgm:cxn modelId="{12A3B862-E4A8-400B-8D14-D6AA0C944F15}" type="presOf" srcId="{EEFF8623-D9C4-47DC-9C53-BD19E88F7125}" destId="{C083D6A1-2030-411F-9B39-49450901756E}" srcOrd="0" destOrd="0" presId="urn:microsoft.com/office/officeart/2005/8/layout/vList5"/>
    <dgm:cxn modelId="{C027D112-6A0B-4032-B72D-A7FAD93EBB5E}" srcId="{B1B7BE18-1ECE-4675-BF73-3DB970CEE19A}" destId="{EEFF8623-D9C4-47DC-9C53-BD19E88F7125}" srcOrd="0" destOrd="0" parTransId="{E5791777-1E37-4085-AE0C-522DA55CF84B}" sibTransId="{7EC0F6B6-215C-412D-BD82-1FD168585757}"/>
    <dgm:cxn modelId="{AA505E14-3F56-40D9-A063-B8367FC96FDA}" type="presOf" srcId="{F666DD91-03A1-4C01-8B24-08FD0B240F24}" destId="{8BF45072-13C6-43DD-B16E-EAF848486366}" srcOrd="0" destOrd="1" presId="urn:microsoft.com/office/officeart/2005/8/layout/vList5"/>
    <dgm:cxn modelId="{082E4564-201E-4DA2-8BCF-80021242EE19}" srcId="{EEFF8623-D9C4-47DC-9C53-BD19E88F7125}" destId="{DFB69021-B656-4A20-AB77-359AADFE103E}" srcOrd="3" destOrd="0" parTransId="{A7424A15-9776-4C21-BEBE-BA5848CFC5E7}" sibTransId="{B2149345-4F09-4F54-BF59-8A244034D9CD}"/>
    <dgm:cxn modelId="{8C2D6B37-FA3F-4B37-B923-320431C602EF}" type="presOf" srcId="{2D6FDE45-B7E6-46A8-9121-A3E479BE1587}" destId="{8BF45072-13C6-43DD-B16E-EAF848486366}" srcOrd="0" destOrd="0" presId="urn:microsoft.com/office/officeart/2005/8/layout/vList5"/>
    <dgm:cxn modelId="{677C16FC-30A0-4B95-B72A-6FD2E95DE572}" srcId="{EEFF8623-D9C4-47DC-9C53-BD19E88F7125}" destId="{3EF732AB-2A4B-4E27-BB06-40FCFDB5896B}" srcOrd="2" destOrd="0" parTransId="{72B5B9FE-05F3-4DD8-AF7A-2D43713B48EB}" sibTransId="{E817DA5D-C53D-4366-B1DC-A9E48F341604}"/>
    <dgm:cxn modelId="{6ED02BEC-422A-413E-AF26-BE72D89AAD00}" srcId="{EEFF8623-D9C4-47DC-9C53-BD19E88F7125}" destId="{2D6FDE45-B7E6-46A8-9121-A3E479BE1587}" srcOrd="0" destOrd="0" parTransId="{0E5D1AC2-4C42-4F5A-95F4-CA80D9D37BCF}" sibTransId="{14F68C7E-1656-423D-9398-4FD54268CDD9}"/>
    <dgm:cxn modelId="{A59F127F-93B9-4F83-8C28-5B6F09977E41}" type="presParOf" srcId="{F5A6402A-5304-4AE3-AD68-204504CD3082}" destId="{2598F987-9E7D-49E8-B221-5A7A103A1CD4}" srcOrd="0" destOrd="0" presId="urn:microsoft.com/office/officeart/2005/8/layout/vList5"/>
    <dgm:cxn modelId="{8085C98E-4195-4A5C-B19D-FDF93C10B77F}" type="presParOf" srcId="{2598F987-9E7D-49E8-B221-5A7A103A1CD4}" destId="{C083D6A1-2030-411F-9B39-49450901756E}" srcOrd="0" destOrd="0" presId="urn:microsoft.com/office/officeart/2005/8/layout/vList5"/>
    <dgm:cxn modelId="{D23C7078-0F0F-41D9-AD31-F51B318EA327}" type="presParOf" srcId="{2598F987-9E7D-49E8-B221-5A7A103A1CD4}" destId="{8BF45072-13C6-43DD-B16E-EAF84848636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5F98C1-806B-4652-957D-322B0AFD2B81}" type="doc">
      <dgm:prSet loTypeId="urn:microsoft.com/office/officeart/2005/8/layout/vList5" qsTypeId="urn:microsoft.com/office/officeart/2005/8/quickstyle/simple1#5" csTypeId="urn:microsoft.com/office/officeart/2005/8/colors/accent1_2#6" phldr="1"/>
      <dgm:spPr/>
      <dgm:t>
        <a:bodyPr/>
        <a:lstStyle/>
        <a:p>
          <a:endParaRPr altLang="en-US"/>
        </a:p>
      </dgm:t>
    </dgm:pt>
    <dgm:pt modelId="{33864B86-09DA-47E8-A514-50E792BEB407}">
      <dgm:prSet phldr="0" custT="1"/>
      <dgm:spPr>
        <a:solidFill>
          <a:schemeClr val="accent1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Каналы продвижения</a:t>
          </a:r>
          <a:endParaRPr lang="ru-RU" altLang="en-US" sz="12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E2713473-5F9C-4FD2-A96D-A08201B4D756}" type="parTrans" cxnId="{26280ADE-37BE-4856-801D-5D4C6DDC09DD}">
      <dgm:prSet/>
      <dgm:spPr/>
      <dgm:t>
        <a:bodyPr/>
        <a:lstStyle/>
        <a:p>
          <a:endParaRPr lang="ru-RU"/>
        </a:p>
      </dgm:t>
    </dgm:pt>
    <dgm:pt modelId="{E19B0401-124D-499D-A657-F8B5EDA1C744}" type="sibTrans" cxnId="{26280ADE-37BE-4856-801D-5D4C6DDC09DD}">
      <dgm:prSet/>
      <dgm:spPr/>
      <dgm:t>
        <a:bodyPr/>
        <a:lstStyle/>
        <a:p>
          <a:endParaRPr lang="ru-RU"/>
        </a:p>
      </dgm:t>
    </dgm:pt>
    <dgm:pt modelId="{6AFD0B85-6F8A-4CD1-97E8-1F18439438FB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altLang="en-US" sz="10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Разработка собственного сайта;</a:t>
          </a:r>
          <a:endParaRPr lang="ru-RU" altLang="en-US" sz="10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99D2D13A-1757-4B22-B5BA-15023B8A9592}" type="parTrans" cxnId="{18BEC354-1C61-40E3-91B8-4830D114C1D1}">
      <dgm:prSet/>
      <dgm:spPr/>
      <dgm:t>
        <a:bodyPr/>
        <a:lstStyle/>
        <a:p>
          <a:endParaRPr lang="ru-RU"/>
        </a:p>
      </dgm:t>
    </dgm:pt>
    <dgm:pt modelId="{BE0821C2-EE71-47BE-B4DD-9B3640C70B2F}" type="sibTrans" cxnId="{18BEC354-1C61-40E3-91B8-4830D114C1D1}">
      <dgm:prSet/>
      <dgm:spPr/>
      <dgm:t>
        <a:bodyPr/>
        <a:lstStyle/>
        <a:p>
          <a:endParaRPr lang="ru-RU"/>
        </a:p>
      </dgm:t>
    </dgm:pt>
    <dgm:pt modelId="{1A6458D5-AB4A-4DA9-B787-C50F0EC59AA9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altLang="en-US" sz="10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реклама в социальных сетях, (ВК, Одноклассники);</a:t>
          </a:r>
        </a:p>
      </dgm:t>
    </dgm:pt>
    <dgm:pt modelId="{D9F1455A-9BD3-474D-9ACC-FA85A29FD2D3}" type="parTrans" cxnId="{995544FB-A723-4C64-8B99-04C965C14712}">
      <dgm:prSet/>
      <dgm:spPr/>
      <dgm:t>
        <a:bodyPr/>
        <a:lstStyle/>
        <a:p>
          <a:endParaRPr lang="ru-RU"/>
        </a:p>
      </dgm:t>
    </dgm:pt>
    <dgm:pt modelId="{B9FF0213-CF1B-4755-8CB6-372B84DE6360}" type="sibTrans" cxnId="{995544FB-A723-4C64-8B99-04C965C14712}">
      <dgm:prSet/>
      <dgm:spPr/>
      <dgm:t>
        <a:bodyPr/>
        <a:lstStyle/>
        <a:p>
          <a:endParaRPr lang="ru-RU"/>
        </a:p>
      </dgm:t>
    </dgm:pt>
    <dgm:pt modelId="{FFF5FD1C-9004-4E12-B8D6-4F0364CE9A88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altLang="en-US" sz="10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распространение рекламных </a:t>
          </a:r>
          <a:r>
            <a:rPr lang="ru-RU" altLang="en-US" sz="10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буклетов</a:t>
          </a:r>
          <a:endParaRPr lang="ru-RU" altLang="en-US" sz="10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8E741085-32D2-42A2-BCCA-74C10A43589D}" type="parTrans" cxnId="{D7784DE9-CE6D-4309-9382-798516CD7181}">
      <dgm:prSet/>
      <dgm:spPr/>
      <dgm:t>
        <a:bodyPr/>
        <a:lstStyle/>
        <a:p>
          <a:endParaRPr lang="ru-RU"/>
        </a:p>
      </dgm:t>
    </dgm:pt>
    <dgm:pt modelId="{2AC9F734-DB82-45C7-B49E-8B6D178315CF}" type="sibTrans" cxnId="{D7784DE9-CE6D-4309-9382-798516CD7181}">
      <dgm:prSet/>
      <dgm:spPr/>
      <dgm:t>
        <a:bodyPr/>
        <a:lstStyle/>
        <a:p>
          <a:endParaRPr lang="ru-RU"/>
        </a:p>
      </dgm:t>
    </dgm:pt>
    <dgm:pt modelId="{8C80F891-F489-456E-8FF1-391759AFC6B3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altLang="en-US" sz="10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Участие в выставках.</a:t>
          </a:r>
          <a:endParaRPr lang="ru-RU" altLang="en-US" sz="10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9CDAF969-4496-4617-B9CE-C9A8926CFEAD}" type="parTrans" cxnId="{EE3875CC-C709-4299-BF28-B5E41E7787F8}">
      <dgm:prSet/>
      <dgm:spPr/>
      <dgm:t>
        <a:bodyPr/>
        <a:lstStyle/>
        <a:p>
          <a:endParaRPr lang="ru-RU"/>
        </a:p>
      </dgm:t>
    </dgm:pt>
    <dgm:pt modelId="{12D5A1AB-2A6F-44F1-BB1A-DA2FEF9FDE54}" type="sibTrans" cxnId="{EE3875CC-C709-4299-BF28-B5E41E7787F8}">
      <dgm:prSet/>
      <dgm:spPr/>
      <dgm:t>
        <a:bodyPr/>
        <a:lstStyle/>
        <a:p>
          <a:endParaRPr lang="ru-RU"/>
        </a:p>
      </dgm:t>
    </dgm:pt>
    <dgm:pt modelId="{E0B14F0A-DBAC-4B61-9C5B-E4D7C6271A8A}" type="pres">
      <dgm:prSet presAssocID="{C25F98C1-806B-4652-957D-322B0AFD2B8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A3F9E1-0988-449A-B64F-DD3A3EB8CAB7}" type="pres">
      <dgm:prSet presAssocID="{33864B86-09DA-47E8-A514-50E792BEB407}" presName="linNode" presStyleCnt="0"/>
      <dgm:spPr/>
    </dgm:pt>
    <dgm:pt modelId="{66062BA6-1648-4BF7-96EB-4751A3655FDD}" type="pres">
      <dgm:prSet presAssocID="{33864B86-09DA-47E8-A514-50E792BEB407}" presName="parentText" presStyleLbl="node1" presStyleIdx="0" presStyleCnt="1" custScaleX="140476" custScaleY="17611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BBCF40-A17D-4972-AEAE-ABA089767D8E}" type="pres">
      <dgm:prSet presAssocID="{33864B86-09DA-47E8-A514-50E792BEB407}" presName="descendantText" presStyleLbl="alignAccFollowNode1" presStyleIdx="0" presStyleCnt="1" custScaleX="87701" custScaleY="220149" custLinFactNeighborX="-51" custLinFactNeighborY="1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784DE9-CE6D-4309-9382-798516CD7181}" srcId="{33864B86-09DA-47E8-A514-50E792BEB407}" destId="{FFF5FD1C-9004-4E12-B8D6-4F0364CE9A88}" srcOrd="2" destOrd="0" parTransId="{8E741085-32D2-42A2-BCCA-74C10A43589D}" sibTransId="{2AC9F734-DB82-45C7-B49E-8B6D178315CF}"/>
    <dgm:cxn modelId="{18BEC354-1C61-40E3-91B8-4830D114C1D1}" srcId="{33864B86-09DA-47E8-A514-50E792BEB407}" destId="{6AFD0B85-6F8A-4CD1-97E8-1F18439438FB}" srcOrd="0" destOrd="0" parTransId="{99D2D13A-1757-4B22-B5BA-15023B8A9592}" sibTransId="{BE0821C2-EE71-47BE-B4DD-9B3640C70B2F}"/>
    <dgm:cxn modelId="{995544FB-A723-4C64-8B99-04C965C14712}" srcId="{33864B86-09DA-47E8-A514-50E792BEB407}" destId="{1A6458D5-AB4A-4DA9-B787-C50F0EC59AA9}" srcOrd="1" destOrd="0" parTransId="{D9F1455A-9BD3-474D-9ACC-FA85A29FD2D3}" sibTransId="{B9FF0213-CF1B-4755-8CB6-372B84DE6360}"/>
    <dgm:cxn modelId="{EE3875CC-C709-4299-BF28-B5E41E7787F8}" srcId="{33864B86-09DA-47E8-A514-50E792BEB407}" destId="{8C80F891-F489-456E-8FF1-391759AFC6B3}" srcOrd="3" destOrd="0" parTransId="{9CDAF969-4496-4617-B9CE-C9A8926CFEAD}" sibTransId="{12D5A1AB-2A6F-44F1-BB1A-DA2FEF9FDE54}"/>
    <dgm:cxn modelId="{55C95917-8F92-4535-920E-7090E38B4697}" type="presOf" srcId="{FFF5FD1C-9004-4E12-B8D6-4F0364CE9A88}" destId="{AABBCF40-A17D-4972-AEAE-ABA089767D8E}" srcOrd="0" destOrd="2" presId="urn:microsoft.com/office/officeart/2005/8/layout/vList5"/>
    <dgm:cxn modelId="{26280ADE-37BE-4856-801D-5D4C6DDC09DD}" srcId="{C25F98C1-806B-4652-957D-322B0AFD2B81}" destId="{33864B86-09DA-47E8-A514-50E792BEB407}" srcOrd="0" destOrd="0" parTransId="{E2713473-5F9C-4FD2-A96D-A08201B4D756}" sibTransId="{E19B0401-124D-499D-A657-F8B5EDA1C744}"/>
    <dgm:cxn modelId="{B233182A-DCCA-43EC-923F-4C2E8D60A6B8}" type="presOf" srcId="{8C80F891-F489-456E-8FF1-391759AFC6B3}" destId="{AABBCF40-A17D-4972-AEAE-ABA089767D8E}" srcOrd="0" destOrd="3" presId="urn:microsoft.com/office/officeart/2005/8/layout/vList5"/>
    <dgm:cxn modelId="{AE864B7F-4834-48F9-9E3E-FE3AAD1D0695}" type="presOf" srcId="{C25F98C1-806B-4652-957D-322B0AFD2B81}" destId="{E0B14F0A-DBAC-4B61-9C5B-E4D7C6271A8A}" srcOrd="0" destOrd="0" presId="urn:microsoft.com/office/officeart/2005/8/layout/vList5"/>
    <dgm:cxn modelId="{9EE34153-211C-4E5D-9850-A0E5DAFBE2EB}" type="presOf" srcId="{33864B86-09DA-47E8-A514-50E792BEB407}" destId="{66062BA6-1648-4BF7-96EB-4751A3655FDD}" srcOrd="0" destOrd="0" presId="urn:microsoft.com/office/officeart/2005/8/layout/vList5"/>
    <dgm:cxn modelId="{295FF24F-320A-4EF2-9F71-91CCA393C415}" type="presOf" srcId="{1A6458D5-AB4A-4DA9-B787-C50F0EC59AA9}" destId="{AABBCF40-A17D-4972-AEAE-ABA089767D8E}" srcOrd="0" destOrd="1" presId="urn:microsoft.com/office/officeart/2005/8/layout/vList5"/>
    <dgm:cxn modelId="{08170109-A4F6-49D8-8F86-E1386269A416}" type="presOf" srcId="{6AFD0B85-6F8A-4CD1-97E8-1F18439438FB}" destId="{AABBCF40-A17D-4972-AEAE-ABA089767D8E}" srcOrd="0" destOrd="0" presId="urn:microsoft.com/office/officeart/2005/8/layout/vList5"/>
    <dgm:cxn modelId="{F4FBCC43-D0DF-4024-AEEF-B222EAD6342E}" type="presParOf" srcId="{E0B14F0A-DBAC-4B61-9C5B-E4D7C6271A8A}" destId="{56A3F9E1-0988-449A-B64F-DD3A3EB8CAB7}" srcOrd="0" destOrd="0" presId="urn:microsoft.com/office/officeart/2005/8/layout/vList5"/>
    <dgm:cxn modelId="{1B9718DE-7D41-46DE-A4BA-6F01BBF28BC6}" type="presParOf" srcId="{56A3F9E1-0988-449A-B64F-DD3A3EB8CAB7}" destId="{66062BA6-1648-4BF7-96EB-4751A3655FDD}" srcOrd="0" destOrd="0" presId="urn:microsoft.com/office/officeart/2005/8/layout/vList5"/>
    <dgm:cxn modelId="{0E7B2675-DB88-46FD-ACE0-CCE6E61EDEFC}" type="presParOf" srcId="{56A3F9E1-0988-449A-B64F-DD3A3EB8CAB7}" destId="{AABBCF40-A17D-4972-AEAE-ABA089767D8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0C1863C-7940-46DB-97D8-C16ECBDD7097}" type="doc">
      <dgm:prSet loTypeId="urn:microsoft.com/office/officeart/2005/8/layout/vList5" qsTypeId="urn:microsoft.com/office/officeart/2005/8/quickstyle/simple1#6" csTypeId="urn:microsoft.com/office/officeart/2005/8/colors/accent1_2#7" phldr="1"/>
      <dgm:spPr/>
      <dgm:t>
        <a:bodyPr/>
        <a:lstStyle/>
        <a:p>
          <a:endParaRPr altLang="en-US"/>
        </a:p>
      </dgm:t>
    </dgm:pt>
    <dgm:pt modelId="{5003F391-1738-40C3-B662-7EDC89B6617D}">
      <dgm:prSet phldr="0" custT="1"/>
      <dgm:spPr>
        <a:solidFill>
          <a:schemeClr val="accent1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Сегменты ЦА</a:t>
          </a:r>
          <a:r>
            <a:rPr lang="ru-RU" sz="14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 </a:t>
          </a:r>
          <a:endParaRPr lang="ru-RU" altLang="en-US" sz="14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FB0BCA80-2680-45D8-AE7A-5BEF86170567}" type="parTrans" cxnId="{14BC2B5E-DD71-42A0-9CE8-F733965E7CF5}">
      <dgm:prSet/>
      <dgm:spPr/>
      <dgm:t>
        <a:bodyPr/>
        <a:lstStyle/>
        <a:p>
          <a:endParaRPr lang="ru-RU"/>
        </a:p>
      </dgm:t>
    </dgm:pt>
    <dgm:pt modelId="{AE30CD0B-8146-4C7D-AEFB-97400E454DA3}" type="sibTrans" cxnId="{14BC2B5E-DD71-42A0-9CE8-F733965E7CF5}">
      <dgm:prSet/>
      <dgm:spPr/>
      <dgm:t>
        <a:bodyPr/>
        <a:lstStyle/>
        <a:p>
          <a:endParaRPr lang="ru-RU"/>
        </a:p>
      </dgm:t>
    </dgm:pt>
    <dgm:pt modelId="{3BC2C8CE-928E-4E50-8F57-5135BE3644AC}">
      <dgm:prSet phldr="0" custT="1"/>
      <dgm:spPr/>
      <dgm:t>
        <a:bodyPr vert="horz" wrap="square"/>
        <a:lstStyle/>
        <a:p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B2B:</a:t>
          </a:r>
        </a:p>
        <a:p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Военные части;</a:t>
          </a:r>
        </a:p>
        <a:p>
          <a:r>
            <a:rPr lang="ru-RU" altLang="en-US" sz="1400" u="sng" dirty="0" err="1" smtClean="0">
              <a:latin typeface="Times New Roman" panose="02020603050405020304" charset="0"/>
              <a:cs typeface="Times New Roman" panose="02020603050405020304" charset="0"/>
            </a:rPr>
            <a:t>Военторги</a:t>
          </a:r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;</a:t>
          </a:r>
        </a:p>
        <a:p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КФХ;</a:t>
          </a:r>
        </a:p>
        <a:p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Пищевые производства</a:t>
          </a:r>
        </a:p>
      </dgm:t>
    </dgm:pt>
    <dgm:pt modelId="{FFB0D236-CD59-4E1A-B601-07B3966680F6}" type="parTrans" cxnId="{59EBD4C4-5576-43C8-8A63-B1AC2027471C}">
      <dgm:prSet/>
      <dgm:spPr/>
      <dgm:t>
        <a:bodyPr/>
        <a:lstStyle/>
        <a:p>
          <a:endParaRPr lang="ru-RU"/>
        </a:p>
      </dgm:t>
    </dgm:pt>
    <dgm:pt modelId="{7D87F91E-C709-48D9-9869-493574D5122E}" type="sibTrans" cxnId="{59EBD4C4-5576-43C8-8A63-B1AC2027471C}">
      <dgm:prSet/>
      <dgm:spPr/>
      <dgm:t>
        <a:bodyPr/>
        <a:lstStyle/>
        <a:p>
          <a:endParaRPr lang="ru-RU"/>
        </a:p>
      </dgm:t>
    </dgm:pt>
    <dgm:pt modelId="{DC7BEC39-59A9-4022-8B50-7DDE5F5BF2BD}">
      <dgm:prSet phldr="0" custT="1"/>
      <dgm:spPr/>
      <dgm:t>
        <a:bodyPr vert="horz" wrap="square"/>
        <a:lstStyle/>
        <a:p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Туристы.</a:t>
          </a:r>
          <a:endParaRPr altLang="en-US" sz="1400" u="sng" dirty="0">
            <a:latin typeface="Times New Roman" panose="02020603050405020304" charset="0"/>
            <a:cs typeface="Times New Roman" panose="02020603050405020304" charset="0"/>
          </a:endParaRPr>
        </a:p>
      </dgm:t>
    </dgm:pt>
    <dgm:pt modelId="{11FE0958-5118-4D42-9FF8-B257F2E79B2A}" type="parTrans" cxnId="{13B291D2-F906-4C38-8B66-674AF21B9F49}">
      <dgm:prSet/>
      <dgm:spPr/>
      <dgm:t>
        <a:bodyPr/>
        <a:lstStyle/>
        <a:p>
          <a:endParaRPr lang="ru-RU"/>
        </a:p>
      </dgm:t>
    </dgm:pt>
    <dgm:pt modelId="{E7613290-5A72-4986-8373-606499F613BB}" type="sibTrans" cxnId="{13B291D2-F906-4C38-8B66-674AF21B9F49}">
      <dgm:prSet/>
      <dgm:spPr/>
      <dgm:t>
        <a:bodyPr/>
        <a:lstStyle/>
        <a:p>
          <a:endParaRPr lang="ru-RU"/>
        </a:p>
      </dgm:t>
    </dgm:pt>
    <dgm:pt modelId="{82AB831A-D09D-4E19-9CA5-17E9B3212FEE}">
      <dgm:prSet phldr="0" custT="1"/>
      <dgm:spPr/>
      <dgm:t>
        <a:bodyPr vert="horz" wrap="square"/>
        <a:lstStyle/>
        <a:p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B2G:</a:t>
          </a:r>
        </a:p>
        <a:p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Министерство</a:t>
          </a:r>
        </a:p>
        <a:p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обороны</a:t>
          </a:r>
        </a:p>
      </dgm:t>
    </dgm:pt>
    <dgm:pt modelId="{C2C2D29B-5AE6-48C9-9D87-3CA24A8B81EA}" type="parTrans" cxnId="{173CC6E7-3904-45BC-8AFC-134A72F9A757}">
      <dgm:prSet/>
      <dgm:spPr/>
      <dgm:t>
        <a:bodyPr/>
        <a:lstStyle/>
        <a:p>
          <a:endParaRPr lang="ru-RU"/>
        </a:p>
      </dgm:t>
    </dgm:pt>
    <dgm:pt modelId="{2F8289D6-42C9-4160-8F3B-80B275E631EE}" type="sibTrans" cxnId="{173CC6E7-3904-45BC-8AFC-134A72F9A757}">
      <dgm:prSet/>
      <dgm:spPr/>
      <dgm:t>
        <a:bodyPr/>
        <a:lstStyle/>
        <a:p>
          <a:endParaRPr lang="ru-RU"/>
        </a:p>
      </dgm:t>
    </dgm:pt>
    <dgm:pt modelId="{E398E67A-8559-49B6-9701-7DAD3F3FAAE6}">
      <dgm:prSet phldr="0" custT="1"/>
      <dgm:spPr/>
      <dgm:t>
        <a:bodyPr vert="horz" wrap="square"/>
        <a:lstStyle/>
        <a:p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В2С:</a:t>
          </a:r>
        </a:p>
        <a:p>
          <a:r>
            <a:rPr lang="ru-RU" altLang="en-US" sz="1400" u="sng" dirty="0" smtClean="0">
              <a:latin typeface="Times New Roman" panose="02020603050405020304" charset="0"/>
              <a:cs typeface="Times New Roman" panose="02020603050405020304" charset="0"/>
            </a:rPr>
            <a:t>Физ. Лица</a:t>
          </a:r>
          <a:endParaRPr altLang="en-US" sz="1400" u="sng" dirty="0">
            <a:latin typeface="Times New Roman" panose="02020603050405020304" charset="0"/>
            <a:cs typeface="Times New Roman" panose="02020603050405020304" charset="0"/>
          </a:endParaRPr>
        </a:p>
      </dgm:t>
    </dgm:pt>
    <dgm:pt modelId="{4B2666A5-D60F-4E39-8CF8-3102DC2F3D0B}" type="parTrans" cxnId="{E69E792F-C12B-4497-A6F4-C9A252B2B4D5}">
      <dgm:prSet/>
      <dgm:spPr/>
      <dgm:t>
        <a:bodyPr/>
        <a:lstStyle/>
        <a:p>
          <a:endParaRPr lang="ru-RU"/>
        </a:p>
      </dgm:t>
    </dgm:pt>
    <dgm:pt modelId="{561D1E53-5F7F-4906-AB58-FD2B77B97BA2}" type="sibTrans" cxnId="{E69E792F-C12B-4497-A6F4-C9A252B2B4D5}">
      <dgm:prSet/>
      <dgm:spPr/>
      <dgm:t>
        <a:bodyPr/>
        <a:lstStyle/>
        <a:p>
          <a:endParaRPr lang="ru-RU"/>
        </a:p>
      </dgm:t>
    </dgm:pt>
    <dgm:pt modelId="{DCE0B8A5-CF7F-4067-9EA3-CF8FFF94DD21}" type="pres">
      <dgm:prSet presAssocID="{F0C1863C-7940-46DB-97D8-C16ECBDD709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CDFF6B-C308-47DF-84C9-578AEE1BC391}" type="pres">
      <dgm:prSet presAssocID="{5003F391-1738-40C3-B662-7EDC89B6617D}" presName="linNode" presStyleCnt="0"/>
      <dgm:spPr/>
    </dgm:pt>
    <dgm:pt modelId="{83DABB6F-97D9-4BD8-B24C-A96EAACEB07D}" type="pres">
      <dgm:prSet presAssocID="{5003F391-1738-40C3-B662-7EDC89B6617D}" presName="parentText" presStyleLbl="node1" presStyleIdx="0" presStyleCnt="1" custScaleX="16355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62C7E4-0613-48D1-B6BC-CEB726011F72}" type="pres">
      <dgm:prSet presAssocID="{5003F391-1738-40C3-B662-7EDC89B6617D}" presName="descendantText" presStyleLbl="alignAccFollowNode1" presStyleIdx="0" presStyleCnt="1" custScaleX="134091" custScaleY="121378" custLinFactNeighborX="196" custLinFactNeighborY="7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F06CA9-FF44-412E-BC79-BAA61D77E4A2}" type="presOf" srcId="{82AB831A-D09D-4E19-9CA5-17E9B3212FEE}" destId="{0F62C7E4-0613-48D1-B6BC-CEB726011F72}" srcOrd="0" destOrd="1" presId="urn:microsoft.com/office/officeart/2005/8/layout/vList5"/>
    <dgm:cxn modelId="{90DD98F6-4C6A-4C13-A965-359832029863}" type="presOf" srcId="{DC7BEC39-59A9-4022-8B50-7DDE5F5BF2BD}" destId="{0F62C7E4-0613-48D1-B6BC-CEB726011F72}" srcOrd="0" destOrd="3" presId="urn:microsoft.com/office/officeart/2005/8/layout/vList5"/>
    <dgm:cxn modelId="{1FFA0886-57F5-4323-BB94-6D2C09249F8C}" type="presOf" srcId="{5003F391-1738-40C3-B662-7EDC89B6617D}" destId="{83DABB6F-97D9-4BD8-B24C-A96EAACEB07D}" srcOrd="0" destOrd="0" presId="urn:microsoft.com/office/officeart/2005/8/layout/vList5"/>
    <dgm:cxn modelId="{59EBD4C4-5576-43C8-8A63-B1AC2027471C}" srcId="{5003F391-1738-40C3-B662-7EDC89B6617D}" destId="{3BC2C8CE-928E-4E50-8F57-5135BE3644AC}" srcOrd="0" destOrd="0" parTransId="{FFB0D236-CD59-4E1A-B601-07B3966680F6}" sibTransId="{7D87F91E-C709-48D9-9869-493574D5122E}"/>
    <dgm:cxn modelId="{5E02B34C-A54B-445B-9897-70A1BA57EEF1}" type="presOf" srcId="{F0C1863C-7940-46DB-97D8-C16ECBDD7097}" destId="{DCE0B8A5-CF7F-4067-9EA3-CF8FFF94DD21}" srcOrd="0" destOrd="0" presId="urn:microsoft.com/office/officeart/2005/8/layout/vList5"/>
    <dgm:cxn modelId="{DAA165A4-1E5A-4D0C-B8EF-9AEE95530E1E}" type="presOf" srcId="{3BC2C8CE-928E-4E50-8F57-5135BE3644AC}" destId="{0F62C7E4-0613-48D1-B6BC-CEB726011F72}" srcOrd="0" destOrd="0" presId="urn:microsoft.com/office/officeart/2005/8/layout/vList5"/>
    <dgm:cxn modelId="{173CC6E7-3904-45BC-8AFC-134A72F9A757}" srcId="{5003F391-1738-40C3-B662-7EDC89B6617D}" destId="{82AB831A-D09D-4E19-9CA5-17E9B3212FEE}" srcOrd="1" destOrd="0" parTransId="{C2C2D29B-5AE6-48C9-9D87-3CA24A8B81EA}" sibTransId="{2F8289D6-42C9-4160-8F3B-80B275E631EE}"/>
    <dgm:cxn modelId="{E69E792F-C12B-4497-A6F4-C9A252B2B4D5}" srcId="{5003F391-1738-40C3-B662-7EDC89B6617D}" destId="{E398E67A-8559-49B6-9701-7DAD3F3FAAE6}" srcOrd="2" destOrd="0" parTransId="{4B2666A5-D60F-4E39-8CF8-3102DC2F3D0B}" sibTransId="{561D1E53-5F7F-4906-AB58-FD2B77B97BA2}"/>
    <dgm:cxn modelId="{09825E68-92CC-446A-8064-F9C9DA7EE7DB}" type="presOf" srcId="{E398E67A-8559-49B6-9701-7DAD3F3FAAE6}" destId="{0F62C7E4-0613-48D1-B6BC-CEB726011F72}" srcOrd="0" destOrd="2" presId="urn:microsoft.com/office/officeart/2005/8/layout/vList5"/>
    <dgm:cxn modelId="{14BC2B5E-DD71-42A0-9CE8-F733965E7CF5}" srcId="{F0C1863C-7940-46DB-97D8-C16ECBDD7097}" destId="{5003F391-1738-40C3-B662-7EDC89B6617D}" srcOrd="0" destOrd="0" parTransId="{FB0BCA80-2680-45D8-AE7A-5BEF86170567}" sibTransId="{AE30CD0B-8146-4C7D-AEFB-97400E454DA3}"/>
    <dgm:cxn modelId="{13B291D2-F906-4C38-8B66-674AF21B9F49}" srcId="{5003F391-1738-40C3-B662-7EDC89B6617D}" destId="{DC7BEC39-59A9-4022-8B50-7DDE5F5BF2BD}" srcOrd="3" destOrd="0" parTransId="{11FE0958-5118-4D42-9FF8-B257F2E79B2A}" sibTransId="{E7613290-5A72-4986-8373-606499F613BB}"/>
    <dgm:cxn modelId="{9727B775-53F8-46A2-B278-E8DAB1596EA3}" type="presParOf" srcId="{DCE0B8A5-CF7F-4067-9EA3-CF8FFF94DD21}" destId="{0ECDFF6B-C308-47DF-84C9-578AEE1BC391}" srcOrd="0" destOrd="0" presId="urn:microsoft.com/office/officeart/2005/8/layout/vList5"/>
    <dgm:cxn modelId="{4F7F4069-36CD-450F-B8B0-A2661963E7C9}" type="presParOf" srcId="{0ECDFF6B-C308-47DF-84C9-578AEE1BC391}" destId="{83DABB6F-97D9-4BD8-B24C-A96EAACEB07D}" srcOrd="0" destOrd="0" presId="urn:microsoft.com/office/officeart/2005/8/layout/vList5"/>
    <dgm:cxn modelId="{1C487DA6-DC6F-4979-B58C-3FCFD9276689}" type="presParOf" srcId="{0ECDFF6B-C308-47DF-84C9-578AEE1BC391}" destId="{0F62C7E4-0613-48D1-B6BC-CEB726011F7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FBDEE61-CD5E-4F70-AB4B-28A91FEF910F}" type="doc">
      <dgm:prSet loTypeId="urn:microsoft.com/office/officeart/2005/8/layout/vList5" qsTypeId="urn:microsoft.com/office/officeart/2005/8/quickstyle/simple1#7" csTypeId="urn:microsoft.com/office/officeart/2005/8/colors/accent1_2#8" phldr="1"/>
      <dgm:spPr/>
      <dgm:t>
        <a:bodyPr/>
        <a:lstStyle/>
        <a:p>
          <a:endParaRPr altLang="en-US"/>
        </a:p>
      </dgm:t>
    </dgm:pt>
    <dgm:pt modelId="{2F9C30BD-887A-4578-9492-BEA64A8AEF1B}">
      <dgm:prSet phldr="0" custT="1"/>
      <dgm:spPr>
        <a:solidFill>
          <a:schemeClr val="accent1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Отношения с клиентами</a:t>
          </a:r>
          <a:endParaRPr lang="ru-RU" altLang="en-US" sz="12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C1B53D7A-E323-4A33-AF20-CC9BAD3C1A2A}" type="parTrans" cxnId="{2F51B8B1-2CEC-4C81-A0EE-20B76D74FD69}">
      <dgm:prSet/>
      <dgm:spPr/>
      <dgm:t>
        <a:bodyPr/>
        <a:lstStyle/>
        <a:p>
          <a:endParaRPr lang="ru-RU"/>
        </a:p>
      </dgm:t>
    </dgm:pt>
    <dgm:pt modelId="{108AA5F5-B3BB-4288-8604-52E1C4EE2273}" type="sibTrans" cxnId="{2F51B8B1-2CEC-4C81-A0EE-20B76D74FD69}">
      <dgm:prSet/>
      <dgm:spPr/>
      <dgm:t>
        <a:bodyPr/>
        <a:lstStyle/>
        <a:p>
          <a:endParaRPr lang="ru-RU"/>
        </a:p>
      </dgm:t>
    </dgm:pt>
    <dgm:pt modelId="{5AE08DB9-FBDF-447D-B2C5-D2EDEFC82BC7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2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Формирование канала </a:t>
          </a:r>
          <a:r>
            <a:rPr lang="ru-RU" sz="1200" b="0" i="0" u="none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связи ( разработка сайта)</a:t>
          </a:r>
          <a:endParaRPr lang="ru-RU" altLang="en-US" sz="12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AFE8CBEA-5F94-4C2B-89BB-89B9F0603A76}" type="parTrans" cxnId="{3DC8F6D6-51D4-406F-8A5C-AE8B56DCFD5C}">
      <dgm:prSet/>
      <dgm:spPr/>
      <dgm:t>
        <a:bodyPr/>
        <a:lstStyle/>
        <a:p>
          <a:endParaRPr lang="ru-RU"/>
        </a:p>
      </dgm:t>
    </dgm:pt>
    <dgm:pt modelId="{4C313D44-61FD-49E9-B424-D62B5AC065C8}" type="sibTrans" cxnId="{3DC8F6D6-51D4-406F-8A5C-AE8B56DCFD5C}">
      <dgm:prSet/>
      <dgm:spPr/>
      <dgm:t>
        <a:bodyPr/>
        <a:lstStyle/>
        <a:p>
          <a:endParaRPr lang="ru-RU"/>
        </a:p>
      </dgm:t>
    </dgm:pt>
    <dgm:pt modelId="{D47F0B1C-DB59-4AC3-8D9B-C30F74365514}" type="pres">
      <dgm:prSet presAssocID="{5FBDEE61-CD5E-4F70-AB4B-28A91FEF910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BE7683-C9AE-40CF-BFC4-272B9992EFFF}" type="pres">
      <dgm:prSet presAssocID="{2F9C30BD-887A-4578-9492-BEA64A8AEF1B}" presName="linNode" presStyleCnt="0"/>
      <dgm:spPr/>
    </dgm:pt>
    <dgm:pt modelId="{788EEE02-4682-4F02-BD7A-7AB8AC754A82}" type="pres">
      <dgm:prSet presAssocID="{2F9C30BD-887A-4578-9492-BEA64A8AEF1B}" presName="parentText" presStyleLbl="node1" presStyleIdx="0" presStyleCnt="1" custScaleX="1448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3D44BF-A2E7-4C20-A2DC-41AC36B7B980}" type="pres">
      <dgm:prSet presAssocID="{2F9C30BD-887A-4578-9492-BEA64A8AEF1B}" presName="descendantText" presStyleLbl="alignAccFollowNode1" presStyleIdx="0" presStyleCnt="1" custScaleY="1219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C8F6D6-51D4-406F-8A5C-AE8B56DCFD5C}" srcId="{2F9C30BD-887A-4578-9492-BEA64A8AEF1B}" destId="{5AE08DB9-FBDF-447D-B2C5-D2EDEFC82BC7}" srcOrd="0" destOrd="0" parTransId="{AFE8CBEA-5F94-4C2B-89BB-89B9F0603A76}" sibTransId="{4C313D44-61FD-49E9-B424-D62B5AC065C8}"/>
    <dgm:cxn modelId="{2F51B8B1-2CEC-4C81-A0EE-20B76D74FD69}" srcId="{5FBDEE61-CD5E-4F70-AB4B-28A91FEF910F}" destId="{2F9C30BD-887A-4578-9492-BEA64A8AEF1B}" srcOrd="0" destOrd="0" parTransId="{C1B53D7A-E323-4A33-AF20-CC9BAD3C1A2A}" sibTransId="{108AA5F5-B3BB-4288-8604-52E1C4EE2273}"/>
    <dgm:cxn modelId="{A57B178A-4C5A-4579-A406-814D30AFDB4C}" type="presOf" srcId="{5FBDEE61-CD5E-4F70-AB4B-28A91FEF910F}" destId="{D47F0B1C-DB59-4AC3-8D9B-C30F74365514}" srcOrd="0" destOrd="0" presId="urn:microsoft.com/office/officeart/2005/8/layout/vList5"/>
    <dgm:cxn modelId="{1B38F427-70D1-4FE6-A9FB-7BE6B214FD4D}" type="presOf" srcId="{2F9C30BD-887A-4578-9492-BEA64A8AEF1B}" destId="{788EEE02-4682-4F02-BD7A-7AB8AC754A82}" srcOrd="0" destOrd="0" presId="urn:microsoft.com/office/officeart/2005/8/layout/vList5"/>
    <dgm:cxn modelId="{4B66D946-F4AE-4B3D-9D00-2BBF74DA14A4}" type="presOf" srcId="{5AE08DB9-FBDF-447D-B2C5-D2EDEFC82BC7}" destId="{1E3D44BF-A2E7-4C20-A2DC-41AC36B7B980}" srcOrd="0" destOrd="0" presId="urn:microsoft.com/office/officeart/2005/8/layout/vList5"/>
    <dgm:cxn modelId="{334A80BD-84EE-4E63-ABE0-82B54A335E97}" type="presParOf" srcId="{D47F0B1C-DB59-4AC3-8D9B-C30F74365514}" destId="{DDBE7683-C9AE-40CF-BFC4-272B9992EFFF}" srcOrd="0" destOrd="0" presId="urn:microsoft.com/office/officeart/2005/8/layout/vList5"/>
    <dgm:cxn modelId="{239D7D4E-3AD3-4B5D-B49D-6ED82BE6150F}" type="presParOf" srcId="{DDBE7683-C9AE-40CF-BFC4-272B9992EFFF}" destId="{788EEE02-4682-4F02-BD7A-7AB8AC754A82}" srcOrd="0" destOrd="0" presId="urn:microsoft.com/office/officeart/2005/8/layout/vList5"/>
    <dgm:cxn modelId="{E4290190-C11E-44B3-9081-D10CA4F53CD3}" type="presParOf" srcId="{DDBE7683-C9AE-40CF-BFC4-272B9992EFFF}" destId="{1E3D44BF-A2E7-4C20-A2DC-41AC36B7B9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3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6879C50-3A77-4E82-BF48-6CB18CD6DFC0}" type="doc">
      <dgm:prSet loTypeId="urn:microsoft.com/office/officeart/2005/8/layout/vList5" qsTypeId="urn:microsoft.com/office/officeart/2005/8/quickstyle/simple1#8" csTypeId="urn:microsoft.com/office/officeart/2005/8/colors/accent1_2#9" phldr="1"/>
      <dgm:spPr/>
      <dgm:t>
        <a:bodyPr/>
        <a:lstStyle/>
        <a:p>
          <a:endParaRPr altLang="en-US"/>
        </a:p>
      </dgm:t>
    </dgm:pt>
    <dgm:pt modelId="{22C7C734-A220-4F4A-A15B-677C40CD6EF1}">
      <dgm:prSet phldr="0" custT="1"/>
      <dgm:spPr>
        <a:solidFill>
          <a:schemeClr val="accent1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Источники доходов</a:t>
          </a:r>
          <a:endParaRPr lang="ru-RU" altLang="en-US" sz="1400" b="0" i="0" u="none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gm:t>
    </dgm:pt>
    <dgm:pt modelId="{726A3FB1-18A8-4D36-ABD0-FA9860C58B65}" type="sibTrans" cxnId="{A2EC35FB-CC1A-4808-B24E-6E3941D0B1B9}">
      <dgm:prSet/>
      <dgm:spPr/>
      <dgm:t>
        <a:bodyPr/>
        <a:lstStyle/>
        <a:p>
          <a:endParaRPr lang="ru-RU"/>
        </a:p>
      </dgm:t>
    </dgm:pt>
    <dgm:pt modelId="{3C919E42-489C-4F58-BC30-9EDDFB99B854}" type="parTrans" cxnId="{A2EC35FB-CC1A-4808-B24E-6E3941D0B1B9}">
      <dgm:prSet/>
      <dgm:spPr/>
      <dgm:t>
        <a:bodyPr/>
        <a:lstStyle/>
        <a:p>
          <a:endParaRPr lang="ru-RU"/>
        </a:p>
      </dgm:t>
    </dgm:pt>
    <dgm:pt modelId="{280B607D-930E-467F-B76B-21D716906E8A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400" dirty="0">
              <a:latin typeface="Times New Roman" panose="02020603050405020304" charset="0"/>
              <a:cs typeface="Times New Roman" panose="02020603050405020304" charset="0"/>
            </a:rPr>
            <a:t>Регулярный доход от периодических платежей клиентов за технологию.</a:t>
          </a:r>
        </a:p>
      </dgm:t>
    </dgm:pt>
    <dgm:pt modelId="{6AE15124-2A9D-44F4-AE13-678BB991240D}" type="sibTrans" cxnId="{D74C9E6F-C20A-4820-9633-120BD9D93249}">
      <dgm:prSet/>
      <dgm:spPr/>
      <dgm:t>
        <a:bodyPr/>
        <a:lstStyle/>
        <a:p>
          <a:endParaRPr lang="ru-RU"/>
        </a:p>
      </dgm:t>
    </dgm:pt>
    <dgm:pt modelId="{B49EEA9C-DF86-4D83-A44D-A9FDABDA18F3}" type="parTrans" cxnId="{D74C9E6F-C20A-4820-9633-120BD9D93249}">
      <dgm:prSet/>
      <dgm:spPr/>
      <dgm:t>
        <a:bodyPr/>
        <a:lstStyle/>
        <a:p>
          <a:endParaRPr lang="ru-RU"/>
        </a:p>
      </dgm:t>
    </dgm:pt>
    <dgm:pt modelId="{B84AE4F3-6C4E-4BE6-98C8-81CEECC011AE}" type="pres">
      <dgm:prSet presAssocID="{16879C50-3A77-4E82-BF48-6CB18CD6DFC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0E0B22-298C-4F07-AF7D-C56269549125}" type="pres">
      <dgm:prSet presAssocID="{22C7C734-A220-4F4A-A15B-677C40CD6EF1}" presName="linNode" presStyleCnt="0"/>
      <dgm:spPr/>
    </dgm:pt>
    <dgm:pt modelId="{74E69BC6-1E5E-43B5-8214-DD7E7F41AA0D}" type="pres">
      <dgm:prSet presAssocID="{22C7C734-A220-4F4A-A15B-677C40CD6EF1}" presName="parentText" presStyleLbl="node1" presStyleIdx="0" presStyleCnt="1" custScaleY="84758" custLinFactNeighborX="-1715" custLinFactNeighborY="406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AD872-F34C-4339-B3B6-648DB56FE150}" type="pres">
      <dgm:prSet presAssocID="{22C7C734-A220-4F4A-A15B-677C40CD6EF1}" presName="descendantText" presStyleLbl="alignAccFollowNode1" presStyleIdx="0" presStyleCnt="1" custLinFactNeighborX="0" custLinFactNeighborY="47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437557-4DC1-49F3-BD7F-87A8CEE4CB0E}" type="presOf" srcId="{16879C50-3A77-4E82-BF48-6CB18CD6DFC0}" destId="{B84AE4F3-6C4E-4BE6-98C8-81CEECC011AE}" srcOrd="0" destOrd="0" presId="urn:microsoft.com/office/officeart/2005/8/layout/vList5"/>
    <dgm:cxn modelId="{16ED79E7-91A9-4292-A064-0EB88D97D98E}" type="presOf" srcId="{22C7C734-A220-4F4A-A15B-677C40CD6EF1}" destId="{74E69BC6-1E5E-43B5-8214-DD7E7F41AA0D}" srcOrd="0" destOrd="0" presId="urn:microsoft.com/office/officeart/2005/8/layout/vList5"/>
    <dgm:cxn modelId="{D74C9E6F-C20A-4820-9633-120BD9D93249}" srcId="{22C7C734-A220-4F4A-A15B-677C40CD6EF1}" destId="{280B607D-930E-467F-B76B-21D716906E8A}" srcOrd="0" destOrd="0" parTransId="{B49EEA9C-DF86-4D83-A44D-A9FDABDA18F3}" sibTransId="{6AE15124-2A9D-44F4-AE13-678BB991240D}"/>
    <dgm:cxn modelId="{A2EC35FB-CC1A-4808-B24E-6E3941D0B1B9}" srcId="{16879C50-3A77-4E82-BF48-6CB18CD6DFC0}" destId="{22C7C734-A220-4F4A-A15B-677C40CD6EF1}" srcOrd="0" destOrd="0" parTransId="{3C919E42-489C-4F58-BC30-9EDDFB99B854}" sibTransId="{726A3FB1-18A8-4D36-ABD0-FA9860C58B65}"/>
    <dgm:cxn modelId="{956DB412-0294-45FB-A2D6-A0ECD6E13525}" type="presOf" srcId="{280B607D-930E-467F-B76B-21D716906E8A}" destId="{A84AD872-F34C-4339-B3B6-648DB56FE150}" srcOrd="0" destOrd="0" presId="urn:microsoft.com/office/officeart/2005/8/layout/vList5"/>
    <dgm:cxn modelId="{AD7A6250-8261-4B88-A7B2-1CFDDE87AE25}" type="presParOf" srcId="{B84AE4F3-6C4E-4BE6-98C8-81CEECC011AE}" destId="{D60E0B22-298C-4F07-AF7D-C56269549125}" srcOrd="0" destOrd="0" presId="urn:microsoft.com/office/officeart/2005/8/layout/vList5"/>
    <dgm:cxn modelId="{4FBF623B-3D25-45EA-A8A6-A8141EAA870B}" type="presParOf" srcId="{D60E0B22-298C-4F07-AF7D-C56269549125}" destId="{74E69BC6-1E5E-43B5-8214-DD7E7F41AA0D}" srcOrd="0" destOrd="0" presId="urn:microsoft.com/office/officeart/2005/8/layout/vList5"/>
    <dgm:cxn modelId="{0E04551D-F5CF-44D4-9F74-84AB487CDB9B}" type="presParOf" srcId="{D60E0B22-298C-4F07-AF7D-C56269549125}" destId="{A84AD872-F34C-4339-B3B6-648DB56FE15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4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F89BA5D-7CDA-4E74-9AC9-1FDCB1251FD2}" type="doc">
      <dgm:prSet loTypeId="urn:microsoft.com/office/officeart/2005/8/layout/bProcess3" loCatId="process" qsTypeId="urn:microsoft.com/office/officeart/2005/8/quickstyle/3d1#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EBFF04F-7E69-405E-885B-7E2476C83410}">
      <dgm:prSet custT="1"/>
      <dgm:spPr/>
      <dgm:t>
        <a:bodyPr/>
        <a:lstStyle/>
        <a:p>
          <a:r>
            <a:rPr lang="ru-RU" sz="1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Поиск партнеров и контакты: выстроить сеть партнеров и контактов среди пищевых производств, чтобы обеспечить широкий охват аудитории.</a:t>
          </a:r>
          <a:endParaRPr lang="ru-RU" sz="12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6C6ACF-C2B5-4631-B076-353859D46761}" type="parTrans" cxnId="{50EBF03F-4E39-4D06-BE01-B7F974C4F5EA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DD6A35-223C-4CB4-8EFF-9581460E271C}" type="sibTrans" cxnId="{50EBF03F-4E39-4D06-BE01-B7F974C4F5EA}">
      <dgm:prSet custT="1"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2C350D-0B7F-404E-A86E-D385131CF367}">
      <dgm:prSet custT="1"/>
      <dgm:spPr/>
      <dgm:t>
        <a:bodyPr/>
        <a:lstStyle/>
        <a:p>
          <a:r>
            <a:rPr lang="ru-RU" sz="1200" b="0" i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Запуск рекламной кампании: разработать рекламные объявления для онлайн и оффлайн каналов связи, чтобы привлечь внимание потенциальных клиентов.</a:t>
          </a:r>
          <a:endParaRPr lang="ru-RU" sz="12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9FCA6B-05F4-4304-83C1-C9DB260A9133}" type="parTrans" cxnId="{3C6FB08B-8FE7-4506-A66B-05CC05440A36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8D0383-DC04-4EAB-B41E-3EF6B3015371}" type="sibTrans" cxnId="{3C6FB08B-8FE7-4506-A66B-05CC05440A36}">
      <dgm:prSet custT="1"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2EDD53-CF8E-46B0-AE89-46D12C36DECC}">
      <dgm:prSet custT="1"/>
      <dgm:spPr/>
      <dgm:t>
        <a:bodyPr/>
        <a:lstStyle/>
        <a:p>
          <a:r>
            <a:rPr lang="ru-RU" sz="1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презентационного материала: подготовить информационные брошюры, видео-презентации и другие материалы, которые продемонстрируют преимущества нашей технологии для предприятий.</a:t>
          </a:r>
          <a:endParaRPr lang="ru-RU" sz="12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F5E7CA-9C0C-460E-8B9A-C1747EBD5036}" type="sibTrans" cxnId="{CAD92D85-6717-4F33-A621-F85CB34BD2FA}">
      <dgm:prSet custT="1"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B62602-7F77-4DAF-BF6B-CCE46E552DC3}" type="parTrans" cxnId="{CAD92D85-6717-4F33-A621-F85CB34BD2FA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B0DF93-351A-47C5-A11E-13C5FC98DB10}">
      <dgm:prSet custT="1"/>
      <dgm:spPr/>
      <dgm:t>
        <a:bodyPr/>
        <a:lstStyle/>
        <a:p>
          <a:r>
            <a:rPr lang="ru-RU" sz="1200" b="0" i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презентаций и переговоров: установить встречи с представителями компаний-производителей пищевой промышленности для презентации нашей технологии и обсуждения условий сотрудничества.</a:t>
          </a:r>
          <a:endParaRPr lang="ru-RU" sz="12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016E55-3129-463A-A6E5-E884D7E8ED36}" type="parTrans" cxnId="{661FCEB0-BB5A-42BA-82CF-AB62748ED263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C15EC0-6A4E-4565-B0E8-8FD6B29FC95F}" type="sibTrans" cxnId="{661FCEB0-BB5A-42BA-82CF-AB62748ED263}">
      <dgm:prSet custT="1"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A27411-C0AC-407B-A984-1FAF0912AF7F}">
      <dgm:prSet custT="1"/>
      <dgm:spPr/>
      <dgm:t>
        <a:bodyPr/>
        <a:lstStyle/>
        <a:p>
          <a:r>
            <a:rPr lang="ru-RU" sz="1200" b="0" i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Заключение договоров: успешно завершить переговоры и заключить договоры о предоставлении нашей технологии на предприятия.</a:t>
          </a:r>
          <a:endParaRPr lang="ru-RU" sz="12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C165ED-C677-4558-A279-65D3C336628A}" type="parTrans" cxnId="{6A20A182-0C0A-429E-BDAB-87B27731743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124339-60EE-4E85-8D15-00AB9E06CEE5}" type="sibTrans" cxnId="{6A20A182-0C0A-429E-BDAB-87B277317432}">
      <dgm:prSet custT="1"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83305F-729F-4237-AD29-37BE2EFAF31C}">
      <dgm:prSet custT="1"/>
      <dgm:spPr/>
      <dgm:t>
        <a:bodyPr/>
        <a:lstStyle/>
        <a:p>
          <a:r>
            <a:rPr lang="ru-RU" sz="1200" b="0" i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Мониторинг и поддержка: следить за эффективностью использования нашей технологии на предприятиях и оказывать поддержку в случае возникновения проблем или вопросов.</a:t>
          </a:r>
          <a:endParaRPr lang="ru-RU" sz="12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13CBF6-F7E8-437D-9279-F57E86C1775E}" type="parTrans" cxnId="{D461FC20-2830-4DB5-B1F4-606A2D73F4AE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74C4EE-E93C-493A-867F-6905143B352A}" type="sibTrans" cxnId="{D461FC20-2830-4DB5-B1F4-606A2D73F4AE}">
      <dgm:prSet custT="1"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F2091C-3FA8-4EA0-9CBD-58B171EF7F59}">
      <dgm:prSet custT="1"/>
      <dgm:spPr/>
      <dgm:t>
        <a:bodyPr/>
        <a:lstStyle/>
        <a:p>
          <a:r>
            <a:rPr lang="ru-RU" sz="1200" b="0" i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Повторные продажи и расширение клиентской базы: активно работать над удержанием клиентов, предлагать им дополнительные услуги и технологии, а также продолжать поиск новых потенциальных клиентов для расширения нашей клиентской базы.</a:t>
          </a:r>
          <a:endParaRPr lang="ru-RU" sz="12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2D3124-A17D-47E4-A6A9-E49CF3615F0F}" type="parTrans" cxnId="{0CA52581-4C5B-4BCA-BF0A-3F7617DFF10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FE4F51-3CAD-4734-9EBD-515582E90FE2}" type="sibTrans" cxnId="{0CA52581-4C5B-4BCA-BF0A-3F7617DFF109}">
      <dgm:prSet custT="1"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5A6549-CB0B-438D-AB19-DD3A4495501C}">
      <dgm:prSet custT="1"/>
      <dgm:spPr/>
      <dgm:t>
        <a:bodyPr/>
        <a:lstStyle/>
        <a:p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Коллаборация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со стейкхолдерами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304611-11C9-40A6-A4CC-96A53B1C1625}" type="parTrans" cxnId="{C141A30D-4162-43A7-8D93-1AECFCC3B1D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D07DC8-45B3-4984-B661-CCA53501A2ED}" type="sibTrans" cxnId="{C141A30D-4162-43A7-8D93-1AECFCC3B1D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C125DB-47DE-4F77-8193-624F88343922}" type="pres">
      <dgm:prSet presAssocID="{EF89BA5D-7CDA-4E74-9AC9-1FDCB1251FD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F11E33-C2BC-4DDA-BC77-26C4F1731E18}" type="pres">
      <dgm:prSet presAssocID="{502EDD53-CF8E-46B0-AE89-46D12C36DECC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7D175C-1E97-4143-BDF5-3F490148E09D}" type="pres">
      <dgm:prSet presAssocID="{4DF5E7CA-9C0C-460E-8B9A-C1747EBD5036}" presName="sibTrans" presStyleLbl="sibTrans1D1" presStyleIdx="0" presStyleCnt="7"/>
      <dgm:spPr/>
      <dgm:t>
        <a:bodyPr/>
        <a:lstStyle/>
        <a:p>
          <a:endParaRPr lang="ru-RU"/>
        </a:p>
      </dgm:t>
    </dgm:pt>
    <dgm:pt modelId="{0565E1C4-309F-45AF-BAEC-B8366FDC73F0}" type="pres">
      <dgm:prSet presAssocID="{4DF5E7CA-9C0C-460E-8B9A-C1747EBD5036}" presName="connectorText" presStyleLbl="sibTrans1D1" presStyleIdx="0" presStyleCnt="7"/>
      <dgm:spPr/>
      <dgm:t>
        <a:bodyPr/>
        <a:lstStyle/>
        <a:p>
          <a:endParaRPr lang="ru-RU"/>
        </a:p>
      </dgm:t>
    </dgm:pt>
    <dgm:pt modelId="{6E3406C8-C3EF-4991-B22D-B206AC3028CD}" type="pres">
      <dgm:prSet presAssocID="{3EBFF04F-7E69-405E-885B-7E2476C83410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B9C8B2-9B55-445A-AD0C-7C64F0269070}" type="pres">
      <dgm:prSet presAssocID="{DADD6A35-223C-4CB4-8EFF-9581460E271C}" presName="sibTrans" presStyleLbl="sibTrans1D1" presStyleIdx="1" presStyleCnt="7"/>
      <dgm:spPr/>
      <dgm:t>
        <a:bodyPr/>
        <a:lstStyle/>
        <a:p>
          <a:endParaRPr lang="ru-RU"/>
        </a:p>
      </dgm:t>
    </dgm:pt>
    <dgm:pt modelId="{FC2859FA-760E-447B-8C2E-69DEE5A5EE14}" type="pres">
      <dgm:prSet presAssocID="{DADD6A35-223C-4CB4-8EFF-9581460E271C}" presName="connectorText" presStyleLbl="sibTrans1D1" presStyleIdx="1" presStyleCnt="7"/>
      <dgm:spPr/>
      <dgm:t>
        <a:bodyPr/>
        <a:lstStyle/>
        <a:p>
          <a:endParaRPr lang="ru-RU"/>
        </a:p>
      </dgm:t>
    </dgm:pt>
    <dgm:pt modelId="{B303E2EF-F6B7-4788-A479-878C5C445C70}" type="pres">
      <dgm:prSet presAssocID="{012C350D-0B7F-404E-A86E-D385131CF367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0EDEEA-46A2-4F33-8437-9F6E9235252E}" type="pres">
      <dgm:prSet presAssocID="{808D0383-DC04-4EAB-B41E-3EF6B3015371}" presName="sibTrans" presStyleLbl="sibTrans1D1" presStyleIdx="2" presStyleCnt="7"/>
      <dgm:spPr/>
      <dgm:t>
        <a:bodyPr/>
        <a:lstStyle/>
        <a:p>
          <a:endParaRPr lang="ru-RU"/>
        </a:p>
      </dgm:t>
    </dgm:pt>
    <dgm:pt modelId="{394DFF4C-D568-47A2-AAD5-7181D7F7737D}" type="pres">
      <dgm:prSet presAssocID="{808D0383-DC04-4EAB-B41E-3EF6B3015371}" presName="connectorText" presStyleLbl="sibTrans1D1" presStyleIdx="2" presStyleCnt="7"/>
      <dgm:spPr/>
      <dgm:t>
        <a:bodyPr/>
        <a:lstStyle/>
        <a:p>
          <a:endParaRPr lang="ru-RU"/>
        </a:p>
      </dgm:t>
    </dgm:pt>
    <dgm:pt modelId="{55417810-187B-4E12-B0E8-D947752E48B1}" type="pres">
      <dgm:prSet presAssocID="{A2B0DF93-351A-47C5-A11E-13C5FC98DB10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34A69-D4E8-4B9F-8386-57AF55BB4270}" type="pres">
      <dgm:prSet presAssocID="{4DC15EC0-6A4E-4565-B0E8-8FD6B29FC95F}" presName="sibTrans" presStyleLbl="sibTrans1D1" presStyleIdx="3" presStyleCnt="7"/>
      <dgm:spPr/>
      <dgm:t>
        <a:bodyPr/>
        <a:lstStyle/>
        <a:p>
          <a:endParaRPr lang="ru-RU"/>
        </a:p>
      </dgm:t>
    </dgm:pt>
    <dgm:pt modelId="{A4530888-E077-490B-A1FE-049BC18F0759}" type="pres">
      <dgm:prSet presAssocID="{4DC15EC0-6A4E-4565-B0E8-8FD6B29FC95F}" presName="connectorText" presStyleLbl="sibTrans1D1" presStyleIdx="3" presStyleCnt="7"/>
      <dgm:spPr/>
      <dgm:t>
        <a:bodyPr/>
        <a:lstStyle/>
        <a:p>
          <a:endParaRPr lang="ru-RU"/>
        </a:p>
      </dgm:t>
    </dgm:pt>
    <dgm:pt modelId="{6C4F028B-92F5-4322-B37E-FE07D9B7A1EA}" type="pres">
      <dgm:prSet presAssocID="{83A27411-C0AC-407B-A984-1FAF0912AF7F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EDF34E-8E38-4042-ADD3-2136CDC48914}" type="pres">
      <dgm:prSet presAssocID="{8C124339-60EE-4E85-8D15-00AB9E06CEE5}" presName="sibTrans" presStyleLbl="sibTrans1D1" presStyleIdx="4" presStyleCnt="7"/>
      <dgm:spPr/>
      <dgm:t>
        <a:bodyPr/>
        <a:lstStyle/>
        <a:p>
          <a:endParaRPr lang="ru-RU"/>
        </a:p>
      </dgm:t>
    </dgm:pt>
    <dgm:pt modelId="{74772842-62EF-4DF1-B764-D2A4983B850E}" type="pres">
      <dgm:prSet presAssocID="{8C124339-60EE-4E85-8D15-00AB9E06CEE5}" presName="connectorText" presStyleLbl="sibTrans1D1" presStyleIdx="4" presStyleCnt="7"/>
      <dgm:spPr/>
      <dgm:t>
        <a:bodyPr/>
        <a:lstStyle/>
        <a:p>
          <a:endParaRPr lang="ru-RU"/>
        </a:p>
      </dgm:t>
    </dgm:pt>
    <dgm:pt modelId="{BDACA4E3-AB41-40D5-BA8B-BD71AE558C5A}" type="pres">
      <dgm:prSet presAssocID="{6983305F-729F-4237-AD29-37BE2EFAF31C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30A7C-8FB9-47EE-838E-4F2C96C6284C}" type="pres">
      <dgm:prSet presAssocID="{4A74C4EE-E93C-493A-867F-6905143B352A}" presName="sibTrans" presStyleLbl="sibTrans1D1" presStyleIdx="5" presStyleCnt="7"/>
      <dgm:spPr/>
      <dgm:t>
        <a:bodyPr/>
        <a:lstStyle/>
        <a:p>
          <a:endParaRPr lang="ru-RU"/>
        </a:p>
      </dgm:t>
    </dgm:pt>
    <dgm:pt modelId="{08C68B55-A708-44F3-B80C-12F9910A9CC6}" type="pres">
      <dgm:prSet presAssocID="{4A74C4EE-E93C-493A-867F-6905143B352A}" presName="connectorText" presStyleLbl="sibTrans1D1" presStyleIdx="5" presStyleCnt="7"/>
      <dgm:spPr/>
      <dgm:t>
        <a:bodyPr/>
        <a:lstStyle/>
        <a:p>
          <a:endParaRPr lang="ru-RU"/>
        </a:p>
      </dgm:t>
    </dgm:pt>
    <dgm:pt modelId="{E7C7EC11-692F-4F7D-9887-8E2AC82E0718}" type="pres">
      <dgm:prSet presAssocID="{36F2091C-3FA8-4EA0-9CBD-58B171EF7F59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850B47-FB74-4DB5-8078-CAA8FA7AD784}" type="pres">
      <dgm:prSet presAssocID="{ECFE4F51-3CAD-4734-9EBD-515582E90FE2}" presName="sibTrans" presStyleLbl="sibTrans1D1" presStyleIdx="6" presStyleCnt="7"/>
      <dgm:spPr/>
      <dgm:t>
        <a:bodyPr/>
        <a:lstStyle/>
        <a:p>
          <a:endParaRPr lang="ru-RU"/>
        </a:p>
      </dgm:t>
    </dgm:pt>
    <dgm:pt modelId="{7FC763A3-638D-4A3A-BF3F-A13C80374556}" type="pres">
      <dgm:prSet presAssocID="{ECFE4F51-3CAD-4734-9EBD-515582E90FE2}" presName="connectorText" presStyleLbl="sibTrans1D1" presStyleIdx="6" presStyleCnt="7"/>
      <dgm:spPr/>
      <dgm:t>
        <a:bodyPr/>
        <a:lstStyle/>
        <a:p>
          <a:endParaRPr lang="ru-RU"/>
        </a:p>
      </dgm:t>
    </dgm:pt>
    <dgm:pt modelId="{AF4D275A-8DA3-4261-BB52-537D3291C444}" type="pres">
      <dgm:prSet presAssocID="{5C5A6549-CB0B-438D-AB19-DD3A4495501C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A52581-4C5B-4BCA-BF0A-3F7617DFF109}" srcId="{EF89BA5D-7CDA-4E74-9AC9-1FDCB1251FD2}" destId="{36F2091C-3FA8-4EA0-9CBD-58B171EF7F59}" srcOrd="6" destOrd="0" parTransId="{AD2D3124-A17D-47E4-A6A9-E49CF3615F0F}" sibTransId="{ECFE4F51-3CAD-4734-9EBD-515582E90FE2}"/>
    <dgm:cxn modelId="{991B6C6B-CB91-49F1-91EB-C86367AC6165}" type="presOf" srcId="{012C350D-0B7F-404E-A86E-D385131CF367}" destId="{B303E2EF-F6B7-4788-A479-878C5C445C70}" srcOrd="0" destOrd="0" presId="urn:microsoft.com/office/officeart/2005/8/layout/bProcess3"/>
    <dgm:cxn modelId="{D921AD2E-2840-4C33-BDCD-1DABCB488118}" type="presOf" srcId="{ECFE4F51-3CAD-4734-9EBD-515582E90FE2}" destId="{82850B47-FB74-4DB5-8078-CAA8FA7AD784}" srcOrd="0" destOrd="0" presId="urn:microsoft.com/office/officeart/2005/8/layout/bProcess3"/>
    <dgm:cxn modelId="{B2AD4B45-1BAB-46D5-B737-E0B724BE54E5}" type="presOf" srcId="{6983305F-729F-4237-AD29-37BE2EFAF31C}" destId="{BDACA4E3-AB41-40D5-BA8B-BD71AE558C5A}" srcOrd="0" destOrd="0" presId="urn:microsoft.com/office/officeart/2005/8/layout/bProcess3"/>
    <dgm:cxn modelId="{04A37E7B-9FCC-49FD-862D-9D69E3FF9FAA}" type="presOf" srcId="{83A27411-C0AC-407B-A984-1FAF0912AF7F}" destId="{6C4F028B-92F5-4322-B37E-FE07D9B7A1EA}" srcOrd="0" destOrd="0" presId="urn:microsoft.com/office/officeart/2005/8/layout/bProcess3"/>
    <dgm:cxn modelId="{72048445-F682-4B35-87F3-3A16E91A9EDB}" type="presOf" srcId="{DADD6A35-223C-4CB4-8EFF-9581460E271C}" destId="{FC2859FA-760E-447B-8C2E-69DEE5A5EE14}" srcOrd="1" destOrd="0" presId="urn:microsoft.com/office/officeart/2005/8/layout/bProcess3"/>
    <dgm:cxn modelId="{D8FD984B-4015-4CC9-8C06-F6175D66A268}" type="presOf" srcId="{4A74C4EE-E93C-493A-867F-6905143B352A}" destId="{6E230A7C-8FB9-47EE-838E-4F2C96C6284C}" srcOrd="0" destOrd="0" presId="urn:microsoft.com/office/officeart/2005/8/layout/bProcess3"/>
    <dgm:cxn modelId="{3C6FB08B-8FE7-4506-A66B-05CC05440A36}" srcId="{EF89BA5D-7CDA-4E74-9AC9-1FDCB1251FD2}" destId="{012C350D-0B7F-404E-A86E-D385131CF367}" srcOrd="2" destOrd="0" parTransId="{C19FCA6B-05F4-4304-83C1-C9DB260A9133}" sibTransId="{808D0383-DC04-4EAB-B41E-3EF6B3015371}"/>
    <dgm:cxn modelId="{61493E1C-0016-4427-912F-72A356DD29FE}" type="presOf" srcId="{4A74C4EE-E93C-493A-867F-6905143B352A}" destId="{08C68B55-A708-44F3-B80C-12F9910A9CC6}" srcOrd="1" destOrd="0" presId="urn:microsoft.com/office/officeart/2005/8/layout/bProcess3"/>
    <dgm:cxn modelId="{865E63CC-C871-4BF8-A064-31294348A919}" type="presOf" srcId="{502EDD53-CF8E-46B0-AE89-46D12C36DECC}" destId="{72F11E33-C2BC-4DDA-BC77-26C4F1731E18}" srcOrd="0" destOrd="0" presId="urn:microsoft.com/office/officeart/2005/8/layout/bProcess3"/>
    <dgm:cxn modelId="{6A20A182-0C0A-429E-BDAB-87B277317432}" srcId="{EF89BA5D-7CDA-4E74-9AC9-1FDCB1251FD2}" destId="{83A27411-C0AC-407B-A984-1FAF0912AF7F}" srcOrd="4" destOrd="0" parTransId="{48C165ED-C677-4558-A279-65D3C336628A}" sibTransId="{8C124339-60EE-4E85-8D15-00AB9E06CEE5}"/>
    <dgm:cxn modelId="{C141A30D-4162-43A7-8D93-1AECFCC3B1D9}" srcId="{EF89BA5D-7CDA-4E74-9AC9-1FDCB1251FD2}" destId="{5C5A6549-CB0B-438D-AB19-DD3A4495501C}" srcOrd="7" destOrd="0" parTransId="{D6304611-11C9-40A6-A4CC-96A53B1C1625}" sibTransId="{29D07DC8-45B3-4984-B661-CCA53501A2ED}"/>
    <dgm:cxn modelId="{CAD92D85-6717-4F33-A621-F85CB34BD2FA}" srcId="{EF89BA5D-7CDA-4E74-9AC9-1FDCB1251FD2}" destId="{502EDD53-CF8E-46B0-AE89-46D12C36DECC}" srcOrd="0" destOrd="0" parTransId="{48B62602-7F77-4DAF-BF6B-CCE46E552DC3}" sibTransId="{4DF5E7CA-9C0C-460E-8B9A-C1747EBD5036}"/>
    <dgm:cxn modelId="{B18A2D76-D5A9-4DA6-9B56-8E01D651BF6C}" type="presOf" srcId="{A2B0DF93-351A-47C5-A11E-13C5FC98DB10}" destId="{55417810-187B-4E12-B0E8-D947752E48B1}" srcOrd="0" destOrd="0" presId="urn:microsoft.com/office/officeart/2005/8/layout/bProcess3"/>
    <dgm:cxn modelId="{D461FC20-2830-4DB5-B1F4-606A2D73F4AE}" srcId="{EF89BA5D-7CDA-4E74-9AC9-1FDCB1251FD2}" destId="{6983305F-729F-4237-AD29-37BE2EFAF31C}" srcOrd="5" destOrd="0" parTransId="{C913CBF6-F7E8-437D-9279-F57E86C1775E}" sibTransId="{4A74C4EE-E93C-493A-867F-6905143B352A}"/>
    <dgm:cxn modelId="{F75CA9A6-FF15-4182-94A9-013AF83036AA}" type="presOf" srcId="{4DF5E7CA-9C0C-460E-8B9A-C1747EBD5036}" destId="{0565E1C4-309F-45AF-BAEC-B8366FDC73F0}" srcOrd="1" destOrd="0" presId="urn:microsoft.com/office/officeart/2005/8/layout/bProcess3"/>
    <dgm:cxn modelId="{9A2E5128-6C9F-4F41-A728-197B447F3D4F}" type="presOf" srcId="{808D0383-DC04-4EAB-B41E-3EF6B3015371}" destId="{370EDEEA-46A2-4F33-8437-9F6E9235252E}" srcOrd="0" destOrd="0" presId="urn:microsoft.com/office/officeart/2005/8/layout/bProcess3"/>
    <dgm:cxn modelId="{50EBF03F-4E39-4D06-BE01-B7F974C4F5EA}" srcId="{EF89BA5D-7CDA-4E74-9AC9-1FDCB1251FD2}" destId="{3EBFF04F-7E69-405E-885B-7E2476C83410}" srcOrd="1" destOrd="0" parTransId="{6D6C6ACF-C2B5-4631-B076-353859D46761}" sibTransId="{DADD6A35-223C-4CB4-8EFF-9581460E271C}"/>
    <dgm:cxn modelId="{B0376A15-FF77-4143-A6A9-A07F66A9DF3C}" type="presOf" srcId="{36F2091C-3FA8-4EA0-9CBD-58B171EF7F59}" destId="{E7C7EC11-692F-4F7D-9887-8E2AC82E0718}" srcOrd="0" destOrd="0" presId="urn:microsoft.com/office/officeart/2005/8/layout/bProcess3"/>
    <dgm:cxn modelId="{3AE46187-FA72-47A5-94C9-F7F14F69F347}" type="presOf" srcId="{8C124339-60EE-4E85-8D15-00AB9E06CEE5}" destId="{0EEDF34E-8E38-4042-ADD3-2136CDC48914}" srcOrd="0" destOrd="0" presId="urn:microsoft.com/office/officeart/2005/8/layout/bProcess3"/>
    <dgm:cxn modelId="{B3CA8798-F956-4B35-9EEA-CAABF68E1BC6}" type="presOf" srcId="{3EBFF04F-7E69-405E-885B-7E2476C83410}" destId="{6E3406C8-C3EF-4991-B22D-B206AC3028CD}" srcOrd="0" destOrd="0" presId="urn:microsoft.com/office/officeart/2005/8/layout/bProcess3"/>
    <dgm:cxn modelId="{136AAA33-47D9-49A9-9682-DD4DE032F2E8}" type="presOf" srcId="{5C5A6549-CB0B-438D-AB19-DD3A4495501C}" destId="{AF4D275A-8DA3-4261-BB52-537D3291C444}" srcOrd="0" destOrd="0" presId="urn:microsoft.com/office/officeart/2005/8/layout/bProcess3"/>
    <dgm:cxn modelId="{1486ED0B-C164-4D45-B73D-3C83D43F8755}" type="presOf" srcId="{EF89BA5D-7CDA-4E74-9AC9-1FDCB1251FD2}" destId="{4CC125DB-47DE-4F77-8193-624F88343922}" srcOrd="0" destOrd="0" presId="urn:microsoft.com/office/officeart/2005/8/layout/bProcess3"/>
    <dgm:cxn modelId="{2B0C0973-2B58-4B4C-97EB-B7F912379E79}" type="presOf" srcId="{4DC15EC0-6A4E-4565-B0E8-8FD6B29FC95F}" destId="{46434A69-D4E8-4B9F-8386-57AF55BB4270}" srcOrd="0" destOrd="0" presId="urn:microsoft.com/office/officeart/2005/8/layout/bProcess3"/>
    <dgm:cxn modelId="{ADCA6769-87AF-47F3-A3DD-C576C6F68469}" type="presOf" srcId="{808D0383-DC04-4EAB-B41E-3EF6B3015371}" destId="{394DFF4C-D568-47A2-AAD5-7181D7F7737D}" srcOrd="1" destOrd="0" presId="urn:microsoft.com/office/officeart/2005/8/layout/bProcess3"/>
    <dgm:cxn modelId="{F37268AF-E38D-419C-96D5-8884C6AD7E79}" type="presOf" srcId="{4DC15EC0-6A4E-4565-B0E8-8FD6B29FC95F}" destId="{A4530888-E077-490B-A1FE-049BC18F0759}" srcOrd="1" destOrd="0" presId="urn:microsoft.com/office/officeart/2005/8/layout/bProcess3"/>
    <dgm:cxn modelId="{355AF86C-12B7-49CE-8CCD-4E43150090A1}" type="presOf" srcId="{DADD6A35-223C-4CB4-8EFF-9581460E271C}" destId="{AFB9C8B2-9B55-445A-AD0C-7C64F0269070}" srcOrd="0" destOrd="0" presId="urn:microsoft.com/office/officeart/2005/8/layout/bProcess3"/>
    <dgm:cxn modelId="{661FCEB0-BB5A-42BA-82CF-AB62748ED263}" srcId="{EF89BA5D-7CDA-4E74-9AC9-1FDCB1251FD2}" destId="{A2B0DF93-351A-47C5-A11E-13C5FC98DB10}" srcOrd="3" destOrd="0" parTransId="{45016E55-3129-463A-A6E5-E884D7E8ED36}" sibTransId="{4DC15EC0-6A4E-4565-B0E8-8FD6B29FC95F}"/>
    <dgm:cxn modelId="{81BCAE11-AA89-455F-B4D4-4F9A754F7383}" type="presOf" srcId="{8C124339-60EE-4E85-8D15-00AB9E06CEE5}" destId="{74772842-62EF-4DF1-B764-D2A4983B850E}" srcOrd="1" destOrd="0" presId="urn:microsoft.com/office/officeart/2005/8/layout/bProcess3"/>
    <dgm:cxn modelId="{57054BA0-B1ED-47BB-BE2A-3ED6C4C7A500}" type="presOf" srcId="{ECFE4F51-3CAD-4734-9EBD-515582E90FE2}" destId="{7FC763A3-638D-4A3A-BF3F-A13C80374556}" srcOrd="1" destOrd="0" presId="urn:microsoft.com/office/officeart/2005/8/layout/bProcess3"/>
    <dgm:cxn modelId="{13CB244C-31B5-4972-80F4-F45067DE0682}" type="presOf" srcId="{4DF5E7CA-9C0C-460E-8B9A-C1747EBD5036}" destId="{167D175C-1E97-4143-BDF5-3F490148E09D}" srcOrd="0" destOrd="0" presId="urn:microsoft.com/office/officeart/2005/8/layout/bProcess3"/>
    <dgm:cxn modelId="{AF80F123-BB2A-450F-918D-A532E5BB38C1}" type="presParOf" srcId="{4CC125DB-47DE-4F77-8193-624F88343922}" destId="{72F11E33-C2BC-4DDA-BC77-26C4F1731E18}" srcOrd="0" destOrd="0" presId="urn:microsoft.com/office/officeart/2005/8/layout/bProcess3"/>
    <dgm:cxn modelId="{F0EE2137-D486-4060-8716-7A388C94245A}" type="presParOf" srcId="{4CC125DB-47DE-4F77-8193-624F88343922}" destId="{167D175C-1E97-4143-BDF5-3F490148E09D}" srcOrd="1" destOrd="0" presId="urn:microsoft.com/office/officeart/2005/8/layout/bProcess3"/>
    <dgm:cxn modelId="{BB28CE4E-983E-4C81-9E48-A528A27B5C0F}" type="presParOf" srcId="{167D175C-1E97-4143-BDF5-3F490148E09D}" destId="{0565E1C4-309F-45AF-BAEC-B8366FDC73F0}" srcOrd="0" destOrd="0" presId="urn:microsoft.com/office/officeart/2005/8/layout/bProcess3"/>
    <dgm:cxn modelId="{C5BD5EE6-86A0-4DA5-A859-5478BF5BBC90}" type="presParOf" srcId="{4CC125DB-47DE-4F77-8193-624F88343922}" destId="{6E3406C8-C3EF-4991-B22D-B206AC3028CD}" srcOrd="2" destOrd="0" presId="urn:microsoft.com/office/officeart/2005/8/layout/bProcess3"/>
    <dgm:cxn modelId="{5632EBD9-D2DD-462F-BEBE-6AAC6A2A7886}" type="presParOf" srcId="{4CC125DB-47DE-4F77-8193-624F88343922}" destId="{AFB9C8B2-9B55-445A-AD0C-7C64F0269070}" srcOrd="3" destOrd="0" presId="urn:microsoft.com/office/officeart/2005/8/layout/bProcess3"/>
    <dgm:cxn modelId="{69FCE3DB-05D0-434A-A31C-C4637CDE5354}" type="presParOf" srcId="{AFB9C8B2-9B55-445A-AD0C-7C64F0269070}" destId="{FC2859FA-760E-447B-8C2E-69DEE5A5EE14}" srcOrd="0" destOrd="0" presId="urn:microsoft.com/office/officeart/2005/8/layout/bProcess3"/>
    <dgm:cxn modelId="{3212B4CB-9A2F-41F1-BDB8-9B6B9404078E}" type="presParOf" srcId="{4CC125DB-47DE-4F77-8193-624F88343922}" destId="{B303E2EF-F6B7-4788-A479-878C5C445C70}" srcOrd="4" destOrd="0" presId="urn:microsoft.com/office/officeart/2005/8/layout/bProcess3"/>
    <dgm:cxn modelId="{F694518B-8B30-472F-9FAD-F0BED018938C}" type="presParOf" srcId="{4CC125DB-47DE-4F77-8193-624F88343922}" destId="{370EDEEA-46A2-4F33-8437-9F6E9235252E}" srcOrd="5" destOrd="0" presId="urn:microsoft.com/office/officeart/2005/8/layout/bProcess3"/>
    <dgm:cxn modelId="{2E9ED33C-B491-4AE3-839E-B30BC53879A1}" type="presParOf" srcId="{370EDEEA-46A2-4F33-8437-9F6E9235252E}" destId="{394DFF4C-D568-47A2-AAD5-7181D7F7737D}" srcOrd="0" destOrd="0" presId="urn:microsoft.com/office/officeart/2005/8/layout/bProcess3"/>
    <dgm:cxn modelId="{6E2C5584-8E64-4E4F-A980-A67781054A50}" type="presParOf" srcId="{4CC125DB-47DE-4F77-8193-624F88343922}" destId="{55417810-187B-4E12-B0E8-D947752E48B1}" srcOrd="6" destOrd="0" presId="urn:microsoft.com/office/officeart/2005/8/layout/bProcess3"/>
    <dgm:cxn modelId="{F8D8AF4B-F5B2-46B6-A986-C830A9DFC1B2}" type="presParOf" srcId="{4CC125DB-47DE-4F77-8193-624F88343922}" destId="{46434A69-D4E8-4B9F-8386-57AF55BB4270}" srcOrd="7" destOrd="0" presId="urn:microsoft.com/office/officeart/2005/8/layout/bProcess3"/>
    <dgm:cxn modelId="{2B63511A-02A7-448D-B7A4-832541B8DC7B}" type="presParOf" srcId="{46434A69-D4E8-4B9F-8386-57AF55BB4270}" destId="{A4530888-E077-490B-A1FE-049BC18F0759}" srcOrd="0" destOrd="0" presId="urn:microsoft.com/office/officeart/2005/8/layout/bProcess3"/>
    <dgm:cxn modelId="{17CB4171-6CC6-4C44-A6C1-633A5F7CD761}" type="presParOf" srcId="{4CC125DB-47DE-4F77-8193-624F88343922}" destId="{6C4F028B-92F5-4322-B37E-FE07D9B7A1EA}" srcOrd="8" destOrd="0" presId="urn:microsoft.com/office/officeart/2005/8/layout/bProcess3"/>
    <dgm:cxn modelId="{28F93A15-88AF-4A1D-8FEC-128E5CBF92BB}" type="presParOf" srcId="{4CC125DB-47DE-4F77-8193-624F88343922}" destId="{0EEDF34E-8E38-4042-ADD3-2136CDC48914}" srcOrd="9" destOrd="0" presId="urn:microsoft.com/office/officeart/2005/8/layout/bProcess3"/>
    <dgm:cxn modelId="{2E28F3AF-EEE2-4F95-B071-3F2157D69832}" type="presParOf" srcId="{0EEDF34E-8E38-4042-ADD3-2136CDC48914}" destId="{74772842-62EF-4DF1-B764-D2A4983B850E}" srcOrd="0" destOrd="0" presId="urn:microsoft.com/office/officeart/2005/8/layout/bProcess3"/>
    <dgm:cxn modelId="{23562316-4431-4889-BDB5-3E403A4BE403}" type="presParOf" srcId="{4CC125DB-47DE-4F77-8193-624F88343922}" destId="{BDACA4E3-AB41-40D5-BA8B-BD71AE558C5A}" srcOrd="10" destOrd="0" presId="urn:microsoft.com/office/officeart/2005/8/layout/bProcess3"/>
    <dgm:cxn modelId="{92E250B9-502B-41CC-B926-9E317E566384}" type="presParOf" srcId="{4CC125DB-47DE-4F77-8193-624F88343922}" destId="{6E230A7C-8FB9-47EE-838E-4F2C96C6284C}" srcOrd="11" destOrd="0" presId="urn:microsoft.com/office/officeart/2005/8/layout/bProcess3"/>
    <dgm:cxn modelId="{A8C2A329-A95C-4ABF-8088-2D8A96E5ED85}" type="presParOf" srcId="{6E230A7C-8FB9-47EE-838E-4F2C96C6284C}" destId="{08C68B55-A708-44F3-B80C-12F9910A9CC6}" srcOrd="0" destOrd="0" presId="urn:microsoft.com/office/officeart/2005/8/layout/bProcess3"/>
    <dgm:cxn modelId="{D9071831-758A-4BED-B5F1-5A91407F0AE9}" type="presParOf" srcId="{4CC125DB-47DE-4F77-8193-624F88343922}" destId="{E7C7EC11-692F-4F7D-9887-8E2AC82E0718}" srcOrd="12" destOrd="0" presId="urn:microsoft.com/office/officeart/2005/8/layout/bProcess3"/>
    <dgm:cxn modelId="{86B151BE-219F-49CF-AE7E-D5E83527F3FF}" type="presParOf" srcId="{4CC125DB-47DE-4F77-8193-624F88343922}" destId="{82850B47-FB74-4DB5-8078-CAA8FA7AD784}" srcOrd="13" destOrd="0" presId="urn:microsoft.com/office/officeart/2005/8/layout/bProcess3"/>
    <dgm:cxn modelId="{12CCD511-BB59-48F5-8E93-7B2FC492AC19}" type="presParOf" srcId="{82850B47-FB74-4DB5-8078-CAA8FA7AD784}" destId="{7FC763A3-638D-4A3A-BF3F-A13C80374556}" srcOrd="0" destOrd="0" presId="urn:microsoft.com/office/officeart/2005/8/layout/bProcess3"/>
    <dgm:cxn modelId="{D1E64807-581F-49CE-8C45-1211E0426A3D}" type="presParOf" srcId="{4CC125DB-47DE-4F77-8193-624F88343922}" destId="{AF4D275A-8DA3-4261-BB52-537D3291C444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41D8607-4C46-4845-B571-67BF0BE47752}" type="doc">
      <dgm:prSet loTypeId="urn:microsoft.com/office/officeart/2005/8/layout/venn1" loCatId="relationship" qsTypeId="urn:microsoft.com/office/officeart/2005/8/quickstyle/3d4" qsCatId="3D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D451251D-4222-4DA4-8063-EA2DD5B17144}">
      <dgm:prSet custT="1"/>
      <dgm:spPr/>
      <dgm:t>
        <a:bodyPr/>
        <a:lstStyle/>
        <a:p>
          <a:pPr rtl="0"/>
          <a:r>
            <a:rPr lang="ru-RU" sz="10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Изменение спроса</a:t>
          </a:r>
          <a:r>
            <a:rPr lang="ru-RU" sz="1000" smtClean="0">
              <a:latin typeface="Times New Roman" panose="02020603050405020304" pitchFamily="18" charset="0"/>
              <a:cs typeface="Times New Roman" panose="02020603050405020304" pitchFamily="18" charset="0"/>
            </a:rPr>
            <a:t>: Спрос на специфические рационы питания может колебаться в зависимости от экономической ситуации, изменений в вооруженных силах или предпочтений целевой аудитории.</a:t>
          </a:r>
          <a:endParaRPr lang="ru-RU" sz="1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0CDC17-50C7-4ECC-B8AF-D9708DE41EC9}" type="parTrans" cxnId="{93F47076-F9F7-415C-BB33-96F4A4875AE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E36291-8C2B-4F0D-9573-41C029F6785B}" type="sibTrans" cxnId="{93F47076-F9F7-415C-BB33-96F4A4875AE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F3661F-4704-4722-8829-B53B9EAB5C97}">
      <dgm:prSet custT="1"/>
      <dgm:spPr/>
      <dgm:t>
        <a:bodyPr/>
        <a:lstStyle/>
        <a:p>
          <a:pPr rtl="0"/>
          <a:r>
            <a:rPr lang="ru-RU" sz="10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Конкуренция</a:t>
          </a:r>
          <a:r>
            <a:rPr lang="ru-RU" sz="1000" smtClean="0">
              <a:latin typeface="Times New Roman" panose="02020603050405020304" pitchFamily="18" charset="0"/>
              <a:cs typeface="Times New Roman" panose="02020603050405020304" pitchFamily="18" charset="0"/>
            </a:rPr>
            <a:t>: На рынке могут появиться новые конкуренты или уже существующие компании могут адаптировать свои продукты, что снизит долю рынка.</a:t>
          </a:r>
          <a:endParaRPr lang="ru-RU" sz="1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1D4878-E20E-47C9-A0F3-4FA0D5A267B2}" type="parTrans" cxnId="{A5587A7F-EBC8-4572-9B5B-D0ED788ACAE8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2BA664-F076-4BE9-8249-26A49853F557}" type="sibTrans" cxnId="{A5587A7F-EBC8-4572-9B5B-D0ED788ACAE8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B8AED3-B927-4BD4-8699-84108CD2FAB8}">
      <dgm:prSet custT="1"/>
      <dgm:spPr/>
      <dgm:t>
        <a:bodyPr/>
        <a:lstStyle/>
        <a:p>
          <a:pPr rtl="0"/>
          <a:r>
            <a:rPr lang="ru-RU" sz="10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Нежелание адаптации</a:t>
          </a:r>
          <a:r>
            <a:rPr lang="ru-RU" sz="1000" smtClean="0">
              <a:latin typeface="Times New Roman" panose="02020603050405020304" pitchFamily="18" charset="0"/>
              <a:cs typeface="Times New Roman" panose="02020603050405020304" pitchFamily="18" charset="0"/>
            </a:rPr>
            <a:t>: Военные организации могут быть не готовы к внедрению новых технологий или методов питания, что снизит объем продаж.</a:t>
          </a:r>
          <a:endParaRPr lang="ru-RU" sz="1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367232-FDBE-49BB-AE34-BA534CBDC906}" type="parTrans" cxnId="{01E4E79A-088B-4C66-8F82-03CDCA14BB3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62BDEE-1391-4454-A3DC-01B40466453C}" type="sibTrans" cxnId="{01E4E79A-088B-4C66-8F82-03CDCA14BB3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4A0EBD-3B55-42F3-A9E0-FFC32203E96A}" type="pres">
      <dgm:prSet presAssocID="{541D8607-4C46-4845-B571-67BF0BE4775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A23E0C-F6C2-4619-813C-3590492F97A1}" type="pres">
      <dgm:prSet presAssocID="{D451251D-4222-4DA4-8063-EA2DD5B17144}" presName="circ1" presStyleLbl="vennNode1" presStyleIdx="0" presStyleCnt="3"/>
      <dgm:spPr/>
      <dgm:t>
        <a:bodyPr/>
        <a:lstStyle/>
        <a:p>
          <a:endParaRPr lang="ru-RU"/>
        </a:p>
      </dgm:t>
    </dgm:pt>
    <dgm:pt modelId="{B25EB5D0-C045-4DC0-83AD-33EE8D500A62}" type="pres">
      <dgm:prSet presAssocID="{D451251D-4222-4DA4-8063-EA2DD5B1714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C8476-FA1B-49D1-AB14-0D07C9D02507}" type="pres">
      <dgm:prSet presAssocID="{2CF3661F-4704-4722-8829-B53B9EAB5C97}" presName="circ2" presStyleLbl="vennNode1" presStyleIdx="1" presStyleCnt="3"/>
      <dgm:spPr/>
      <dgm:t>
        <a:bodyPr/>
        <a:lstStyle/>
        <a:p>
          <a:endParaRPr lang="ru-RU"/>
        </a:p>
      </dgm:t>
    </dgm:pt>
    <dgm:pt modelId="{7BEC1E2A-5DF6-43DD-B0C3-8C76B1D1F4C4}" type="pres">
      <dgm:prSet presAssocID="{2CF3661F-4704-4722-8829-B53B9EAB5C9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7E6D2-4864-46DC-8CB2-2F3AFEB89E2C}" type="pres">
      <dgm:prSet presAssocID="{C6B8AED3-B927-4BD4-8699-84108CD2FAB8}" presName="circ3" presStyleLbl="vennNode1" presStyleIdx="2" presStyleCnt="3"/>
      <dgm:spPr/>
      <dgm:t>
        <a:bodyPr/>
        <a:lstStyle/>
        <a:p>
          <a:endParaRPr lang="ru-RU"/>
        </a:p>
      </dgm:t>
    </dgm:pt>
    <dgm:pt modelId="{D8EB6CFC-5798-49C8-BB4F-799F48AC51A3}" type="pres">
      <dgm:prSet presAssocID="{C6B8AED3-B927-4BD4-8699-84108CD2FAB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587A7F-EBC8-4572-9B5B-D0ED788ACAE8}" srcId="{541D8607-4C46-4845-B571-67BF0BE47752}" destId="{2CF3661F-4704-4722-8829-B53B9EAB5C97}" srcOrd="1" destOrd="0" parTransId="{361D4878-E20E-47C9-A0F3-4FA0D5A267B2}" sibTransId="{072BA664-F076-4BE9-8249-26A49853F557}"/>
    <dgm:cxn modelId="{5084577F-9F20-4805-B363-393383118927}" type="presOf" srcId="{541D8607-4C46-4845-B571-67BF0BE47752}" destId="{904A0EBD-3B55-42F3-A9E0-FFC32203E96A}" srcOrd="0" destOrd="0" presId="urn:microsoft.com/office/officeart/2005/8/layout/venn1"/>
    <dgm:cxn modelId="{CECCE53B-D96C-4433-B116-FB7B16B7E974}" type="presOf" srcId="{C6B8AED3-B927-4BD4-8699-84108CD2FAB8}" destId="{1897E6D2-4864-46DC-8CB2-2F3AFEB89E2C}" srcOrd="0" destOrd="0" presId="urn:microsoft.com/office/officeart/2005/8/layout/venn1"/>
    <dgm:cxn modelId="{93F47076-F9F7-415C-BB33-96F4A4875AEB}" srcId="{541D8607-4C46-4845-B571-67BF0BE47752}" destId="{D451251D-4222-4DA4-8063-EA2DD5B17144}" srcOrd="0" destOrd="0" parTransId="{150CDC17-50C7-4ECC-B8AF-D9708DE41EC9}" sibTransId="{00E36291-8C2B-4F0D-9573-41C029F6785B}"/>
    <dgm:cxn modelId="{1B1B5816-A51E-43EB-8F40-9D480905FC8D}" type="presOf" srcId="{2CF3661F-4704-4722-8829-B53B9EAB5C97}" destId="{7BEC1E2A-5DF6-43DD-B0C3-8C76B1D1F4C4}" srcOrd="1" destOrd="0" presId="urn:microsoft.com/office/officeart/2005/8/layout/venn1"/>
    <dgm:cxn modelId="{2363BD4F-9D12-4E4B-8C47-CDADA7E9327B}" type="presOf" srcId="{D451251D-4222-4DA4-8063-EA2DD5B17144}" destId="{B25EB5D0-C045-4DC0-83AD-33EE8D500A62}" srcOrd="1" destOrd="0" presId="urn:microsoft.com/office/officeart/2005/8/layout/venn1"/>
    <dgm:cxn modelId="{01E4E79A-088B-4C66-8F82-03CDCA14BB39}" srcId="{541D8607-4C46-4845-B571-67BF0BE47752}" destId="{C6B8AED3-B927-4BD4-8699-84108CD2FAB8}" srcOrd="2" destOrd="0" parTransId="{BA367232-FDBE-49BB-AE34-BA534CBDC906}" sibTransId="{C262BDEE-1391-4454-A3DC-01B40466453C}"/>
    <dgm:cxn modelId="{4F7ABBF2-B33D-490F-9E0C-FF2F41C87556}" type="presOf" srcId="{D451251D-4222-4DA4-8063-EA2DD5B17144}" destId="{F2A23E0C-F6C2-4619-813C-3590492F97A1}" srcOrd="0" destOrd="0" presId="urn:microsoft.com/office/officeart/2005/8/layout/venn1"/>
    <dgm:cxn modelId="{9E59E66C-75CF-4052-8A9B-657F5D2F2CB9}" type="presOf" srcId="{C6B8AED3-B927-4BD4-8699-84108CD2FAB8}" destId="{D8EB6CFC-5798-49C8-BB4F-799F48AC51A3}" srcOrd="1" destOrd="0" presId="urn:microsoft.com/office/officeart/2005/8/layout/venn1"/>
    <dgm:cxn modelId="{82C45177-FD63-4CA6-8E89-6BF630C6EF1B}" type="presOf" srcId="{2CF3661F-4704-4722-8829-B53B9EAB5C97}" destId="{A88C8476-FA1B-49D1-AB14-0D07C9D02507}" srcOrd="0" destOrd="0" presId="urn:microsoft.com/office/officeart/2005/8/layout/venn1"/>
    <dgm:cxn modelId="{F8A54FAD-8EA3-46D6-A41C-CC7C73227648}" type="presParOf" srcId="{904A0EBD-3B55-42F3-A9E0-FFC32203E96A}" destId="{F2A23E0C-F6C2-4619-813C-3590492F97A1}" srcOrd="0" destOrd="0" presId="urn:microsoft.com/office/officeart/2005/8/layout/venn1"/>
    <dgm:cxn modelId="{9FB49DBC-2540-4C8B-8442-ADEFDC84F5D6}" type="presParOf" srcId="{904A0EBD-3B55-42F3-A9E0-FFC32203E96A}" destId="{B25EB5D0-C045-4DC0-83AD-33EE8D500A62}" srcOrd="1" destOrd="0" presId="urn:microsoft.com/office/officeart/2005/8/layout/venn1"/>
    <dgm:cxn modelId="{5DD67E34-350D-41B1-A129-6F5DBAB31318}" type="presParOf" srcId="{904A0EBD-3B55-42F3-A9E0-FFC32203E96A}" destId="{A88C8476-FA1B-49D1-AB14-0D07C9D02507}" srcOrd="2" destOrd="0" presId="urn:microsoft.com/office/officeart/2005/8/layout/venn1"/>
    <dgm:cxn modelId="{6918198D-9AE1-4A74-BD95-36D7E375F4B3}" type="presParOf" srcId="{904A0EBD-3B55-42F3-A9E0-FFC32203E96A}" destId="{7BEC1E2A-5DF6-43DD-B0C3-8C76B1D1F4C4}" srcOrd="3" destOrd="0" presId="urn:microsoft.com/office/officeart/2005/8/layout/venn1"/>
    <dgm:cxn modelId="{F95B6293-4CED-4B9A-ABC7-E3ED040D92F8}" type="presParOf" srcId="{904A0EBD-3B55-42F3-A9E0-FFC32203E96A}" destId="{1897E6D2-4864-46DC-8CB2-2F3AFEB89E2C}" srcOrd="4" destOrd="0" presId="urn:microsoft.com/office/officeart/2005/8/layout/venn1"/>
    <dgm:cxn modelId="{4C45C5BF-B395-41CB-8177-9D422E3D6918}" type="presParOf" srcId="{904A0EBD-3B55-42F3-A9E0-FFC32203E96A}" destId="{D8EB6CFC-5798-49C8-BB4F-799F48AC51A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5D5E6C7-778D-4367-81A3-717808B31549}" type="doc">
      <dgm:prSet loTypeId="urn:microsoft.com/office/officeart/2005/8/layout/venn1" loCatId="relationship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7B88050-0A81-4543-82C8-EF9FF3D89CB0}">
      <dgm:prSet/>
      <dgm:spPr/>
      <dgm:t>
        <a:bodyPr/>
        <a:lstStyle/>
        <a:p>
          <a:pPr rtl="0"/>
          <a:r>
            <a:rPr lang="ru-RU" b="1" dirty="0" smtClean="0"/>
            <a:t>Недостаток финансирования</a:t>
          </a:r>
          <a:r>
            <a:rPr lang="ru-RU" dirty="0" smtClean="0"/>
            <a:t>: Возможны трудности с привлечением достаточного объема финансирования для разработки и маркетинга продукта.</a:t>
          </a:r>
          <a:endParaRPr lang="ru-RU" dirty="0"/>
        </a:p>
      </dgm:t>
    </dgm:pt>
    <dgm:pt modelId="{EAA2519E-4648-4CCE-BD89-2D763B56E4E1}" type="parTrans" cxnId="{CEDF5AF7-69EA-473A-848D-4302EE2B8A49}">
      <dgm:prSet/>
      <dgm:spPr/>
      <dgm:t>
        <a:bodyPr/>
        <a:lstStyle/>
        <a:p>
          <a:endParaRPr lang="ru-RU"/>
        </a:p>
      </dgm:t>
    </dgm:pt>
    <dgm:pt modelId="{EADC042A-03D6-4BDC-988A-40EA5A232558}" type="sibTrans" cxnId="{CEDF5AF7-69EA-473A-848D-4302EE2B8A49}">
      <dgm:prSet/>
      <dgm:spPr/>
      <dgm:t>
        <a:bodyPr/>
        <a:lstStyle/>
        <a:p>
          <a:endParaRPr lang="ru-RU"/>
        </a:p>
      </dgm:t>
    </dgm:pt>
    <dgm:pt modelId="{3DF167B7-161D-4D33-B375-32CF3F936265}">
      <dgm:prSet/>
      <dgm:spPr/>
      <dgm:t>
        <a:bodyPr/>
        <a:lstStyle/>
        <a:p>
          <a:pPr rtl="0"/>
          <a:r>
            <a:rPr lang="ru-RU" b="1" dirty="0" smtClean="0"/>
            <a:t>Высокие затраты</a:t>
          </a:r>
          <a:r>
            <a:rPr lang="ru-RU" dirty="0" smtClean="0"/>
            <a:t>: Расходы на разработку, производство и продвижение могут превышать запланированные, что приведет к убыткам.</a:t>
          </a:r>
          <a:endParaRPr lang="ru-RU" dirty="0"/>
        </a:p>
      </dgm:t>
    </dgm:pt>
    <dgm:pt modelId="{DD63A00F-2B3D-4CED-9493-03EFD051F1BB}" type="parTrans" cxnId="{A063213F-6F78-41D1-9CC5-EBDD47D7EA66}">
      <dgm:prSet/>
      <dgm:spPr/>
      <dgm:t>
        <a:bodyPr/>
        <a:lstStyle/>
        <a:p>
          <a:endParaRPr lang="ru-RU"/>
        </a:p>
      </dgm:t>
    </dgm:pt>
    <dgm:pt modelId="{A68C5F78-7378-4F6E-BF0A-AD94674166BD}" type="sibTrans" cxnId="{A063213F-6F78-41D1-9CC5-EBDD47D7EA66}">
      <dgm:prSet/>
      <dgm:spPr/>
      <dgm:t>
        <a:bodyPr/>
        <a:lstStyle/>
        <a:p>
          <a:endParaRPr lang="ru-RU"/>
        </a:p>
      </dgm:t>
    </dgm:pt>
    <dgm:pt modelId="{3E7754B6-6EDE-4F87-B6C4-C7DBFDF3154E}">
      <dgm:prSet/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Сбой поставок некоторых компонентов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Удорожание компонентов и самой продукции. Что может привести к невыгодному использованию данной технологии.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E814B8-60B1-4257-96C5-6DC0AEA37453}" type="parTrans" cxnId="{A3D9990B-CC51-489D-8C4F-0FC56A43732B}">
      <dgm:prSet/>
      <dgm:spPr/>
      <dgm:t>
        <a:bodyPr/>
        <a:lstStyle/>
        <a:p>
          <a:endParaRPr lang="ru-RU"/>
        </a:p>
      </dgm:t>
    </dgm:pt>
    <dgm:pt modelId="{ED00BF45-8A7D-4E5E-AE74-2F9D6783720E}" type="sibTrans" cxnId="{A3D9990B-CC51-489D-8C4F-0FC56A43732B}">
      <dgm:prSet/>
      <dgm:spPr/>
      <dgm:t>
        <a:bodyPr/>
        <a:lstStyle/>
        <a:p>
          <a:endParaRPr lang="ru-RU"/>
        </a:p>
      </dgm:t>
    </dgm:pt>
    <dgm:pt modelId="{CCFD4BAA-B699-4DB1-90E7-927700496BAB}" type="pres">
      <dgm:prSet presAssocID="{D5D5E6C7-778D-4367-81A3-717808B3154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01D25D-9FA9-4F31-8144-4F67490009DD}" type="pres">
      <dgm:prSet presAssocID="{3E7754B6-6EDE-4F87-B6C4-C7DBFDF3154E}" presName="circ1" presStyleLbl="vennNode1" presStyleIdx="0" presStyleCnt="3"/>
      <dgm:spPr/>
      <dgm:t>
        <a:bodyPr/>
        <a:lstStyle/>
        <a:p>
          <a:endParaRPr lang="ru-RU"/>
        </a:p>
      </dgm:t>
    </dgm:pt>
    <dgm:pt modelId="{65056D47-BB63-4995-968A-7902C6392059}" type="pres">
      <dgm:prSet presAssocID="{3E7754B6-6EDE-4F87-B6C4-C7DBFDF3154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D0CDE3-A5D2-41D3-89A1-4C2E9AD282EC}" type="pres">
      <dgm:prSet presAssocID="{E7B88050-0A81-4543-82C8-EF9FF3D89CB0}" presName="circ2" presStyleLbl="vennNode1" presStyleIdx="1" presStyleCnt="3"/>
      <dgm:spPr/>
      <dgm:t>
        <a:bodyPr/>
        <a:lstStyle/>
        <a:p>
          <a:endParaRPr lang="ru-RU"/>
        </a:p>
      </dgm:t>
    </dgm:pt>
    <dgm:pt modelId="{4C8B2E00-824D-4AAA-8AC0-FB39C2FA4C6F}" type="pres">
      <dgm:prSet presAssocID="{E7B88050-0A81-4543-82C8-EF9FF3D89CB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A06060-4A9D-4F3A-8D75-3421343F11AC}" type="pres">
      <dgm:prSet presAssocID="{3DF167B7-161D-4D33-B375-32CF3F936265}" presName="circ3" presStyleLbl="vennNode1" presStyleIdx="2" presStyleCnt="3"/>
      <dgm:spPr/>
      <dgm:t>
        <a:bodyPr/>
        <a:lstStyle/>
        <a:p>
          <a:endParaRPr lang="ru-RU"/>
        </a:p>
      </dgm:t>
    </dgm:pt>
    <dgm:pt modelId="{E8F03B68-6425-41A9-8FAD-357BDAD3CD2E}" type="pres">
      <dgm:prSet presAssocID="{3DF167B7-161D-4D33-B375-32CF3F93626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DA98B4-9034-47B7-8EFA-E7299F8043FD}" type="presOf" srcId="{E7B88050-0A81-4543-82C8-EF9FF3D89CB0}" destId="{C5D0CDE3-A5D2-41D3-89A1-4C2E9AD282EC}" srcOrd="0" destOrd="0" presId="urn:microsoft.com/office/officeart/2005/8/layout/venn1"/>
    <dgm:cxn modelId="{A063213F-6F78-41D1-9CC5-EBDD47D7EA66}" srcId="{D5D5E6C7-778D-4367-81A3-717808B31549}" destId="{3DF167B7-161D-4D33-B375-32CF3F936265}" srcOrd="2" destOrd="0" parTransId="{DD63A00F-2B3D-4CED-9493-03EFD051F1BB}" sibTransId="{A68C5F78-7378-4F6E-BF0A-AD94674166BD}"/>
    <dgm:cxn modelId="{CEDF5AF7-69EA-473A-848D-4302EE2B8A49}" srcId="{D5D5E6C7-778D-4367-81A3-717808B31549}" destId="{E7B88050-0A81-4543-82C8-EF9FF3D89CB0}" srcOrd="1" destOrd="0" parTransId="{EAA2519E-4648-4CCE-BD89-2D763B56E4E1}" sibTransId="{EADC042A-03D6-4BDC-988A-40EA5A232558}"/>
    <dgm:cxn modelId="{A3D9990B-CC51-489D-8C4F-0FC56A43732B}" srcId="{D5D5E6C7-778D-4367-81A3-717808B31549}" destId="{3E7754B6-6EDE-4F87-B6C4-C7DBFDF3154E}" srcOrd="0" destOrd="0" parTransId="{EFE814B8-60B1-4257-96C5-6DC0AEA37453}" sibTransId="{ED00BF45-8A7D-4E5E-AE74-2F9D6783720E}"/>
    <dgm:cxn modelId="{E8D47F12-EA1C-472E-AD93-3EE98B2A8FF9}" type="presOf" srcId="{3E7754B6-6EDE-4F87-B6C4-C7DBFDF3154E}" destId="{65056D47-BB63-4995-968A-7902C6392059}" srcOrd="1" destOrd="0" presId="urn:microsoft.com/office/officeart/2005/8/layout/venn1"/>
    <dgm:cxn modelId="{AD63A2A9-1BED-4D2F-B3E4-B725A200E546}" type="presOf" srcId="{3E7754B6-6EDE-4F87-B6C4-C7DBFDF3154E}" destId="{1B01D25D-9FA9-4F31-8144-4F67490009DD}" srcOrd="0" destOrd="0" presId="urn:microsoft.com/office/officeart/2005/8/layout/venn1"/>
    <dgm:cxn modelId="{16C50A60-1BF2-4698-B4CC-77AEEDE06BDB}" type="presOf" srcId="{E7B88050-0A81-4543-82C8-EF9FF3D89CB0}" destId="{4C8B2E00-824D-4AAA-8AC0-FB39C2FA4C6F}" srcOrd="1" destOrd="0" presId="urn:microsoft.com/office/officeart/2005/8/layout/venn1"/>
    <dgm:cxn modelId="{8BF4F4D9-92D2-42FF-9310-FA55BC01ED00}" type="presOf" srcId="{3DF167B7-161D-4D33-B375-32CF3F936265}" destId="{E8F03B68-6425-41A9-8FAD-357BDAD3CD2E}" srcOrd="1" destOrd="0" presId="urn:microsoft.com/office/officeart/2005/8/layout/venn1"/>
    <dgm:cxn modelId="{2F929210-0BF6-46E7-9434-9FC825B91147}" type="presOf" srcId="{3DF167B7-161D-4D33-B375-32CF3F936265}" destId="{3EA06060-4A9D-4F3A-8D75-3421343F11AC}" srcOrd="0" destOrd="0" presId="urn:microsoft.com/office/officeart/2005/8/layout/venn1"/>
    <dgm:cxn modelId="{319432CA-0566-4792-9973-D8FE8D0C6C72}" type="presOf" srcId="{D5D5E6C7-778D-4367-81A3-717808B31549}" destId="{CCFD4BAA-B699-4DB1-90E7-927700496BAB}" srcOrd="0" destOrd="0" presId="urn:microsoft.com/office/officeart/2005/8/layout/venn1"/>
    <dgm:cxn modelId="{BB1BBF70-951D-40DF-AD9C-814660F86241}" type="presParOf" srcId="{CCFD4BAA-B699-4DB1-90E7-927700496BAB}" destId="{1B01D25D-9FA9-4F31-8144-4F67490009DD}" srcOrd="0" destOrd="0" presId="urn:microsoft.com/office/officeart/2005/8/layout/venn1"/>
    <dgm:cxn modelId="{F4B5627F-0541-4200-8797-83CC8E1EE9CA}" type="presParOf" srcId="{CCFD4BAA-B699-4DB1-90E7-927700496BAB}" destId="{65056D47-BB63-4995-968A-7902C6392059}" srcOrd="1" destOrd="0" presId="urn:microsoft.com/office/officeart/2005/8/layout/venn1"/>
    <dgm:cxn modelId="{83AAE02F-56CD-4E77-AFB7-83E4F8AEE5A5}" type="presParOf" srcId="{CCFD4BAA-B699-4DB1-90E7-927700496BAB}" destId="{C5D0CDE3-A5D2-41D3-89A1-4C2E9AD282EC}" srcOrd="2" destOrd="0" presId="urn:microsoft.com/office/officeart/2005/8/layout/venn1"/>
    <dgm:cxn modelId="{F3C604EB-D0AE-4CE6-9BC8-1D8A57EFC1AC}" type="presParOf" srcId="{CCFD4BAA-B699-4DB1-90E7-927700496BAB}" destId="{4C8B2E00-824D-4AAA-8AC0-FB39C2FA4C6F}" srcOrd="3" destOrd="0" presId="urn:microsoft.com/office/officeart/2005/8/layout/venn1"/>
    <dgm:cxn modelId="{7A21C5CF-3CAD-4DFD-A3AE-95FC5E77D2C9}" type="presParOf" srcId="{CCFD4BAA-B699-4DB1-90E7-927700496BAB}" destId="{3EA06060-4A9D-4F3A-8D75-3421343F11AC}" srcOrd="4" destOrd="0" presId="urn:microsoft.com/office/officeart/2005/8/layout/venn1"/>
    <dgm:cxn modelId="{08C0BDCA-D9D2-4201-B062-5494D6C3894C}" type="presParOf" srcId="{CCFD4BAA-B699-4DB1-90E7-927700496BAB}" destId="{E8F03B68-6425-41A9-8FAD-357BDAD3CD2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FA562-AA31-4DFC-ADF0-528DD383FEDE}">
      <dsp:nvSpPr>
        <dsp:cNvPr id="0" name=""/>
        <dsp:cNvSpPr/>
      </dsp:nvSpPr>
      <dsp:spPr>
        <a:xfrm>
          <a:off x="170937" y="1348420"/>
          <a:ext cx="2632998" cy="1814135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37B2E5-0641-477F-8A01-E18E542F6262}">
      <dsp:nvSpPr>
        <dsp:cNvPr id="0" name=""/>
        <dsp:cNvSpPr/>
      </dsp:nvSpPr>
      <dsp:spPr>
        <a:xfrm>
          <a:off x="2741" y="3162556"/>
          <a:ext cx="2969389" cy="976842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l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1.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Ограниченная функциональность ИРП. </a:t>
          </a:r>
        </a:p>
        <a:p>
          <a:pPr lvl="0" algn="l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Сухой паёк может не обеспечивать достаточное количество питательных веществ и микроэлементов, необходимых для поддержания здоровья и энергии военнослужащих. Увеличение нагрузки на военнослужащих требует от них максимальной концентрации и усилий. В связи с этим возрастает необходимость в разработке ИРП, которые бы предоставляли дополнительную пользу для организма.</a:t>
          </a:r>
          <a:endParaRPr lang="ru-RU" sz="1200" kern="1200" dirty="0">
            <a:solidFill>
              <a:schemeClr val="tx1"/>
            </a:solidFill>
            <a:latin typeface="Times New Roman" panose="02020603050405020304" charset="0"/>
            <a:cs typeface="Times New Roman" panose="02020603050405020304" charset="0"/>
          </a:endParaRPr>
        </a:p>
      </dsp:txBody>
      <dsp:txXfrm>
        <a:off x="2741" y="3162556"/>
        <a:ext cx="2969389" cy="976842"/>
      </dsp:txXfrm>
    </dsp:sp>
    <dsp:sp modelId="{F51F3052-3A69-470B-B900-85D6E5498068}">
      <dsp:nvSpPr>
        <dsp:cNvPr id="0" name=""/>
        <dsp:cNvSpPr/>
      </dsp:nvSpPr>
      <dsp:spPr>
        <a:xfrm>
          <a:off x="3172165" y="1312210"/>
          <a:ext cx="2632998" cy="1814135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1612C6-779D-400C-B921-AE3A4486FE61}">
      <dsp:nvSpPr>
        <dsp:cNvPr id="0" name=""/>
        <dsp:cNvSpPr/>
      </dsp:nvSpPr>
      <dsp:spPr>
        <a:xfrm>
          <a:off x="3235542" y="3162556"/>
          <a:ext cx="2632998" cy="976842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l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2.Непереносимость некоторых продуктов и пищевая аллергия. </a:t>
          </a:r>
        </a:p>
        <a:p>
          <a:pPr lvl="0" algn="l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Военнослужащие могут иметь индивидуальные пищевые предпочтения, аллергии или непереносимость определенных продуктов, которые не всегда могут быть учтены при составлении стандартного сухого пайка.</a:t>
          </a:r>
          <a:endParaRPr lang="ru-RU" sz="1200" kern="1200" dirty="0">
            <a:solidFill>
              <a:schemeClr val="tx1"/>
            </a:solidFill>
            <a:latin typeface="Times New Roman" panose="02020603050405020304" charset="0"/>
            <a:cs typeface="Times New Roman" panose="02020603050405020304" charset="0"/>
          </a:endParaRPr>
        </a:p>
      </dsp:txBody>
      <dsp:txXfrm>
        <a:off x="3235542" y="3162556"/>
        <a:ext cx="2632998" cy="976842"/>
      </dsp:txXfrm>
    </dsp:sp>
    <dsp:sp modelId="{7CC75457-BBD5-44C5-BC34-3A2F09E716FF}">
      <dsp:nvSpPr>
        <dsp:cNvPr id="0" name=""/>
        <dsp:cNvSpPr/>
      </dsp:nvSpPr>
      <dsp:spPr>
        <a:xfrm>
          <a:off x="6131950" y="1348420"/>
          <a:ext cx="2632998" cy="1814135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10D3B1-A996-467F-9EAF-948EC23C07B4}">
      <dsp:nvSpPr>
        <dsp:cNvPr id="0" name=""/>
        <dsp:cNvSpPr/>
      </dsp:nvSpPr>
      <dsp:spPr>
        <a:xfrm>
          <a:off x="6131950" y="3162556"/>
          <a:ext cx="2632998" cy="976842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l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3.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 </a:t>
          </a:r>
          <a:r>
            <a:rPr lang="ru-RU" sz="1200" b="1" i="0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Ограниченный доступ к свежей воде. </a:t>
          </a:r>
        </a:p>
        <a:p>
          <a:pPr lvl="0" algn="l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Для приготовления и употребления полноценного блюда требуется достаточное количество чистой воды. Однако, при нахождении в удаленных или боевых условиях, военнослужащие могут столкнуться с ограниченным доступом к свежей воде, что может затруднить употребление такого питания.</a:t>
          </a:r>
          <a:endParaRPr lang="ru-RU" sz="1200" kern="1200" dirty="0">
            <a:solidFill>
              <a:schemeClr val="tx1"/>
            </a:solidFill>
            <a:latin typeface="Times New Roman" panose="02020603050405020304" charset="0"/>
            <a:cs typeface="Times New Roman" panose="02020603050405020304" charset="0"/>
          </a:endParaRPr>
        </a:p>
      </dsp:txBody>
      <dsp:txXfrm>
        <a:off x="6131950" y="3162556"/>
        <a:ext cx="2632998" cy="976842"/>
      </dsp:txXfrm>
    </dsp:sp>
    <dsp:sp modelId="{9DC3EBE5-D33D-4989-BFD5-67BEE2C6A184}">
      <dsp:nvSpPr>
        <dsp:cNvPr id="0" name=""/>
        <dsp:cNvSpPr/>
      </dsp:nvSpPr>
      <dsp:spPr>
        <a:xfrm>
          <a:off x="9028359" y="1348420"/>
          <a:ext cx="2632998" cy="1814135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5D87D6-3AB6-4FBB-9D6E-027C7DF964C7}">
      <dsp:nvSpPr>
        <dsp:cNvPr id="0" name=""/>
        <dsp:cNvSpPr/>
      </dsp:nvSpPr>
      <dsp:spPr>
        <a:xfrm>
          <a:off x="9028359" y="3162556"/>
          <a:ext cx="2632998" cy="976842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l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4. Однообразное и низкокачественное питание. </a:t>
          </a:r>
        </a:p>
        <a:p>
          <a:pPr lvl="0" algn="l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rPr>
            <a:t>Это может оказывать отрицательное психологическое влияние на военнослужащих, что в свою очередь может отрицательно сказываться на их физической и психической подготовке.</a:t>
          </a:r>
          <a:endParaRPr lang="ru-RU" sz="1200" kern="1200" dirty="0">
            <a:solidFill>
              <a:schemeClr val="tx1"/>
            </a:solidFill>
            <a:latin typeface="Times New Roman" panose="02020603050405020304" charset="0"/>
            <a:cs typeface="Times New Roman" panose="02020603050405020304" charset="0"/>
          </a:endParaRPr>
        </a:p>
      </dsp:txBody>
      <dsp:txXfrm>
        <a:off x="9028359" y="3162556"/>
        <a:ext cx="2632998" cy="9768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6D2CED-CA7A-48E7-A1AC-4A78F4E6DC5A}">
      <dsp:nvSpPr>
        <dsp:cNvPr id="0" name=""/>
        <dsp:cNvSpPr/>
      </dsp:nvSpPr>
      <dsp:spPr>
        <a:xfrm>
          <a:off x="167984" y="279969"/>
          <a:ext cx="3991373" cy="124730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44841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en-US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технологии производства индивидуального рациона питания, продукты и блюда которого содержат большое количество витаминов и минеральных веществ.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ИРП будут добавлены следующие продукты питания:</a:t>
          </a:r>
          <a:endParaRPr lang="ru-RU" sz="1100" u="sng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7984" y="279969"/>
        <a:ext cx="3991373" cy="1247304"/>
      </dsp:txXfrm>
    </dsp:sp>
    <dsp:sp modelId="{2D487F7C-CFE2-47AD-A6DB-5D693A186251}">
      <dsp:nvSpPr>
        <dsp:cNvPr id="0" name=""/>
        <dsp:cNvSpPr/>
      </dsp:nvSpPr>
      <dsp:spPr>
        <a:xfrm>
          <a:off x="1" y="136015"/>
          <a:ext cx="873112" cy="130966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36C2F7-ECA0-4221-BEE5-02C5D3D384AF}">
      <dsp:nvSpPr>
        <dsp:cNvPr id="0" name=""/>
        <dsp:cNvSpPr/>
      </dsp:nvSpPr>
      <dsp:spPr>
        <a:xfrm>
          <a:off x="4556075" y="279969"/>
          <a:ext cx="3991373" cy="124730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44841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Суповые концентраты трех наименований: «Борщ», «Уха» и «Суп с копчёностями». </a:t>
          </a:r>
        </a:p>
        <a:p>
          <a:pPr lvl="0" algn="just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приготовления полноценного блюда, необходимо небольшим количеством воды залить концентрат</a:t>
          </a:r>
          <a:r>
            <a:rPr lang="en-US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*Приготовление происходит прямо в упаковке.  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56075" y="279969"/>
        <a:ext cx="3991373" cy="1247304"/>
      </dsp:txXfrm>
    </dsp:sp>
    <dsp:sp modelId="{77252B1F-CDA8-4DB3-89D6-EF4056B7DD39}">
      <dsp:nvSpPr>
        <dsp:cNvPr id="0" name=""/>
        <dsp:cNvSpPr/>
      </dsp:nvSpPr>
      <dsp:spPr>
        <a:xfrm>
          <a:off x="4398822" y="172227"/>
          <a:ext cx="873112" cy="1309669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1786B29-878B-4856-84D7-77BB2810A331}">
      <dsp:nvSpPr>
        <dsp:cNvPr id="0" name=""/>
        <dsp:cNvSpPr/>
      </dsp:nvSpPr>
      <dsp:spPr>
        <a:xfrm>
          <a:off x="167984" y="1852602"/>
          <a:ext cx="3991373" cy="124730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44841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Фруктовые батончики трех наименований: «Ягодный», «Фруктовый» и «Фруктово-ореховый».</a:t>
          </a:r>
        </a:p>
        <a:p>
          <a:pPr lvl="0" algn="just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Фруктовые батончики содержат большое количество витаминов и минеральных веществ и клетчатки.*Фруктовые батончики будут укомплектованы в индивидуальную упаковку, что позволит их удобному употреблению на ходу.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7984" y="1852602"/>
        <a:ext cx="3991373" cy="1247304"/>
      </dsp:txXfrm>
    </dsp:sp>
    <dsp:sp modelId="{7BDC8AE4-56C1-46E9-BB9F-EA2AFF5018EA}">
      <dsp:nvSpPr>
        <dsp:cNvPr id="0" name=""/>
        <dsp:cNvSpPr/>
      </dsp:nvSpPr>
      <dsp:spPr>
        <a:xfrm>
          <a:off x="9055" y="1715642"/>
          <a:ext cx="873112" cy="13096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4000" r="-14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1729CB7-5AAF-4883-B1BA-FDDB8FF8BDCF}">
      <dsp:nvSpPr>
        <dsp:cNvPr id="0" name=""/>
        <dsp:cNvSpPr/>
      </dsp:nvSpPr>
      <dsp:spPr>
        <a:xfrm>
          <a:off x="4557752" y="1792541"/>
          <a:ext cx="3991373" cy="124730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44841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Смесь веток смородины, вишни и малины. </a:t>
          </a:r>
        </a:p>
        <a:p>
          <a:pPr lvl="0" algn="just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Напиток обладает иммуномодулирующими и жаропонижающими свойствами. Содержит витамин С. Для приготовления потребуется небольшое количество кипяченой воды. </a:t>
          </a:r>
          <a:endParaRPr lang="ru-RU" sz="11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57752" y="1792541"/>
        <a:ext cx="3991373" cy="1247304"/>
      </dsp:txXfrm>
    </dsp:sp>
    <dsp:sp modelId="{907E2E17-64C0-4225-BCFC-1A50765329F8}">
      <dsp:nvSpPr>
        <dsp:cNvPr id="0" name=""/>
        <dsp:cNvSpPr/>
      </dsp:nvSpPr>
      <dsp:spPr>
        <a:xfrm>
          <a:off x="4344497" y="1688120"/>
          <a:ext cx="873112" cy="1319334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905207A-CA03-4339-898E-B5F1190EBD85}">
      <dsp:nvSpPr>
        <dsp:cNvPr id="0" name=""/>
        <dsp:cNvSpPr/>
      </dsp:nvSpPr>
      <dsp:spPr>
        <a:xfrm>
          <a:off x="2444849" y="3318734"/>
          <a:ext cx="3991373" cy="124730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44841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Галеты из кукурузной и рисовой муки</a:t>
          </a: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 lvl="0" algn="just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добавлением семечек подсолнуха, тыквенных семечек.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44849" y="3318734"/>
        <a:ext cx="3991373" cy="1247304"/>
      </dsp:txXfrm>
    </dsp:sp>
    <dsp:sp modelId="{DFF079B2-2A75-4A86-A364-860E9CDA79A4}">
      <dsp:nvSpPr>
        <dsp:cNvPr id="0" name=""/>
        <dsp:cNvSpPr/>
      </dsp:nvSpPr>
      <dsp:spPr>
        <a:xfrm>
          <a:off x="2167198" y="3245070"/>
          <a:ext cx="914777" cy="12404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3000" r="-8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9F1D6-9DB9-4D1E-86C6-CAA7D26CE023}">
      <dsp:nvSpPr>
        <dsp:cNvPr id="0" name=""/>
        <dsp:cNvSpPr/>
      </dsp:nvSpPr>
      <dsp:spPr>
        <a:xfrm>
          <a:off x="0" y="0"/>
          <a:ext cx="5024674" cy="5024674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B46EBD-E673-4E8D-A207-18E4C37B2256}">
      <dsp:nvSpPr>
        <dsp:cNvPr id="0" name=""/>
        <dsp:cNvSpPr/>
      </dsp:nvSpPr>
      <dsp:spPr>
        <a:xfrm>
          <a:off x="2512337" y="0"/>
          <a:ext cx="8359064" cy="50246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Специфика потребностей</a:t>
          </a:r>
          <a:r>
            <a:rPr lang="ru-RU" sz="18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Проект нацелен на удовлетворение потребностей военнослужащих, учитывая физические нагрузки, стрессовые ситуации и необходимость быстрого восполнения энергии. Разработка рационов, адаптированных к условиям военной службы, позволит обеспечить бойцов необходимыми нутриентами.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12337" y="0"/>
        <a:ext cx="8359064" cy="1507405"/>
      </dsp:txXfrm>
    </dsp:sp>
    <dsp:sp modelId="{C1221DC4-E5B8-464D-9ADD-960A0285EDDB}">
      <dsp:nvSpPr>
        <dsp:cNvPr id="0" name=""/>
        <dsp:cNvSpPr/>
      </dsp:nvSpPr>
      <dsp:spPr>
        <a:xfrm>
          <a:off x="879319" y="1507405"/>
          <a:ext cx="3266034" cy="3266034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C95B89-E90F-42EB-A4C3-A26AE0980DB5}">
      <dsp:nvSpPr>
        <dsp:cNvPr id="0" name=""/>
        <dsp:cNvSpPr/>
      </dsp:nvSpPr>
      <dsp:spPr>
        <a:xfrm>
          <a:off x="2512337" y="1507405"/>
          <a:ext cx="8359064" cy="32660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Разнообразие функциональных продуктов</a:t>
          </a:r>
          <a:r>
            <a:rPr lang="ru-RU" sz="17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Включение в рацион фруктовых батончиков, суповых концентратов, жаропонижающего напитка с витамином С и галет с кукурузной мукой — это данные продукты питания обеспечивают сбалансированное питание, быстрое восстановление сил и подготовленность к различным физическим нагрузкам.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12337" y="1507405"/>
        <a:ext cx="8359064" cy="1507400"/>
      </dsp:txXfrm>
    </dsp:sp>
    <dsp:sp modelId="{9F89EA6D-09C3-41CC-A7D3-0699F0FEDE71}">
      <dsp:nvSpPr>
        <dsp:cNvPr id="0" name=""/>
        <dsp:cNvSpPr/>
      </dsp:nvSpPr>
      <dsp:spPr>
        <a:xfrm>
          <a:off x="1758636" y="3014805"/>
          <a:ext cx="1507400" cy="150740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50EBB5-99F8-4493-BFF5-7762EDFD25DB}">
      <dsp:nvSpPr>
        <dsp:cNvPr id="0" name=""/>
        <dsp:cNvSpPr/>
      </dsp:nvSpPr>
      <dsp:spPr>
        <a:xfrm>
          <a:off x="2512337" y="3014805"/>
          <a:ext cx="8359064" cy="150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Функциональная направленность</a:t>
          </a: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Включение в состав жаропонижающего напитка витамина С не только способствует укреплению иммунной системы военнослужащих, но и позволяет быстро реагировать на изменения здоровья в условиях стресса и нагрузок. Добавление фруктовых батончиков с повышенным содержанием витаминов и минеральных веществ, позволяющие употребление «на ходу», что значительно важно для военных и людей находящихся в постоянном движении.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12337" y="3014805"/>
        <a:ext cx="8359064" cy="15074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F0E70-5602-4698-9F30-26B79B36CE8A}">
      <dsp:nvSpPr>
        <dsp:cNvPr id="0" name=""/>
        <dsp:cNvSpPr/>
      </dsp:nvSpPr>
      <dsp:spPr>
        <a:xfrm rot="5400000">
          <a:off x="-288572" y="1473492"/>
          <a:ext cx="4914143" cy="20409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Предприятия по производству </a:t>
          </a:r>
          <a:r>
            <a:rPr lang="ru-RU" sz="14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ИРП:</a:t>
          </a:r>
          <a:endParaRPr lang="ru-RU" sz="14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ООО «СПЕЦПИТ»;</a:t>
          </a:r>
          <a:endParaRPr lang="ru-RU" sz="1400" b="1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ООО «ИРПТОРГ»;</a:t>
          </a:r>
          <a:endParaRPr lang="ru-RU" sz="1400" b="1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ООО «</a:t>
          </a:r>
          <a:r>
            <a:rPr lang="ru-RU" sz="1400" b="1" i="0" u="none" kern="1200" baseline="0" dirty="0" err="1" smtClean="0">
              <a:latin typeface="Times New Roman" panose="02020603050405020304" charset="0"/>
              <a:cs typeface="Times New Roman" panose="02020603050405020304" charset="0"/>
              <a:rtl val="0"/>
            </a:rPr>
            <a:t>Сухпайторг</a:t>
          </a:r>
          <a:r>
            <a:rPr lang="ru-RU" sz="1400" b="1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»;</a:t>
          </a:r>
          <a:endParaRPr lang="ru-RU" sz="1400" b="1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ООО «</a:t>
          </a:r>
          <a:r>
            <a:rPr lang="ru-RU" sz="1400" b="1" i="0" u="none" kern="1200" baseline="0" dirty="0" err="1" smtClean="0">
              <a:latin typeface="Times New Roman" panose="02020603050405020304" charset="0"/>
              <a:cs typeface="Times New Roman" panose="02020603050405020304" charset="0"/>
              <a:rtl val="0"/>
            </a:rPr>
            <a:t>Царьсейф</a:t>
          </a:r>
          <a:r>
            <a:rPr lang="ru-RU" sz="1400" b="1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».</a:t>
          </a:r>
          <a:endParaRPr lang="ru-RU" sz="1400" b="1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altLang="en-US" sz="14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 rot="-5400000">
        <a:off x="1148029" y="136521"/>
        <a:ext cx="1941310" cy="4714883"/>
      </dsp:txXfrm>
    </dsp:sp>
    <dsp:sp modelId="{32555FAD-867B-44FC-BE4E-87661973BC40}">
      <dsp:nvSpPr>
        <dsp:cNvPr id="0" name=""/>
        <dsp:cNvSpPr/>
      </dsp:nvSpPr>
      <dsp:spPr>
        <a:xfrm>
          <a:off x="0" y="0"/>
          <a:ext cx="1148029" cy="4987924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Ключевые партнеры</a:t>
          </a:r>
          <a:endParaRPr altLang="en-US" sz="1200" kern="1200" dirty="0">
            <a:latin typeface="Times New Roman" panose="02020603050405020304" charset="0"/>
            <a:cs typeface="Times New Roman" panose="02020603050405020304" charset="0"/>
          </a:endParaRPr>
        </a:p>
      </dsp:txBody>
      <dsp:txXfrm>
        <a:off x="56042" y="56042"/>
        <a:ext cx="1035945" cy="48758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633E5E-2693-4C99-8EF8-EADAA57B1BE1}">
      <dsp:nvSpPr>
        <dsp:cNvPr id="0" name=""/>
        <dsp:cNvSpPr/>
      </dsp:nvSpPr>
      <dsp:spPr>
        <a:xfrm rot="5400000">
          <a:off x="669510" y="452302"/>
          <a:ext cx="2501839" cy="16804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200" kern="1200" dirty="0" smtClean="0">
              <a:latin typeface="Times New Roman" panose="02020603050405020304" charset="0"/>
              <a:cs typeface="Times New Roman" panose="02020603050405020304" charset="0"/>
            </a:rPr>
            <a:t>Патентование</a:t>
          </a:r>
          <a:endParaRPr altLang="en-US" sz="1200" kern="1200" dirty="0">
            <a:latin typeface="Times New Roman" panose="02020603050405020304" charset="0"/>
            <a:cs typeface="Times New Roman" panose="0202060305040502030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Разработка ТТК и рецептуры</a:t>
          </a:r>
          <a:endParaRPr altLang="en-US" sz="1200" kern="1200" dirty="0">
            <a:latin typeface="Times New Roman" panose="02020603050405020304" charset="0"/>
            <a:cs typeface="Times New Roman" panose="0202060305040502030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200" kern="1200" dirty="0" smtClean="0">
              <a:latin typeface="Times New Roman" panose="02020603050405020304" charset="0"/>
              <a:cs typeface="Times New Roman" panose="02020603050405020304" charset="0"/>
            </a:rPr>
            <a:t>Разработка НВП</a:t>
          </a:r>
          <a:endParaRPr altLang="en-US" sz="1200" kern="1200" dirty="0">
            <a:latin typeface="Times New Roman" panose="02020603050405020304" charset="0"/>
            <a:cs typeface="Times New Roman" panose="0202060305040502030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err="1">
              <a:latin typeface="Times New Roman" panose="02020603050405020304" charset="0"/>
              <a:cs typeface="Times New Roman" panose="02020603050405020304" charset="0"/>
              <a:rtl val="0"/>
            </a:rPr>
            <a:t>Брендирование</a:t>
          </a:r>
          <a:r>
            <a:rPr lang="ru-RU" sz="12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 и упаковка</a:t>
          </a:r>
          <a:endParaRPr lang="ru-RU" altLang="en-US" sz="12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 rot="-5400000">
        <a:off x="1080189" y="123657"/>
        <a:ext cx="1598446" cy="2337771"/>
      </dsp:txXfrm>
    </dsp:sp>
    <dsp:sp modelId="{9B22B60A-FF29-42A4-A944-6B5089D3F6E4}">
      <dsp:nvSpPr>
        <dsp:cNvPr id="0" name=""/>
        <dsp:cNvSpPr/>
      </dsp:nvSpPr>
      <dsp:spPr>
        <a:xfrm>
          <a:off x="309" y="1262"/>
          <a:ext cx="1079881" cy="2582560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Ключевые процессы</a:t>
          </a:r>
          <a:endParaRPr lang="ru-RU" altLang="en-US" sz="12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>
        <a:off x="53024" y="53977"/>
        <a:ext cx="974451" cy="24771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A71CF5-6404-4EDB-B943-28C68D78E09F}">
      <dsp:nvSpPr>
        <dsp:cNvPr id="0" name=""/>
        <dsp:cNvSpPr/>
      </dsp:nvSpPr>
      <dsp:spPr>
        <a:xfrm rot="5400000">
          <a:off x="731150" y="363760"/>
          <a:ext cx="2356986" cy="169373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Человеческий;</a:t>
          </a:r>
          <a:endParaRPr altLang="en-US" sz="1200" kern="1200" dirty="0">
            <a:latin typeface="Times New Roman" panose="02020603050405020304" charset="0"/>
            <a:cs typeface="Times New Roman" panose="0202060305040502030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200" kern="1200" dirty="0" smtClean="0">
              <a:latin typeface="Times New Roman" panose="02020603050405020304" charset="0"/>
              <a:cs typeface="Times New Roman" panose="02020603050405020304" charset="0"/>
            </a:rPr>
            <a:t>Социальный;</a:t>
          </a:r>
          <a:endParaRPr altLang="en-US" sz="1200" kern="1200" dirty="0">
            <a:latin typeface="Times New Roman" panose="02020603050405020304" charset="0"/>
            <a:cs typeface="Times New Roman" panose="0202060305040502030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200" kern="1200" dirty="0" smtClean="0">
              <a:latin typeface="Times New Roman" panose="02020603050405020304" charset="0"/>
              <a:cs typeface="Times New Roman" panose="02020603050405020304" charset="0"/>
            </a:rPr>
            <a:t>Трудовой;</a:t>
          </a:r>
          <a:endParaRPr altLang="en-US" sz="1200" kern="1200" dirty="0">
            <a:latin typeface="Times New Roman" panose="02020603050405020304" charset="0"/>
            <a:cs typeface="Times New Roman" panose="0202060305040502030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200" kern="1200" dirty="0" smtClean="0">
              <a:latin typeface="Times New Roman" panose="02020603050405020304" charset="0"/>
              <a:cs typeface="Times New Roman" panose="02020603050405020304" charset="0"/>
            </a:rPr>
            <a:t>Информационный</a:t>
          </a:r>
          <a:endParaRPr altLang="en-US" sz="1200" kern="1200" dirty="0">
            <a:latin typeface="Times New Roman" panose="02020603050405020304" charset="0"/>
            <a:cs typeface="Times New Roman" panose="02020603050405020304" charset="0"/>
          </a:endParaRPr>
        </a:p>
      </dsp:txBody>
      <dsp:txXfrm rot="-5400000">
        <a:off x="1062776" y="114816"/>
        <a:ext cx="1611053" cy="2191624"/>
      </dsp:txXfrm>
    </dsp:sp>
    <dsp:sp modelId="{8971E565-17E5-40B4-89C6-9E2BB38DC18C}">
      <dsp:nvSpPr>
        <dsp:cNvPr id="0" name=""/>
        <dsp:cNvSpPr/>
      </dsp:nvSpPr>
      <dsp:spPr>
        <a:xfrm>
          <a:off x="24" y="1182"/>
          <a:ext cx="1062752" cy="2418890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Ключевые ресурсы</a:t>
          </a:r>
          <a:endParaRPr lang="ru-RU" altLang="en-US" sz="12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>
        <a:off x="51903" y="53061"/>
        <a:ext cx="958994" cy="23151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F45072-13C6-43DD-B16E-EAF848486366}">
      <dsp:nvSpPr>
        <dsp:cNvPr id="0" name=""/>
        <dsp:cNvSpPr/>
      </dsp:nvSpPr>
      <dsp:spPr>
        <a:xfrm rot="5400000">
          <a:off x="3263737" y="-1102041"/>
          <a:ext cx="1162739" cy="36189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Закупка сырья;</a:t>
          </a:r>
          <a:endParaRPr lang="ru-RU" sz="14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Лабораторные анализы;</a:t>
          </a:r>
          <a:endParaRPr lang="ru-RU" sz="14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Получение патента;</a:t>
          </a:r>
          <a:endParaRPr lang="ru-RU" sz="14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Затраты на </a:t>
          </a:r>
          <a:r>
            <a:rPr lang="ru-RU" altLang="en-US" sz="14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продвижение.</a:t>
          </a:r>
          <a:endParaRPr lang="ru-RU" altLang="en-US" sz="14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 rot="-5400000">
        <a:off x="2035645" y="182811"/>
        <a:ext cx="3562164" cy="1049219"/>
      </dsp:txXfrm>
    </dsp:sp>
    <dsp:sp modelId="{C083D6A1-2030-411F-9B39-49450901756E}">
      <dsp:nvSpPr>
        <dsp:cNvPr id="0" name=""/>
        <dsp:cNvSpPr/>
      </dsp:nvSpPr>
      <dsp:spPr>
        <a:xfrm>
          <a:off x="0" y="114595"/>
          <a:ext cx="2035645" cy="1248453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Структура издержек</a:t>
          </a:r>
          <a:endParaRPr lang="ru-RU" altLang="en-US" sz="14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>
        <a:off x="60944" y="175539"/>
        <a:ext cx="1913757" cy="112656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BCF40-A17D-4972-AEAE-ABA089767D8E}">
      <dsp:nvSpPr>
        <dsp:cNvPr id="0" name=""/>
        <dsp:cNvSpPr/>
      </dsp:nvSpPr>
      <dsp:spPr>
        <a:xfrm rot="5400000">
          <a:off x="565261" y="572263"/>
          <a:ext cx="2401086" cy="126006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0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Разработка собственного сайта;</a:t>
          </a:r>
          <a:endParaRPr lang="ru-RU" altLang="en-US" sz="10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0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реклама в социальных сетях, (ВК, Одноклассники);</a:t>
          </a:r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0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распространение рекламных </a:t>
          </a:r>
          <a:r>
            <a:rPr lang="ru-RU" altLang="en-US" sz="10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буклетов</a:t>
          </a:r>
          <a:endParaRPr lang="ru-RU" altLang="en-US" sz="10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0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Участие в выставках.</a:t>
          </a:r>
          <a:endParaRPr lang="ru-RU" altLang="en-US" sz="10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 rot="-5400000">
        <a:off x="1135771" y="63265"/>
        <a:ext cx="1198556" cy="2278064"/>
      </dsp:txXfrm>
    </dsp:sp>
    <dsp:sp modelId="{66062BA6-1648-4BF7-96EB-4751A3655FDD}">
      <dsp:nvSpPr>
        <dsp:cNvPr id="0" name=""/>
        <dsp:cNvSpPr/>
      </dsp:nvSpPr>
      <dsp:spPr>
        <a:xfrm>
          <a:off x="874" y="912"/>
          <a:ext cx="1135308" cy="2401015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Каналы продвижения</a:t>
          </a:r>
          <a:endParaRPr lang="ru-RU" altLang="en-US" sz="12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>
        <a:off x="56295" y="56333"/>
        <a:ext cx="1024466" cy="22901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2C7E4-0613-48D1-B6BC-CEB726011F72}">
      <dsp:nvSpPr>
        <dsp:cNvPr id="0" name=""/>
        <dsp:cNvSpPr/>
      </dsp:nvSpPr>
      <dsp:spPr>
        <a:xfrm rot="5400000">
          <a:off x="-189520" y="1620333"/>
          <a:ext cx="4961165" cy="192895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B2B: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Военные части;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err="1" smtClean="0">
              <a:latin typeface="Times New Roman" panose="02020603050405020304" charset="0"/>
              <a:cs typeface="Times New Roman" panose="02020603050405020304" charset="0"/>
            </a:rPr>
            <a:t>Военторги</a:t>
          </a: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КФХ;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Пищевые производства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B2G: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Министерство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обороны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В2С: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Физ. Лица</a:t>
          </a:r>
          <a:endParaRPr altLang="en-US" sz="1400" u="sng" kern="1200" dirty="0">
            <a:latin typeface="Times New Roman" panose="02020603050405020304" charset="0"/>
            <a:cs typeface="Times New Roman" panose="0202060305040502030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en-US" sz="1400" u="sng" kern="1200" dirty="0" smtClean="0">
              <a:latin typeface="Times New Roman" panose="02020603050405020304" charset="0"/>
              <a:cs typeface="Times New Roman" panose="02020603050405020304" charset="0"/>
            </a:rPr>
            <a:t>Туристы.</a:t>
          </a:r>
          <a:endParaRPr altLang="en-US" sz="1400" u="sng" kern="1200" dirty="0">
            <a:latin typeface="Times New Roman" panose="02020603050405020304" charset="0"/>
            <a:cs typeface="Times New Roman" panose="02020603050405020304" charset="0"/>
          </a:endParaRPr>
        </a:p>
      </dsp:txBody>
      <dsp:txXfrm rot="-5400000">
        <a:off x="1326585" y="198392"/>
        <a:ext cx="1834791" cy="4772837"/>
      </dsp:txXfrm>
    </dsp:sp>
    <dsp:sp modelId="{83DABB6F-97D9-4BD8-B24C-A96EAACEB07D}">
      <dsp:nvSpPr>
        <dsp:cNvPr id="0" name=""/>
        <dsp:cNvSpPr/>
      </dsp:nvSpPr>
      <dsp:spPr>
        <a:xfrm>
          <a:off x="1585" y="0"/>
          <a:ext cx="1323413" cy="5109210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Сегменты ЦА</a:t>
          </a:r>
          <a:r>
            <a:rPr lang="ru-RU" sz="14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 </a:t>
          </a:r>
          <a:endParaRPr lang="ru-RU" altLang="en-US" sz="14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>
        <a:off x="66189" y="64604"/>
        <a:ext cx="1194205" cy="498000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D44BF-A2E7-4C20-A2DC-41AC36B7B980}">
      <dsp:nvSpPr>
        <dsp:cNvPr id="0" name=""/>
        <dsp:cNvSpPr/>
      </dsp:nvSpPr>
      <dsp:spPr>
        <a:xfrm rot="5400000">
          <a:off x="434628" y="648492"/>
          <a:ext cx="2519587" cy="12880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Формирование канала </a:t>
          </a:r>
          <a:r>
            <a:rPr lang="ru-RU" sz="1200" b="0" i="0" u="none" kern="1200" baseline="0" dirty="0" smtClean="0">
              <a:latin typeface="Times New Roman" panose="02020603050405020304" charset="0"/>
              <a:cs typeface="Times New Roman" panose="02020603050405020304" charset="0"/>
              <a:rtl val="0"/>
            </a:rPr>
            <a:t>связи ( разработка сайта)</a:t>
          </a:r>
          <a:endParaRPr lang="ru-RU" altLang="en-US" sz="12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 rot="-5400000">
        <a:off x="1050372" y="95628"/>
        <a:ext cx="1225219" cy="2393827"/>
      </dsp:txXfrm>
    </dsp:sp>
    <dsp:sp modelId="{788EEE02-4682-4F02-BD7A-7AB8AC754A82}">
      <dsp:nvSpPr>
        <dsp:cNvPr id="0" name=""/>
        <dsp:cNvSpPr/>
      </dsp:nvSpPr>
      <dsp:spPr>
        <a:xfrm>
          <a:off x="868" y="1262"/>
          <a:ext cx="1049504" cy="2582560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Отношения с клиентами</a:t>
          </a:r>
          <a:endParaRPr lang="ru-RU" altLang="en-US" sz="12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>
        <a:off x="52101" y="52495"/>
        <a:ext cx="947038" cy="248009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4AD872-F34C-4339-B3B6-648DB56FE150}">
      <dsp:nvSpPr>
        <dsp:cNvPr id="0" name=""/>
        <dsp:cNvSpPr/>
      </dsp:nvSpPr>
      <dsp:spPr>
        <a:xfrm rot="5400000">
          <a:off x="3495903" y="-1167476"/>
          <a:ext cx="1093216" cy="380471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latin typeface="Times New Roman" panose="02020603050405020304" charset="0"/>
              <a:cs typeface="Times New Roman" panose="02020603050405020304" charset="0"/>
            </a:rPr>
            <a:t>Регулярный доход от периодических платежей клиентов за технологию.</a:t>
          </a:r>
        </a:p>
      </dsp:txBody>
      <dsp:txXfrm rot="-5400000">
        <a:off x="2140153" y="241640"/>
        <a:ext cx="3751350" cy="986484"/>
      </dsp:txXfrm>
    </dsp:sp>
    <dsp:sp modelId="{74E69BC6-1E5E-43B5-8214-DD7E7F41AA0D}">
      <dsp:nvSpPr>
        <dsp:cNvPr id="0" name=""/>
        <dsp:cNvSpPr/>
      </dsp:nvSpPr>
      <dsp:spPr>
        <a:xfrm>
          <a:off x="0" y="159705"/>
          <a:ext cx="2140153" cy="1158235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kern="1200" baseline="0" dirty="0">
              <a:latin typeface="Times New Roman" panose="02020603050405020304" charset="0"/>
              <a:cs typeface="Times New Roman" panose="02020603050405020304" charset="0"/>
              <a:rtl val="0"/>
            </a:rPr>
            <a:t>Источники доходов</a:t>
          </a:r>
          <a:endParaRPr lang="ru-RU" altLang="en-US" sz="1400" b="0" i="0" u="none" kern="1200" baseline="0" dirty="0">
            <a:latin typeface="Times New Roman" panose="02020603050405020304" charset="0"/>
            <a:cs typeface="Times New Roman" panose="02020603050405020304" charset="0"/>
            <a:rtl val="0"/>
          </a:endParaRPr>
        </a:p>
      </dsp:txBody>
      <dsp:txXfrm>
        <a:off x="56540" y="216245"/>
        <a:ext cx="2027073" cy="104515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D175C-1E97-4143-BDF5-3F490148E09D}">
      <dsp:nvSpPr>
        <dsp:cNvPr id="0" name=""/>
        <dsp:cNvSpPr/>
      </dsp:nvSpPr>
      <dsp:spPr>
        <a:xfrm>
          <a:off x="2554065" y="727891"/>
          <a:ext cx="5547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4702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16784" y="770682"/>
        <a:ext cx="29265" cy="5858"/>
      </dsp:txXfrm>
    </dsp:sp>
    <dsp:sp modelId="{72F11E33-C2BC-4DDA-BC77-26C4F1731E18}">
      <dsp:nvSpPr>
        <dsp:cNvPr id="0" name=""/>
        <dsp:cNvSpPr/>
      </dsp:nvSpPr>
      <dsp:spPr>
        <a:xfrm>
          <a:off x="11070" y="10173"/>
          <a:ext cx="2544794" cy="152687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презентационного материала: подготовить информационные брошюры, видео-презентации и другие материалы, которые продемонстрируют преимущества нашей технологии для предприятий.</a:t>
          </a:r>
          <a:endParaRPr lang="ru-RU" sz="12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070" y="10173"/>
        <a:ext cx="2544794" cy="1526876"/>
      </dsp:txXfrm>
    </dsp:sp>
    <dsp:sp modelId="{AFB9C8B2-9B55-445A-AD0C-7C64F0269070}">
      <dsp:nvSpPr>
        <dsp:cNvPr id="0" name=""/>
        <dsp:cNvSpPr/>
      </dsp:nvSpPr>
      <dsp:spPr>
        <a:xfrm>
          <a:off x="5684162" y="727891"/>
          <a:ext cx="5547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4702" y="45720"/>
              </a:lnTo>
            </a:path>
          </a:pathLst>
        </a:custGeom>
        <a:noFill/>
        <a:ln w="6350" cap="flat" cmpd="sng" algn="ctr">
          <a:solidFill>
            <a:schemeClr val="accent5">
              <a:hueOff val="-1225557"/>
              <a:satOff val="-1705"/>
              <a:lumOff val="-654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6881" y="770682"/>
        <a:ext cx="29265" cy="5858"/>
      </dsp:txXfrm>
    </dsp:sp>
    <dsp:sp modelId="{6E3406C8-C3EF-4991-B22D-B206AC3028CD}">
      <dsp:nvSpPr>
        <dsp:cNvPr id="0" name=""/>
        <dsp:cNvSpPr/>
      </dsp:nvSpPr>
      <dsp:spPr>
        <a:xfrm>
          <a:off x="3141168" y="10173"/>
          <a:ext cx="2544794" cy="1526876"/>
        </a:xfrm>
        <a:prstGeom prst="rect">
          <a:avLst/>
        </a:prstGeom>
        <a:gradFill rotWithShape="0">
          <a:gsLst>
            <a:gs pos="0">
              <a:schemeClr val="accent5">
                <a:hueOff val="-1050478"/>
                <a:satOff val="-1461"/>
                <a:lumOff val="-5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050478"/>
                <a:satOff val="-1461"/>
                <a:lumOff val="-5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050478"/>
                <a:satOff val="-1461"/>
                <a:lumOff val="-5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Поиск партнеров и контакты: выстроить сеть партнеров и контактов среди пищевых производств, чтобы обеспечить широкий охват аудитории.</a:t>
          </a:r>
          <a:endParaRPr lang="ru-RU" sz="12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1168" y="10173"/>
        <a:ext cx="2544794" cy="1526876"/>
      </dsp:txXfrm>
    </dsp:sp>
    <dsp:sp modelId="{370EDEEA-46A2-4F33-8437-9F6E9235252E}">
      <dsp:nvSpPr>
        <dsp:cNvPr id="0" name=""/>
        <dsp:cNvSpPr/>
      </dsp:nvSpPr>
      <dsp:spPr>
        <a:xfrm>
          <a:off x="1283467" y="1535250"/>
          <a:ext cx="6260195" cy="554702"/>
        </a:xfrm>
        <a:custGeom>
          <a:avLst/>
          <a:gdLst/>
          <a:ahLst/>
          <a:cxnLst/>
          <a:rect l="0" t="0" r="0" b="0"/>
          <a:pathLst>
            <a:path>
              <a:moveTo>
                <a:pt x="6260195" y="0"/>
              </a:moveTo>
              <a:lnTo>
                <a:pt x="6260195" y="294451"/>
              </a:lnTo>
              <a:lnTo>
                <a:pt x="0" y="294451"/>
              </a:lnTo>
              <a:lnTo>
                <a:pt x="0" y="554702"/>
              </a:lnTo>
            </a:path>
          </a:pathLst>
        </a:custGeom>
        <a:noFill/>
        <a:ln w="635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56378" y="1809672"/>
        <a:ext cx="314374" cy="5858"/>
      </dsp:txXfrm>
    </dsp:sp>
    <dsp:sp modelId="{B303E2EF-F6B7-4788-A479-878C5C445C70}">
      <dsp:nvSpPr>
        <dsp:cNvPr id="0" name=""/>
        <dsp:cNvSpPr/>
      </dsp:nvSpPr>
      <dsp:spPr>
        <a:xfrm>
          <a:off x="6271265" y="10173"/>
          <a:ext cx="2544794" cy="1526876"/>
        </a:xfrm>
        <a:prstGeom prst="rect">
          <a:avLst/>
        </a:prstGeom>
        <a:gradFill rotWithShape="0">
          <a:gsLst>
            <a:gs pos="0">
              <a:schemeClr val="accent5">
                <a:hueOff val="-2100956"/>
                <a:satOff val="-2922"/>
                <a:lumOff val="-11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100956"/>
                <a:satOff val="-2922"/>
                <a:lumOff val="-11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100956"/>
                <a:satOff val="-2922"/>
                <a:lumOff val="-11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Запуск рекламной кампании: разработать рекламные объявления для онлайн и оффлайн каналов связи, чтобы привлечь внимание потенциальных клиентов.</a:t>
          </a:r>
          <a:endParaRPr lang="ru-RU" sz="12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71265" y="10173"/>
        <a:ext cx="2544794" cy="1526876"/>
      </dsp:txXfrm>
    </dsp:sp>
    <dsp:sp modelId="{46434A69-D4E8-4B9F-8386-57AF55BB4270}">
      <dsp:nvSpPr>
        <dsp:cNvPr id="0" name=""/>
        <dsp:cNvSpPr/>
      </dsp:nvSpPr>
      <dsp:spPr>
        <a:xfrm>
          <a:off x="2554065" y="2840071"/>
          <a:ext cx="5547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4702" y="45720"/>
              </a:lnTo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16784" y="2882862"/>
        <a:ext cx="29265" cy="5858"/>
      </dsp:txXfrm>
    </dsp:sp>
    <dsp:sp modelId="{55417810-187B-4E12-B0E8-D947752E48B1}">
      <dsp:nvSpPr>
        <dsp:cNvPr id="0" name=""/>
        <dsp:cNvSpPr/>
      </dsp:nvSpPr>
      <dsp:spPr>
        <a:xfrm>
          <a:off x="11070" y="2122353"/>
          <a:ext cx="2544794" cy="1526876"/>
        </a:xfrm>
        <a:prstGeom prst="rect">
          <a:avLst/>
        </a:prstGeom>
        <a:gradFill rotWithShape="0">
          <a:gsLst>
            <a:gs pos="0">
              <a:schemeClr val="accent5">
                <a:hueOff val="-3151433"/>
                <a:satOff val="-4383"/>
                <a:lumOff val="-16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151433"/>
                <a:satOff val="-4383"/>
                <a:lumOff val="-16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151433"/>
                <a:satOff val="-4383"/>
                <a:lumOff val="-16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презентаций и переговоров: установить встречи с представителями компаний-производителей пищевой промышленности для презентации нашей технологии и обсуждения условий сотрудничества.</a:t>
          </a:r>
          <a:endParaRPr lang="ru-RU" sz="12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070" y="2122353"/>
        <a:ext cx="2544794" cy="1526876"/>
      </dsp:txXfrm>
    </dsp:sp>
    <dsp:sp modelId="{0EEDF34E-8E38-4042-ADD3-2136CDC48914}">
      <dsp:nvSpPr>
        <dsp:cNvPr id="0" name=""/>
        <dsp:cNvSpPr/>
      </dsp:nvSpPr>
      <dsp:spPr>
        <a:xfrm>
          <a:off x="5684162" y="2840071"/>
          <a:ext cx="5547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4702" y="45720"/>
              </a:lnTo>
            </a:path>
          </a:pathLst>
        </a:custGeom>
        <a:noFill/>
        <a:ln w="635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6881" y="2882862"/>
        <a:ext cx="29265" cy="5858"/>
      </dsp:txXfrm>
    </dsp:sp>
    <dsp:sp modelId="{6C4F028B-92F5-4322-B37E-FE07D9B7A1EA}">
      <dsp:nvSpPr>
        <dsp:cNvPr id="0" name=""/>
        <dsp:cNvSpPr/>
      </dsp:nvSpPr>
      <dsp:spPr>
        <a:xfrm>
          <a:off x="3141168" y="2122353"/>
          <a:ext cx="2544794" cy="1526876"/>
        </a:xfrm>
        <a:prstGeom prst="rect">
          <a:avLst/>
        </a:prstGeom>
        <a:gradFill rotWithShape="0">
          <a:gsLst>
            <a:gs pos="0">
              <a:schemeClr val="accent5">
                <a:hueOff val="-4201911"/>
                <a:satOff val="-5845"/>
                <a:lumOff val="-22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201911"/>
                <a:satOff val="-5845"/>
                <a:lumOff val="-22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201911"/>
                <a:satOff val="-5845"/>
                <a:lumOff val="-22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Заключение договоров: успешно завершить переговоры и заключить договоры о предоставлении нашей технологии на предприятия.</a:t>
          </a:r>
          <a:endParaRPr lang="ru-RU" sz="12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1168" y="2122353"/>
        <a:ext cx="2544794" cy="1526876"/>
      </dsp:txXfrm>
    </dsp:sp>
    <dsp:sp modelId="{6E230A7C-8FB9-47EE-838E-4F2C96C6284C}">
      <dsp:nvSpPr>
        <dsp:cNvPr id="0" name=""/>
        <dsp:cNvSpPr/>
      </dsp:nvSpPr>
      <dsp:spPr>
        <a:xfrm>
          <a:off x="1283467" y="3647429"/>
          <a:ext cx="6260195" cy="554702"/>
        </a:xfrm>
        <a:custGeom>
          <a:avLst/>
          <a:gdLst/>
          <a:ahLst/>
          <a:cxnLst/>
          <a:rect l="0" t="0" r="0" b="0"/>
          <a:pathLst>
            <a:path>
              <a:moveTo>
                <a:pt x="6260195" y="0"/>
              </a:moveTo>
              <a:lnTo>
                <a:pt x="6260195" y="294451"/>
              </a:lnTo>
              <a:lnTo>
                <a:pt x="0" y="294451"/>
              </a:lnTo>
              <a:lnTo>
                <a:pt x="0" y="554702"/>
              </a:lnTo>
            </a:path>
          </a:pathLst>
        </a:custGeom>
        <a:noFill/>
        <a:ln w="6350" cap="flat" cmpd="sng" algn="ctr">
          <a:solidFill>
            <a:schemeClr val="accent5">
              <a:hueOff val="-6127787"/>
              <a:satOff val="-8523"/>
              <a:lumOff val="-3268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56378" y="3921851"/>
        <a:ext cx="314374" cy="5858"/>
      </dsp:txXfrm>
    </dsp:sp>
    <dsp:sp modelId="{BDACA4E3-AB41-40D5-BA8B-BD71AE558C5A}">
      <dsp:nvSpPr>
        <dsp:cNvPr id="0" name=""/>
        <dsp:cNvSpPr/>
      </dsp:nvSpPr>
      <dsp:spPr>
        <a:xfrm>
          <a:off x="6271265" y="2122353"/>
          <a:ext cx="2544794" cy="1526876"/>
        </a:xfrm>
        <a:prstGeom prst="rect">
          <a:avLst/>
        </a:prstGeom>
        <a:gradFill rotWithShape="0">
          <a:gsLst>
            <a:gs pos="0">
              <a:schemeClr val="accent5">
                <a:hueOff val="-5252389"/>
                <a:satOff val="-7306"/>
                <a:lumOff val="-28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252389"/>
                <a:satOff val="-7306"/>
                <a:lumOff val="-28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252389"/>
                <a:satOff val="-7306"/>
                <a:lumOff val="-28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Мониторинг и поддержка: следить за эффективностью использования нашей технологии на предприятиях и оказывать поддержку в случае возникновения проблем или вопросов.</a:t>
          </a:r>
          <a:endParaRPr lang="ru-RU" sz="12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71265" y="2122353"/>
        <a:ext cx="2544794" cy="1526876"/>
      </dsp:txXfrm>
    </dsp:sp>
    <dsp:sp modelId="{82850B47-FB74-4DB5-8078-CAA8FA7AD784}">
      <dsp:nvSpPr>
        <dsp:cNvPr id="0" name=""/>
        <dsp:cNvSpPr/>
      </dsp:nvSpPr>
      <dsp:spPr>
        <a:xfrm>
          <a:off x="2554065" y="4952251"/>
          <a:ext cx="5547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4702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16784" y="4995041"/>
        <a:ext cx="29265" cy="5858"/>
      </dsp:txXfrm>
    </dsp:sp>
    <dsp:sp modelId="{E7C7EC11-692F-4F7D-9887-8E2AC82E0718}">
      <dsp:nvSpPr>
        <dsp:cNvPr id="0" name=""/>
        <dsp:cNvSpPr/>
      </dsp:nvSpPr>
      <dsp:spPr>
        <a:xfrm>
          <a:off x="11070" y="4234532"/>
          <a:ext cx="2544794" cy="1526876"/>
        </a:xfrm>
        <a:prstGeom prst="rect">
          <a:avLst/>
        </a:prstGeom>
        <a:gradFill rotWithShape="0">
          <a:gsLst>
            <a:gs pos="0">
              <a:schemeClr val="accent5">
                <a:hueOff val="-6302867"/>
                <a:satOff val="-8767"/>
                <a:lumOff val="-336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302867"/>
                <a:satOff val="-8767"/>
                <a:lumOff val="-336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302867"/>
                <a:satOff val="-8767"/>
                <a:lumOff val="-336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Повторные продажи и расширение клиентской базы: активно работать над удержанием клиентов, предлагать им дополнительные услуги и технологии, а также продолжать поиск новых потенциальных клиентов для расширения нашей клиентской базы.</a:t>
          </a:r>
          <a:endParaRPr lang="ru-RU" sz="12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070" y="4234532"/>
        <a:ext cx="2544794" cy="1526876"/>
      </dsp:txXfrm>
    </dsp:sp>
    <dsp:sp modelId="{AF4D275A-8DA3-4261-BB52-537D3291C444}">
      <dsp:nvSpPr>
        <dsp:cNvPr id="0" name=""/>
        <dsp:cNvSpPr/>
      </dsp:nvSpPr>
      <dsp:spPr>
        <a:xfrm>
          <a:off x="3141168" y="4234532"/>
          <a:ext cx="2544794" cy="1526876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Коллаборация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со стейкхолдерами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1168" y="4234532"/>
        <a:ext cx="2544794" cy="152687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23E0C-F6C2-4619-813C-3590492F97A1}">
      <dsp:nvSpPr>
        <dsp:cNvPr id="0" name=""/>
        <dsp:cNvSpPr/>
      </dsp:nvSpPr>
      <dsp:spPr>
        <a:xfrm>
          <a:off x="2202173" y="60105"/>
          <a:ext cx="2885047" cy="2885047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Изменение спроса</a:t>
          </a:r>
          <a:r>
            <a:rPr lang="ru-RU" sz="1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: Спрос на специфические рационы питания может колебаться в зависимости от экономической ситуации, изменений в вооруженных силах или предпочтений целевой аудитории.</a:t>
          </a:r>
          <a:endParaRPr lang="ru-RU" sz="1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86846" y="564988"/>
        <a:ext cx="2115701" cy="1298271"/>
      </dsp:txXfrm>
    </dsp:sp>
    <dsp:sp modelId="{A88C8476-FA1B-49D1-AB14-0D07C9D02507}">
      <dsp:nvSpPr>
        <dsp:cNvPr id="0" name=""/>
        <dsp:cNvSpPr/>
      </dsp:nvSpPr>
      <dsp:spPr>
        <a:xfrm>
          <a:off x="3243195" y="1863259"/>
          <a:ext cx="2885047" cy="2885047"/>
        </a:xfrm>
        <a:prstGeom prst="ellipse">
          <a:avLst/>
        </a:prstGeom>
        <a:solidFill>
          <a:schemeClr val="accent5">
            <a:alpha val="50000"/>
            <a:hueOff val="-3676672"/>
            <a:satOff val="-5114"/>
            <a:lumOff val="-196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Конкуренция</a:t>
          </a:r>
          <a:r>
            <a:rPr lang="ru-RU" sz="1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: На рынке могут появиться новые конкуренты или уже существующие компании могут адаптировать свои продукты, что снизит долю рынка.</a:t>
          </a:r>
          <a:endParaRPr lang="ru-RU" sz="1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25538" y="2608563"/>
        <a:ext cx="1731028" cy="1586775"/>
      </dsp:txXfrm>
    </dsp:sp>
    <dsp:sp modelId="{1897E6D2-4864-46DC-8CB2-2F3AFEB89E2C}">
      <dsp:nvSpPr>
        <dsp:cNvPr id="0" name=""/>
        <dsp:cNvSpPr/>
      </dsp:nvSpPr>
      <dsp:spPr>
        <a:xfrm>
          <a:off x="1161152" y="1863259"/>
          <a:ext cx="2885047" cy="2885047"/>
        </a:xfrm>
        <a:prstGeom prst="ellipse">
          <a:avLst/>
        </a:prstGeom>
        <a:solidFill>
          <a:schemeClr val="accent5">
            <a:alpha val="50000"/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Нежелание адаптации</a:t>
          </a:r>
          <a:r>
            <a:rPr lang="ru-RU" sz="1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: Военные организации могут быть не готовы к внедрению новых технологий или методов питания, что снизит объем продаж.</a:t>
          </a:r>
          <a:endParaRPr lang="ru-RU" sz="1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32827" y="2608563"/>
        <a:ext cx="1731028" cy="158677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1D25D-9FA9-4F31-8144-4F67490009DD}">
      <dsp:nvSpPr>
        <dsp:cNvPr id="0" name=""/>
        <dsp:cNvSpPr/>
      </dsp:nvSpPr>
      <dsp:spPr>
        <a:xfrm>
          <a:off x="2658128" y="61729"/>
          <a:ext cx="2963028" cy="296302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Сбой поставок некоторых компонентов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Удорожание компонентов и самой продукции. Что может привести к невыгодному использованию данной технологии.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3198" y="580259"/>
        <a:ext cx="2172887" cy="1333362"/>
      </dsp:txXfrm>
    </dsp:sp>
    <dsp:sp modelId="{C5D0CDE3-A5D2-41D3-89A1-4C2E9AD282EC}">
      <dsp:nvSpPr>
        <dsp:cNvPr id="0" name=""/>
        <dsp:cNvSpPr/>
      </dsp:nvSpPr>
      <dsp:spPr>
        <a:xfrm>
          <a:off x="3727287" y="1913622"/>
          <a:ext cx="2963028" cy="2963028"/>
        </a:xfrm>
        <a:prstGeom prst="ellipse">
          <a:avLst/>
        </a:prstGeom>
        <a:solidFill>
          <a:schemeClr val="accent5">
            <a:alpha val="50000"/>
            <a:hueOff val="-3676672"/>
            <a:satOff val="-5114"/>
            <a:lumOff val="-196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Недостаток финансирования</a:t>
          </a:r>
          <a:r>
            <a:rPr lang="ru-RU" sz="1400" kern="1200" dirty="0" smtClean="0"/>
            <a:t>: Возможны трудности с привлечением достаточного объема финансирования для разработки и маркетинга продукта.</a:t>
          </a:r>
          <a:endParaRPr lang="ru-RU" sz="1400" kern="1200" dirty="0"/>
        </a:p>
      </dsp:txBody>
      <dsp:txXfrm>
        <a:off x="4633480" y="2679071"/>
        <a:ext cx="1777816" cy="1629665"/>
      </dsp:txXfrm>
    </dsp:sp>
    <dsp:sp modelId="{3EA06060-4A9D-4F3A-8D75-3421343F11AC}">
      <dsp:nvSpPr>
        <dsp:cNvPr id="0" name=""/>
        <dsp:cNvSpPr/>
      </dsp:nvSpPr>
      <dsp:spPr>
        <a:xfrm>
          <a:off x="1588968" y="1913622"/>
          <a:ext cx="2963028" cy="2963028"/>
        </a:xfrm>
        <a:prstGeom prst="ellipse">
          <a:avLst/>
        </a:prstGeom>
        <a:solidFill>
          <a:schemeClr val="accent5">
            <a:alpha val="50000"/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Высокие затраты</a:t>
          </a:r>
          <a:r>
            <a:rPr lang="ru-RU" sz="1400" kern="1200" dirty="0" smtClean="0"/>
            <a:t>: Расходы на разработку, производство и продвижение могут превышать запланированные, что приведет к убыткам.</a:t>
          </a:r>
          <a:endParaRPr lang="ru-RU" sz="1400" kern="1200" dirty="0"/>
        </a:p>
      </dsp:txBody>
      <dsp:txXfrm>
        <a:off x="1867987" y="2679071"/>
        <a:ext cx="1777816" cy="16296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0.0853</cdr:x>
      <cdr:y>0</cdr:y>
    </cdr:from>
    <cdr:to>
      <cdr:x>0.9147</cdr:x>
      <cdr:y>0.3512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97722" y="-741781"/>
          <a:ext cx="3867193" cy="12136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Times New Roman" panose="02020603050405020304" charset="0"/>
              <a:cs typeface="Times New Roman" panose="02020603050405020304" charset="0"/>
            </a:rPr>
            <a:t>Производство сухих пайков и готовых рационов питания в 2022 г. выросло в </a:t>
          </a:r>
          <a:r>
            <a:rPr lang="ru-RU" sz="1400" dirty="0" smtClean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rPr>
            <a:t>3 </a:t>
          </a:r>
          <a:r>
            <a:rPr lang="ru-RU" sz="1400" dirty="0" smtClean="0">
              <a:latin typeface="Times New Roman" panose="02020603050405020304" charset="0"/>
              <a:cs typeface="Times New Roman" panose="02020603050405020304" charset="0"/>
            </a:rPr>
            <a:t>раза.</a:t>
          </a:r>
          <a:r>
            <a:rPr lang="ru-RU" sz="1800" dirty="0" smtClean="0">
              <a:latin typeface="Times New Roman" panose="02020603050405020304" charset="0"/>
              <a:cs typeface="Times New Roman" panose="02020603050405020304" charset="0"/>
            </a:rPr>
            <a:t/>
          </a:r>
          <a:br>
            <a:rPr lang="ru-RU" sz="1800" dirty="0" smtClean="0">
              <a:latin typeface="Times New Roman" panose="02020603050405020304" charset="0"/>
              <a:cs typeface="Times New Roman" panose="02020603050405020304" charset="0"/>
            </a:rPr>
          </a:br>
          <a:endParaRPr lang="ru-RU" sz="1800" dirty="0">
            <a:latin typeface="Times New Roman" panose="02020603050405020304" charset="0"/>
            <a:cs typeface="Times New Roman" panose="02020603050405020304" charset="0"/>
          </a:endParaRPr>
        </a:p>
      </cdr:txBody>
    </cdr:sp>
  </cdr:relSizeAnchor>
  <cdr:relSizeAnchor xmlns:cdr="http://schemas.openxmlformats.org/drawingml/2006/chartDrawing">
    <cdr:from>
      <cdr:x>0.65802</cdr:x>
      <cdr:y>0.30643</cdr:y>
    </cdr:from>
    <cdr:to>
      <cdr:x>0.85302</cdr:x>
      <cdr:y>0.43183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90699" y="738844"/>
          <a:ext cx="678838" cy="3023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0.26015</cdr:x>
      <cdr:y>0.39163</cdr:y>
    </cdr:from>
    <cdr:to>
      <cdr:x>0.4473</cdr:x>
      <cdr:y>0.5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905640" y="944271"/>
          <a:ext cx="651510" cy="2612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2022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0.18015</cdr:x>
      <cdr:y>0.04505</cdr:y>
    </cdr:from>
    <cdr:to>
      <cdr:x>0.8098</cdr:x>
      <cdr:y>0.15739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019175" y="122233"/>
          <a:ext cx="3562072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3.91348E-7</cdr:y>
    </cdr:from>
    <cdr:to>
      <cdr:x>1</cdr:x>
      <cdr:y>0.24385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0" y="1"/>
          <a:ext cx="4088404" cy="6231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pPr algn="ctr">
            <a:lnSpc>
              <a:spcPts val="2080"/>
            </a:lnSpc>
          </a:pPr>
          <a:r>
            <a:rPr lang="ru-RU" sz="1400" dirty="0" smtClean="0">
              <a:latin typeface="Times New Roman" panose="02020603050405020304" charset="0"/>
              <a:cs typeface="Times New Roman" panose="02020603050405020304" charset="0"/>
            </a:rPr>
            <a:t>Численность Российской Армии увеличилась в </a:t>
          </a:r>
          <a:r>
            <a:rPr lang="ru-RU" sz="1400" dirty="0" smtClean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rPr>
            <a:t>2</a:t>
          </a:r>
          <a:r>
            <a:rPr lang="ru-RU" sz="1400" dirty="0" smtClean="0">
              <a:latin typeface="Times New Roman" panose="02020603050405020304" charset="0"/>
              <a:cs typeface="Times New Roman" panose="02020603050405020304" charset="0"/>
            </a:rPr>
            <a:t> раза (2017-2024 гг.)</a:t>
          </a:r>
          <a:endParaRPr lang="ru-RU" sz="1400" dirty="0">
            <a:latin typeface="Times New Roman" panose="02020603050405020304" charset="0"/>
            <a:cs typeface="Times New Roman" panose="02020603050405020304" charset="0"/>
          </a:endParaRPr>
        </a:p>
        <a:p xmlns:a="http://schemas.openxmlformats.org/drawingml/2006/main">
          <a:endParaRPr lang="ru-RU" sz="12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050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05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729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394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017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49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281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224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284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3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05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437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3000">
              <a:schemeClr val="accent6">
                <a:lumMod val="20000"/>
                <a:lumOff val="80000"/>
              </a:schemeClr>
            </a:gs>
            <a:gs pos="54000">
              <a:schemeClr val="accent6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17A57-839E-41FE-AC10-A1572975A2FE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575BA-9EF0-4A8E-9D66-055EA9475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13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1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openxmlformats.org/officeDocument/2006/relationships/image" Target="../media/image4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7.wdp"/><Relationship Id="rId18" Type="http://schemas.openxmlformats.org/officeDocument/2006/relationships/image" Target="../media/image24.png"/><Relationship Id="rId26" Type="http://schemas.openxmlformats.org/officeDocument/2006/relationships/image" Target="../media/image4.png"/><Relationship Id="rId3" Type="http://schemas.openxmlformats.org/officeDocument/2006/relationships/image" Target="../media/image2.png"/><Relationship Id="rId21" Type="http://schemas.microsoft.com/office/2007/relationships/hdphoto" Target="../media/hdphoto11.wdp"/><Relationship Id="rId7" Type="http://schemas.microsoft.com/office/2007/relationships/hdphoto" Target="../media/hdphoto4.wdp"/><Relationship Id="rId12" Type="http://schemas.openxmlformats.org/officeDocument/2006/relationships/image" Target="../media/image21.png"/><Relationship Id="rId17" Type="http://schemas.microsoft.com/office/2007/relationships/hdphoto" Target="../media/hdphoto9.wdp"/><Relationship Id="rId25" Type="http://schemas.microsoft.com/office/2007/relationships/hdphoto" Target="../media/hdphoto13.wdp"/><Relationship Id="rId2" Type="http://schemas.openxmlformats.org/officeDocument/2006/relationships/image" Target="../media/image6.png"/><Relationship Id="rId16" Type="http://schemas.openxmlformats.org/officeDocument/2006/relationships/image" Target="../media/image23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11" Type="http://schemas.microsoft.com/office/2007/relationships/hdphoto" Target="../media/hdphoto6.wdp"/><Relationship Id="rId24" Type="http://schemas.openxmlformats.org/officeDocument/2006/relationships/image" Target="../media/image27.png"/><Relationship Id="rId5" Type="http://schemas.microsoft.com/office/2007/relationships/hdphoto" Target="../media/hdphoto3.wdp"/><Relationship Id="rId15" Type="http://schemas.microsoft.com/office/2007/relationships/hdphoto" Target="../media/hdphoto8.wdp"/><Relationship Id="rId23" Type="http://schemas.microsoft.com/office/2007/relationships/hdphoto" Target="../media/hdphoto12.wdp"/><Relationship Id="rId10" Type="http://schemas.openxmlformats.org/officeDocument/2006/relationships/image" Target="../media/image20.png"/><Relationship Id="rId19" Type="http://schemas.microsoft.com/office/2007/relationships/hdphoto" Target="../media/hdphoto10.wdp"/><Relationship Id="rId4" Type="http://schemas.openxmlformats.org/officeDocument/2006/relationships/image" Target="../media/image17.png"/><Relationship Id="rId9" Type="http://schemas.microsoft.com/office/2007/relationships/hdphoto" Target="../media/hdphoto5.wdp"/><Relationship Id="rId14" Type="http://schemas.openxmlformats.org/officeDocument/2006/relationships/image" Target="../media/image22.png"/><Relationship Id="rId22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3" Type="http://schemas.microsoft.com/office/2007/relationships/diagramDrawing" Target="../diagrams/drawing5.xml"/><Relationship Id="rId18" Type="http://schemas.microsoft.com/office/2007/relationships/diagramDrawing" Target="../diagrams/drawing6.xml"/><Relationship Id="rId26" Type="http://schemas.openxmlformats.org/officeDocument/2006/relationships/diagramQuickStyle" Target="../diagrams/quickStyle8.xml"/><Relationship Id="rId39" Type="http://schemas.openxmlformats.org/officeDocument/2006/relationships/diagramData" Target="../diagrams/data11.xml"/><Relationship Id="rId21" Type="http://schemas.openxmlformats.org/officeDocument/2006/relationships/diagramQuickStyle" Target="../diagrams/quickStyle7.xml"/><Relationship Id="rId34" Type="http://schemas.openxmlformats.org/officeDocument/2006/relationships/diagramData" Target="../diagrams/data10.xml"/><Relationship Id="rId42" Type="http://schemas.openxmlformats.org/officeDocument/2006/relationships/diagramColors" Target="../diagrams/colors11.xml"/><Relationship Id="rId47" Type="http://schemas.openxmlformats.org/officeDocument/2006/relationships/image" Target="../media/image31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6.png"/><Relationship Id="rId16" Type="http://schemas.openxmlformats.org/officeDocument/2006/relationships/diagramQuickStyle" Target="../diagrams/quickStyle6.xml"/><Relationship Id="rId29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24" Type="http://schemas.openxmlformats.org/officeDocument/2006/relationships/diagramData" Target="../diagrams/data8.xml"/><Relationship Id="rId32" Type="http://schemas.openxmlformats.org/officeDocument/2006/relationships/diagramColors" Target="../diagrams/colors9.xml"/><Relationship Id="rId37" Type="http://schemas.openxmlformats.org/officeDocument/2006/relationships/diagramColors" Target="../diagrams/colors10.xml"/><Relationship Id="rId40" Type="http://schemas.openxmlformats.org/officeDocument/2006/relationships/diagramLayout" Target="../diagrams/layout11.xml"/><Relationship Id="rId45" Type="http://schemas.openxmlformats.org/officeDocument/2006/relationships/image" Target="../media/image29.png"/><Relationship Id="rId5" Type="http://schemas.openxmlformats.org/officeDocument/2006/relationships/diagramLayout" Target="../diagrams/layout4.xml"/><Relationship Id="rId15" Type="http://schemas.openxmlformats.org/officeDocument/2006/relationships/diagramLayout" Target="../diagrams/layout6.xml"/><Relationship Id="rId23" Type="http://schemas.microsoft.com/office/2007/relationships/diagramDrawing" Target="../diagrams/drawing7.xml"/><Relationship Id="rId28" Type="http://schemas.microsoft.com/office/2007/relationships/diagramDrawing" Target="../diagrams/drawing8.xml"/><Relationship Id="rId36" Type="http://schemas.openxmlformats.org/officeDocument/2006/relationships/diagramQuickStyle" Target="../diagrams/quickStyle10.xml"/><Relationship Id="rId10" Type="http://schemas.openxmlformats.org/officeDocument/2006/relationships/diagramLayout" Target="../diagrams/layout5.xml"/><Relationship Id="rId19" Type="http://schemas.openxmlformats.org/officeDocument/2006/relationships/diagramData" Target="../diagrams/data7.xml"/><Relationship Id="rId31" Type="http://schemas.openxmlformats.org/officeDocument/2006/relationships/diagramQuickStyle" Target="../diagrams/quickStyle9.xml"/><Relationship Id="rId44" Type="http://schemas.openxmlformats.org/officeDocument/2006/relationships/image" Target="../media/image28.png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diagramData" Target="../diagrams/data6.xml"/><Relationship Id="rId22" Type="http://schemas.openxmlformats.org/officeDocument/2006/relationships/diagramColors" Target="../diagrams/colors7.xml"/><Relationship Id="rId27" Type="http://schemas.openxmlformats.org/officeDocument/2006/relationships/diagramColors" Target="../diagrams/colors8.xml"/><Relationship Id="rId30" Type="http://schemas.openxmlformats.org/officeDocument/2006/relationships/diagramLayout" Target="../diagrams/layout9.xml"/><Relationship Id="rId35" Type="http://schemas.openxmlformats.org/officeDocument/2006/relationships/diagramLayout" Target="../diagrams/layout10.xml"/><Relationship Id="rId43" Type="http://schemas.microsoft.com/office/2007/relationships/diagramDrawing" Target="../diagrams/drawing11.xml"/><Relationship Id="rId48" Type="http://schemas.openxmlformats.org/officeDocument/2006/relationships/image" Target="../media/image4.png"/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12" Type="http://schemas.openxmlformats.org/officeDocument/2006/relationships/diagramColors" Target="../diagrams/colors5.xml"/><Relationship Id="rId17" Type="http://schemas.openxmlformats.org/officeDocument/2006/relationships/diagramColors" Target="../diagrams/colors6.xml"/><Relationship Id="rId25" Type="http://schemas.openxmlformats.org/officeDocument/2006/relationships/diagramLayout" Target="../diagrams/layout8.xml"/><Relationship Id="rId33" Type="http://schemas.microsoft.com/office/2007/relationships/diagramDrawing" Target="../diagrams/drawing9.xml"/><Relationship Id="rId38" Type="http://schemas.microsoft.com/office/2007/relationships/diagramDrawing" Target="../diagrams/drawing10.xml"/><Relationship Id="rId46" Type="http://schemas.openxmlformats.org/officeDocument/2006/relationships/image" Target="../media/image30.png"/><Relationship Id="rId20" Type="http://schemas.openxmlformats.org/officeDocument/2006/relationships/diagramLayout" Target="../diagrams/layout7.xml"/><Relationship Id="rId41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7.xml"/><Relationship Id="rId7" Type="http://schemas.openxmlformats.org/officeDocument/2006/relationships/chart" Target="../charts/chart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image" Target="../media/image4.png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7" Type="http://schemas.openxmlformats.org/officeDocument/2006/relationships/image" Target="../media/image4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chart" Target="../charts/char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1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image" Target="../media/image6.png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image" Target="../media/image2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11" Type="http://schemas.openxmlformats.org/officeDocument/2006/relationships/image" Target="../media/image4.png"/><Relationship Id="rId5" Type="http://schemas.openxmlformats.org/officeDocument/2006/relationships/image" Target="../media/image39.jpeg"/><Relationship Id="rId10" Type="http://schemas.openxmlformats.org/officeDocument/2006/relationships/image" Target="../media/image6.png"/><Relationship Id="rId4" Type="http://schemas.openxmlformats.org/officeDocument/2006/relationships/image" Target="../media/image38.jpeg"/><Relationship Id="rId9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lizatekucheva1416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429" y="2616450"/>
            <a:ext cx="6417700" cy="1691757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индивидуального рациона питания функционального назначения для военнослужащих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0" b="100000" l="9984" r="898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02" r="11042"/>
          <a:stretch/>
        </p:blipFill>
        <p:spPr>
          <a:xfrm>
            <a:off x="6316301" y="1124148"/>
            <a:ext cx="5875699" cy="5733852"/>
          </a:xfrm>
          <a:prstGeom prst="rect">
            <a:avLst/>
          </a:prstGeom>
        </p:spPr>
      </p:pic>
      <p:sp>
        <p:nvSpPr>
          <p:cNvPr id="5" name="AutoShape 2" descr="blob:https://web.telegram.org/8a81986d-6d12-4064-8f3a-f013bdc575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" y="6218270"/>
            <a:ext cx="2084259" cy="55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78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292" y="4418091"/>
            <a:ext cx="2578898" cy="25788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77774" y="1068308"/>
            <a:ext cx="1021230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Военнослужащие нуждаются в оптимальном рационе питания для поддержания высокой физической и психологической готовности.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питания военнослужащих регламентируется Приказом Министра обороны РФ от 21.06.2011 № 888 (ред. от 16.12.2020) «Об утверждении Руководства по продовольственному обеспечению военнослужащих Вооруженных Сил Российской Федерации и некоторых других категорий лиц.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изменяющихся условий боевой подготовки, уровня физической активности и здоровья военнослужащих, необходимо постоянное совершенствование индивидуальных рационов питания. Оптимизация питания основана на сбалансированном сочетании белков, жиров, углеводов, витаминов и минеральных веществ.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Эффективная оптимизация рационов питания военнослужащих способствует улучшению общего состояния здоровья, снижению риска развития различных заболеваний, повышению иммунитета и физической выносливости. Кроме того, правильное питание способствует увеличению концентрации внимания, улучшению памяти и когнитивных функций, что важно для выполнения служебных обязанностей.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45663" y="162962"/>
            <a:ext cx="3476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3" y="44601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1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3740055" y="198998"/>
            <a:ext cx="42233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  <a:endParaRPr lang="ru-RU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788637602"/>
              </p:ext>
            </p:extLst>
          </p:nvPr>
        </p:nvGraphicFramePr>
        <p:xfrm>
          <a:off x="288436" y="288292"/>
          <a:ext cx="11664099" cy="5487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bject 20"/>
          <p:cNvSpPr txBox="1"/>
          <p:nvPr/>
        </p:nvSpPr>
        <p:spPr>
          <a:xfrm>
            <a:off x="288436" y="641555"/>
            <a:ext cx="11417695" cy="680827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>
            <a:defPPr>
              <a:defRPr kern="0"/>
            </a:defPPr>
          </a:lstStyle>
          <a:p>
            <a:pPr marL="12700" marR="5080" algn="just">
              <a:lnSpc>
                <a:spcPct val="103000"/>
              </a:lnSpc>
              <a:spcBef>
                <a:spcPts val="365"/>
              </a:spcBef>
            </a:pPr>
            <a:r>
              <a:rPr sz="2000" dirty="0" err="1" smtClean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Цель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 err="1" smtClean="0">
                <a:latin typeface="Times New Roman" panose="02020603050405020304"/>
                <a:cs typeface="Times New Roman" panose="02020603050405020304"/>
              </a:rPr>
              <a:t>проекта</a:t>
            </a:r>
            <a:r>
              <a:rPr sz="2000" spc="-6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разработка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технологии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производства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индивидуального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рациона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питания,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обогащенного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витаминно-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минеральным</a:t>
            </a:r>
            <a:r>
              <a:rPr sz="20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комплексом,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для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военнослужащих.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20482" name="Picture 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1452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86990" y="176477"/>
            <a:ext cx="1864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РЕШЕНИЕ: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80198653"/>
              </p:ext>
            </p:extLst>
          </p:nvPr>
        </p:nvGraphicFramePr>
        <p:xfrm>
          <a:off x="78826" y="1330859"/>
          <a:ext cx="8549126" cy="4737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9526" y="1937443"/>
            <a:ext cx="3232886" cy="4304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9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505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70947" y="1487424"/>
            <a:ext cx="2321560" cy="4340860"/>
          </a:xfrm>
          <a:custGeom>
            <a:avLst/>
            <a:gdLst/>
            <a:ahLst/>
            <a:cxnLst/>
            <a:rect l="l" t="t" r="r" b="b"/>
            <a:pathLst>
              <a:path w="2321559" h="4340860">
                <a:moveTo>
                  <a:pt x="2321052" y="0"/>
                </a:moveTo>
                <a:lnTo>
                  <a:pt x="0" y="0"/>
                </a:lnTo>
                <a:lnTo>
                  <a:pt x="0" y="4340352"/>
                </a:lnTo>
                <a:lnTo>
                  <a:pt x="2321052" y="4340352"/>
                </a:lnTo>
                <a:lnTo>
                  <a:pt x="2321052" y="0"/>
                </a:lnTo>
                <a:close/>
              </a:path>
            </a:pathLst>
          </a:custGeom>
          <a:solidFill>
            <a:srgbClr val="7792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50322" y="1516760"/>
            <a:ext cx="2108835" cy="423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0"/>
              </a:spcBef>
              <a:buAutoNum type="arabicPeriod" startAt="6"/>
              <a:tabLst>
                <a:tab pos="165100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Продажа</a:t>
            </a:r>
            <a:r>
              <a:rPr sz="12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технологии: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160655" lvl="1" indent="-9525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	Разработка</a:t>
            </a:r>
            <a:r>
              <a:rPr sz="12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коммерческого предложения: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представление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технологии производства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сухих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пайков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с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указанием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рецептур,</a:t>
            </a:r>
            <a:r>
              <a:rPr sz="1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описанием производственного</a:t>
            </a:r>
            <a:r>
              <a:rPr sz="12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процесса, информацией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о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необходимом оборудовании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сырье.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lvl="1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Поиск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потенциальных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покупателей: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165735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представление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технологии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на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выставках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конференциях,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публикации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в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специализированных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изданиях.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lvl="1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Заключение</a:t>
            </a:r>
            <a:r>
              <a:rPr sz="12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договоров: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передача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технологии</a:t>
            </a:r>
            <a:r>
              <a:rPr sz="1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с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обеспечением</a:t>
            </a:r>
            <a:r>
              <a:rPr sz="1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технической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610235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поддержки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обучения персонала.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lvl="1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Лицензирование: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225425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предоставление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лицензии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на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использование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технологии.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480" y="990600"/>
            <a:ext cx="2825750" cy="4154804"/>
          </a:xfrm>
          <a:custGeom>
            <a:avLst/>
            <a:gdLst/>
            <a:ahLst/>
            <a:cxnLst/>
            <a:rect l="l" t="t" r="r" b="b"/>
            <a:pathLst>
              <a:path w="2825750" h="4154804">
                <a:moveTo>
                  <a:pt x="2825496" y="0"/>
                </a:moveTo>
                <a:lnTo>
                  <a:pt x="0" y="0"/>
                </a:lnTo>
                <a:lnTo>
                  <a:pt x="0" y="4154424"/>
                </a:lnTo>
                <a:lnTo>
                  <a:pt x="2825496" y="4154424"/>
                </a:lnTo>
                <a:lnTo>
                  <a:pt x="2825496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9829" y="1019302"/>
            <a:ext cx="2652395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78510" indent="1524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65100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Разработка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концепции</a:t>
            </a:r>
            <a:r>
              <a:rPr sz="120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и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рецептуры: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lvl="1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Определение</a:t>
            </a:r>
            <a:r>
              <a:rPr sz="120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целевой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618490">
              <a:lnSpc>
                <a:spcPct val="100000"/>
              </a:lnSpc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аудитории:</a:t>
            </a:r>
            <a:r>
              <a:rPr sz="120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военные,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туристы,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экстремалы,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спортсмены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139700" lvl="1" indent="-9525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	Выбор</a:t>
            </a: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типа</a:t>
            </a:r>
            <a:r>
              <a:rPr sz="12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рациона: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однодневный,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многодневный,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горячий,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холодный, функциональный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lvl="1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Создание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рецептуры: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Учитывать</a:t>
            </a:r>
            <a:r>
              <a:rPr sz="1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пищевую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ценность,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170815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сбалансированность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белков,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жиров,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углеводов,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витаминов</a:t>
            </a:r>
            <a:r>
              <a:rPr sz="1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минеральных веществ.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Изучить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свойства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ингредиентов</a:t>
            </a:r>
            <a:r>
              <a:rPr sz="1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в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условиях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хранения</a:t>
            </a:r>
            <a:r>
              <a:rPr sz="1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приготовления.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493395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Учет удобства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приготовления,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с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использованием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минимального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количества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воды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lvl="1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Проведение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тестовых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испытаний:</a:t>
            </a:r>
            <a:r>
              <a:rPr sz="120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органолептическая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оценка,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удобства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приготовления,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срока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годности.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48355" y="1399032"/>
            <a:ext cx="1562100" cy="4156075"/>
          </a:xfrm>
          <a:custGeom>
            <a:avLst/>
            <a:gdLst/>
            <a:ahLst/>
            <a:cxnLst/>
            <a:rect l="l" t="t" r="r" b="b"/>
            <a:pathLst>
              <a:path w="1562100" h="4156075">
                <a:moveTo>
                  <a:pt x="1562099" y="0"/>
                </a:moveTo>
                <a:lnTo>
                  <a:pt x="0" y="0"/>
                </a:lnTo>
                <a:lnTo>
                  <a:pt x="0" y="4155948"/>
                </a:lnTo>
                <a:lnTo>
                  <a:pt x="1562099" y="4155948"/>
                </a:lnTo>
                <a:lnTo>
                  <a:pt x="1562099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26842" y="1428115"/>
            <a:ext cx="140652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165100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Подбор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и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закупка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b="1" i="1" spc="-10" dirty="0">
                <a:latin typeface="Times New Roman" panose="02020603050405020304"/>
                <a:cs typeface="Times New Roman" panose="02020603050405020304"/>
              </a:rPr>
              <a:t>ингредиентов: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65405" lvl="1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Выбор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качественного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сырья: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 marR="67310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Соблюдение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стандартов</a:t>
            </a:r>
            <a:r>
              <a:rPr sz="1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качества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безопасности.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 marR="405765" lvl="1" indent="-9525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	Поиск поставщиков: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заключение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договоров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на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поставку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сырья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с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гарантией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качества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и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безопасности.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65405" lvl="1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Контроль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 marR="241300">
              <a:lnSpc>
                <a:spcPct val="100000"/>
              </a:lnSpc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качества</a:t>
            </a:r>
            <a:r>
              <a:rPr sz="12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сырья: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Проведение лабораторных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анализов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на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соответствие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стандартам.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99788" y="521208"/>
            <a:ext cx="2162810" cy="4340860"/>
          </a:xfrm>
          <a:custGeom>
            <a:avLst/>
            <a:gdLst/>
            <a:ahLst/>
            <a:cxnLst/>
            <a:rect l="l" t="t" r="r" b="b"/>
            <a:pathLst>
              <a:path w="2162809" h="4340860">
                <a:moveTo>
                  <a:pt x="2162556" y="0"/>
                </a:moveTo>
                <a:lnTo>
                  <a:pt x="0" y="0"/>
                </a:lnTo>
                <a:lnTo>
                  <a:pt x="0" y="4340352"/>
                </a:lnTo>
                <a:lnTo>
                  <a:pt x="2162556" y="4340352"/>
                </a:lnTo>
                <a:lnTo>
                  <a:pt x="2162556" y="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78782" y="550290"/>
            <a:ext cx="1907539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46710" indent="15240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165100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Производство</a:t>
            </a:r>
            <a:r>
              <a:rPr sz="1200" b="1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сухих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пайков: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5080" lvl="1" indent="-9525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	Подготовка</a:t>
            </a:r>
            <a:r>
              <a:rPr sz="1200" b="1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ингредиентов:</a:t>
            </a:r>
            <a:r>
              <a:rPr sz="12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подготовка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к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дальнейшей</a:t>
            </a:r>
            <a:r>
              <a:rPr sz="1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обработке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78782" y="1464945"/>
            <a:ext cx="198628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129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(например,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нарезка,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сушка, варка).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Упаковка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ингредиентов:</a:t>
            </a:r>
            <a:r>
              <a:rPr sz="120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Использовани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е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герметичной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упаковки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для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сохранения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свежести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вкуса.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633095" indent="-9525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	Создание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наборов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рационов: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упаковка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231775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отдельных</a:t>
            </a:r>
            <a:r>
              <a:rPr sz="1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ингредиентов</a:t>
            </a:r>
            <a:r>
              <a:rPr sz="1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в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удобные и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компактные наборы.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Упаковка</a:t>
            </a:r>
            <a:r>
              <a:rPr sz="12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и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71120">
              <a:lnSpc>
                <a:spcPct val="100000"/>
              </a:lnSpc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маркировка:</a:t>
            </a:r>
            <a:r>
              <a:rPr sz="120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использование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прочной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герметичной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упаковки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с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информацией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о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составе,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сроке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годности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и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инструкцией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по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приготовлению.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89191" y="1487424"/>
            <a:ext cx="1781810" cy="3416935"/>
          </a:xfrm>
          <a:custGeom>
            <a:avLst/>
            <a:gdLst/>
            <a:ahLst/>
            <a:cxnLst/>
            <a:rect l="l" t="t" r="r" b="b"/>
            <a:pathLst>
              <a:path w="1781809" h="3416935">
                <a:moveTo>
                  <a:pt x="1781556" y="0"/>
                </a:moveTo>
                <a:lnTo>
                  <a:pt x="0" y="0"/>
                </a:lnTo>
                <a:lnTo>
                  <a:pt x="0" y="3416807"/>
                </a:lnTo>
                <a:lnTo>
                  <a:pt x="1781556" y="3416807"/>
                </a:lnTo>
                <a:lnTo>
                  <a:pt x="1781556" y="0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568567" y="1516760"/>
            <a:ext cx="156146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165100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Контроль</a:t>
            </a:r>
            <a:r>
              <a:rPr sz="12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качества: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lvl="1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Лабораторные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анализы:</a:t>
            </a:r>
            <a:r>
              <a:rPr sz="12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проведение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692785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анализов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на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соответствие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83185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стандартам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качества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и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безопасности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на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всех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этапах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производства.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84455" lvl="1" indent="-9525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	Органолептическая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оценка:</a:t>
            </a:r>
            <a:r>
              <a:rPr sz="12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проверка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вкуса,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запаха,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цвета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и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консистенции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готовой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68567" y="3711955"/>
            <a:ext cx="15494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продукции.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462915" indent="-9525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	Соблюдение санитарных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норм: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Контроль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гигиенических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условий производства.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191500" y="923544"/>
            <a:ext cx="1671955" cy="2677795"/>
          </a:xfrm>
          <a:custGeom>
            <a:avLst/>
            <a:gdLst/>
            <a:ahLst/>
            <a:cxnLst/>
            <a:rect l="l" t="t" r="r" b="b"/>
            <a:pathLst>
              <a:path w="1671954" h="2677795">
                <a:moveTo>
                  <a:pt x="1671827" y="0"/>
                </a:moveTo>
                <a:lnTo>
                  <a:pt x="0" y="0"/>
                </a:lnTo>
                <a:lnTo>
                  <a:pt x="0" y="2677667"/>
                </a:lnTo>
                <a:lnTo>
                  <a:pt x="1671827" y="2677667"/>
                </a:lnTo>
                <a:lnTo>
                  <a:pt x="1671827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271509" y="952880"/>
            <a:ext cx="1414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6405" indent="152400">
              <a:lnSpc>
                <a:spcPct val="100000"/>
              </a:lnSpc>
              <a:spcBef>
                <a:spcPts val="100"/>
              </a:spcBef>
              <a:buAutoNum type="arabicPeriod" startAt="5"/>
              <a:tabLst>
                <a:tab pos="165100" algn="l"/>
              </a:tabLst>
            </a:pPr>
            <a:r>
              <a:rPr sz="1200" b="1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Хранение</a:t>
            </a:r>
            <a:r>
              <a:rPr sz="1200" b="1" spc="-5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 и </a:t>
            </a:r>
            <a:r>
              <a:rPr sz="1200" b="1" spc="-1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логистика: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lvl="1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Условия</a:t>
            </a:r>
            <a:r>
              <a:rPr sz="1200" b="1" spc="-4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хранения: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71509" y="1501521"/>
            <a:ext cx="1490345" cy="2037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обеспечение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надлежащих</a:t>
            </a:r>
            <a:r>
              <a:rPr sz="1200" spc="-55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условий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хранения</a:t>
            </a:r>
            <a:r>
              <a:rPr sz="1200" spc="-45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для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сохранения</a:t>
            </a:r>
            <a:r>
              <a:rPr sz="1200" spc="-6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качества</a:t>
            </a:r>
            <a:r>
              <a:rPr sz="1200" spc="-3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и </a:t>
            </a:r>
            <a:r>
              <a:rPr sz="120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срока</a:t>
            </a:r>
            <a:r>
              <a:rPr sz="1200" spc="-2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годности продукции.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5405" indent="-62230">
              <a:lnSpc>
                <a:spcPct val="100000"/>
              </a:lnSpc>
              <a:buSzPct val="92000"/>
              <a:buFont typeface="Microsoft Sans Serif" panose="020B0604020202020204"/>
              <a:buChar char="•"/>
              <a:tabLst>
                <a:tab pos="65405" algn="l"/>
              </a:tabLst>
            </a:pPr>
            <a:r>
              <a:rPr sz="1200" b="1" spc="-1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Логистика: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Организация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20320" algn="just">
              <a:lnSpc>
                <a:spcPct val="100000"/>
              </a:lnSpc>
            </a:pPr>
            <a:r>
              <a:rPr sz="120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эффективной</a:t>
            </a:r>
            <a:r>
              <a:rPr sz="1200" spc="-7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системы </a:t>
            </a:r>
            <a:r>
              <a:rPr sz="120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доставки</a:t>
            </a:r>
            <a:r>
              <a:rPr sz="1200" spc="-5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продукции</a:t>
            </a:r>
            <a:r>
              <a:rPr sz="1200" spc="-5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 к </a:t>
            </a:r>
            <a:r>
              <a:rPr sz="1200" spc="-10" dirty="0">
                <a:solidFill>
                  <a:srgbClr val="202429"/>
                </a:solidFill>
                <a:latin typeface="Times New Roman" panose="02020603050405020304"/>
                <a:cs typeface="Times New Roman" panose="02020603050405020304"/>
              </a:rPr>
              <a:t>потребителям.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03231" y="0"/>
            <a:ext cx="3810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над проектом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2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74619" y="198998"/>
            <a:ext cx="74358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charset="0"/>
                <a:cs typeface="Times New Roman" panose="02020603050405020304" charset="0"/>
              </a:rPr>
              <a:t>АНАЛИЗ ЗАПРОСОВ ЦЕЛЕВОЙ АУДИТОРИИ</a:t>
            </a:r>
            <a:endParaRPr lang="ru-RU" sz="20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3" name="Диаграмма 2"/>
          <p:cNvGraphicFramePr/>
          <p:nvPr>
            <p:extLst/>
          </p:nvPr>
        </p:nvGraphicFramePr>
        <p:xfrm>
          <a:off x="215432" y="938611"/>
          <a:ext cx="3800386" cy="2667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/>
          </p:nvPr>
        </p:nvGraphicFramePr>
        <p:xfrm>
          <a:off x="3355942" y="1715678"/>
          <a:ext cx="4534293" cy="2988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/>
          <p:nvPr>
            <p:extLst/>
          </p:nvPr>
        </p:nvGraphicFramePr>
        <p:xfrm>
          <a:off x="7416538" y="894361"/>
          <a:ext cx="4775462" cy="307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479149683"/>
              </p:ext>
            </p:extLst>
          </p:nvPr>
        </p:nvGraphicFramePr>
        <p:xfrm>
          <a:off x="-31816" y="3606397"/>
          <a:ext cx="4920792" cy="296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4" name="Диаграмма 23"/>
          <p:cNvGraphicFramePr/>
          <p:nvPr>
            <p:extLst/>
          </p:nvPr>
        </p:nvGraphicFramePr>
        <p:xfrm>
          <a:off x="6919274" y="3741250"/>
          <a:ext cx="5444455" cy="3196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72080" y="485125"/>
            <a:ext cx="7324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*В исследовании участвовали 150 военнослужащих по контракту из городов Сочи, Югра, Майкоп, Краснодар и Москвы.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98912" y="88238"/>
            <a:ext cx="2779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82314581"/>
              </p:ext>
            </p:extLst>
          </p:nvPr>
        </p:nvGraphicFramePr>
        <p:xfrm>
          <a:off x="182880" y="1240324"/>
          <a:ext cx="10871401" cy="5024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1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73076" y="-25063"/>
            <a:ext cx="3821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продукта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blob:https://web.telegram.org/74227974-4c63-4163-a386-76934d48e1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99106" y="3073800"/>
            <a:ext cx="2934512" cy="39155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625" b="71328" l="27187" r="697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25" t="27293" r="24184" b="33530"/>
          <a:stretch/>
        </p:blipFill>
        <p:spPr>
          <a:xfrm>
            <a:off x="7964265" y="1018010"/>
            <a:ext cx="1669725" cy="1624457"/>
          </a:xfrm>
          <a:prstGeom prst="flowChartConnector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813" b="74609" l="17500" r="81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62" t="20018" r="22366" b="32773"/>
          <a:stretch/>
        </p:blipFill>
        <p:spPr>
          <a:xfrm>
            <a:off x="10129749" y="955285"/>
            <a:ext cx="1566249" cy="15934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172" b="77344" l="20938" r="75417">
                        <a14:backgroundMark x1="21563" y1="37500" x2="41458" y2="2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70" t="27327" r="28232" b="32805"/>
          <a:stretch/>
        </p:blipFill>
        <p:spPr>
          <a:xfrm>
            <a:off x="5817200" y="996468"/>
            <a:ext cx="1530459" cy="158287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7250" b="100000" l="10000" r="92667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30" t="43606" r="14989" b="2105"/>
          <a:stretch/>
        </p:blipFill>
        <p:spPr>
          <a:xfrm>
            <a:off x="3040865" y="795987"/>
            <a:ext cx="1885622" cy="1867680"/>
          </a:xfrm>
          <a:prstGeom prst="flowChartConnector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0000" l="10000" r="95222">
                        <a14:backgroundMark x1="25000" y1="54833" x2="74000" y2="5916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57" t="933" r="12604" b="44979"/>
          <a:stretch/>
        </p:blipFill>
        <p:spPr>
          <a:xfrm rot="10800000">
            <a:off x="3093712" y="2763614"/>
            <a:ext cx="1929979" cy="1934775"/>
          </a:xfrm>
          <a:prstGeom prst="flowChartConnector">
            <a:avLst/>
          </a:prstGeom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900" b="97200" l="5700" r="93000">
                        <a14:foregroundMark x1="14200" y1="44600" x2="23300" y2="77500"/>
                        <a14:foregroundMark x1="26800" y1="78300" x2="62100" y2="86200"/>
                        <a14:foregroundMark x1="62300" y1="85500" x2="84800" y2="63100"/>
                        <a14:foregroundMark x1="85100" y1="62200" x2="79700" y2="28300"/>
                        <a14:foregroundMark x1="79000" y1="24600" x2="88800" y2="41000"/>
                        <a14:foregroundMark x1="48500" y1="11500" x2="54400" y2="11200"/>
                        <a14:foregroundMark x1="55500" y1="11600" x2="61300" y2="12600"/>
                        <a14:foregroundMark x1="62500" y1="12900" x2="69400" y2="16500"/>
                        <a14:foregroundMark x1="70100" y1="16800" x2="79300" y2="24400"/>
                        <a14:foregroundMark x1="79800" y1="25300" x2="86300" y2="33600"/>
                        <a14:foregroundMark x1="25700" y1="79700" x2="60600" y2="88100"/>
                        <a14:foregroundMark x1="11200" y1="51900" x2="14100" y2="34000"/>
                        <a14:foregroundMark x1="10600" y1="44600" x2="20300" y2="24500"/>
                        <a14:foregroundMark x1="12100" y1="39400" x2="19200" y2="26000"/>
                        <a14:foregroundMark x1="21300" y1="24000" x2="30200" y2="16100"/>
                        <a14:foregroundMark x1="30700" y1="16100" x2="44400" y2="11000"/>
                        <a14:foregroundMark x1="45900" y1="11100" x2="53200" y2="10400"/>
                        <a14:foregroundMark x1="53900" y1="10600" x2="59700" y2="11400"/>
                      </a14:backgroundRemoval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76" t="12390" r="11923" b="13624"/>
          <a:stretch/>
        </p:blipFill>
        <p:spPr bwMode="auto">
          <a:xfrm>
            <a:off x="3122463" y="4840666"/>
            <a:ext cx="1901228" cy="1819747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750" b="98750" l="5417" r="97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25" t="11845" r="5078" b="6975"/>
          <a:stretch/>
        </p:blipFill>
        <p:spPr>
          <a:xfrm rot="16200000">
            <a:off x="528212" y="642085"/>
            <a:ext cx="1724433" cy="2175484"/>
          </a:xfrm>
          <a:prstGeom prst="ellipse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7266" b="95703" l="4896" r="981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30" t="11395" r="6905" b="11895"/>
          <a:stretch/>
        </p:blipFill>
        <p:spPr>
          <a:xfrm rot="16200000">
            <a:off x="491838" y="2561720"/>
            <a:ext cx="1724433" cy="2154429"/>
          </a:xfrm>
          <a:prstGeom prst="ellipse">
            <a:avLst/>
          </a:prstGeom>
        </p:spPr>
      </p:pic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97799" l="636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419" y="4832957"/>
            <a:ext cx="2457196" cy="171357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799880" y="826879"/>
            <a:ext cx="1865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«Борщ»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72566" y="2592044"/>
            <a:ext cx="1865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«Уха»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73090" y="4385257"/>
            <a:ext cx="1865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«Суп с копчёностями»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8055" y="539467"/>
            <a:ext cx="1421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72978" y="558053"/>
            <a:ext cx="1421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Готовое блюдо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3036" y="503713"/>
            <a:ext cx="1604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«Фруктовый» батончик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39539" y="526604"/>
            <a:ext cx="2319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«Фруктово-ореховый» батончик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112412" y="574144"/>
            <a:ext cx="1657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«Ягодный» батончик»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610026" y="2800721"/>
            <a:ext cx="2549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Напиток иммуномодулирующий (готовый вид)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39767" y="3638934"/>
            <a:ext cx="2412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«Галеты с кукурузной и рисовой мукой»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4110" b="91438" l="3348" r="100000"/>
                    </a14:imgEffect>
                  </a14:imgLayer>
                </a14:imgProps>
              </a:ext>
            </a:extLst>
          </a:blip>
          <a:srcRect l="14214" t="15578" r="4243" b="10857"/>
          <a:stretch/>
        </p:blipFill>
        <p:spPr>
          <a:xfrm>
            <a:off x="8554845" y="4500446"/>
            <a:ext cx="3479549" cy="2046082"/>
          </a:xfrm>
          <a:prstGeom prst="ellipse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13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0905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860488" y="311073"/>
            <a:ext cx="2526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charset="0"/>
                <a:cs typeface="Times New Roman" panose="02020603050405020304" charset="0"/>
              </a:rPr>
              <a:t>(Суповые концентраты)</a:t>
            </a: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81181" y="7162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1.Определение микробной загрязненности разработанных </a:t>
            </a:r>
            <a:r>
              <a:rPr lang="ru-RU" dirty="0" smtClean="0">
                <a:latin typeface="Times New Roman" panose="02020603050405020304" charset="0"/>
                <a:cs typeface="Times New Roman" panose="02020603050405020304" charset="0"/>
              </a:rPr>
              <a:t>образцов.</a:t>
            </a: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000571"/>
              </p:ext>
            </p:extLst>
          </p:nvPr>
        </p:nvGraphicFramePr>
        <p:xfrm>
          <a:off x="0" y="3542911"/>
          <a:ext cx="6671858" cy="108710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0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0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555">
                <a:tc rowSpan="2"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Восстанавливаемость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мин, (не более 15</a:t>
                      </a:r>
                    </a:p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ГОСТ 19327)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«Борщ»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«Уха»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«Суп с копчёностями»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9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34"/>
          <p:cNvSpPr txBox="1"/>
          <p:nvPr/>
        </p:nvSpPr>
        <p:spPr>
          <a:xfrm>
            <a:off x="7043216" y="716293"/>
            <a:ext cx="510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Times New Roman" panose="02020603050405020304" charset="0"/>
                <a:cs typeface="Times New Roman" panose="02020603050405020304" charset="0"/>
              </a:rPr>
              <a:t>2.Массовая доля содержание влаги суповых концентратах,%.</a:t>
            </a: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085085"/>
              </p:ext>
            </p:extLst>
          </p:nvPr>
        </p:nvGraphicFramePr>
        <p:xfrm>
          <a:off x="6883010" y="1389707"/>
          <a:ext cx="5308990" cy="1371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49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6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5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6217">
                <a:tc rowSpan="2"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доля содержания влаги,% (не более 10%	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ГОСТ 15113.4)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«Борщ»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«Уха»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«Суп с копчёностями»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4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" y="3132581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anose="02020603050405020304" charset="0"/>
                <a:cs typeface="Times New Roman" panose="02020603050405020304" charset="0"/>
              </a:rPr>
              <a:t>3.</a:t>
            </a:r>
            <a:r>
              <a:rPr lang="ru-RU" sz="1600" b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sz="1600" dirty="0" smtClean="0">
                <a:latin typeface="Times New Roman" panose="02020603050405020304" charset="0"/>
                <a:cs typeface="Times New Roman" panose="02020603050405020304" charset="0"/>
              </a:rPr>
              <a:t>Восстанавливаемость продукта.</a:t>
            </a:r>
            <a:endParaRPr lang="ru-RU" sz="1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326064"/>
              </p:ext>
            </p:extLst>
          </p:nvPr>
        </p:nvGraphicFramePr>
        <p:xfrm>
          <a:off x="0" y="1400641"/>
          <a:ext cx="6671858" cy="1371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0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0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6641">
                <a:tc rowSpan="2"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мезофильных</a:t>
                      </a:r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аэробных и факультативно-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анаэробных микроорганизмов, КОЕ/г, (не более 5*10</a:t>
                      </a:r>
                      <a:r>
                        <a:rPr lang="en-US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^</a:t>
                      </a:r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ГОСТ 26972)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«Борщ»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«Уха»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«Суп с копчёностями»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7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1,0*10</a:t>
                      </a:r>
                      <a:r>
                        <a:rPr lang="ru-RU" sz="14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 smtClean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399942188"/>
              </p:ext>
            </p:extLst>
          </p:nvPr>
        </p:nvGraphicFramePr>
        <p:xfrm>
          <a:off x="6883010" y="3773032"/>
          <a:ext cx="4090851" cy="2738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883010" y="3403700"/>
            <a:ext cx="4348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charset="0"/>
                <a:cs typeface="Times New Roman" panose="02020603050405020304" charset="0"/>
              </a:rPr>
              <a:t>4.Оценка органолептических </a:t>
            </a: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показателей.</a:t>
            </a:r>
          </a:p>
        </p:txBody>
      </p:sp>
      <p:sp>
        <p:nvSpPr>
          <p:cNvPr id="13" name="object 5"/>
          <p:cNvSpPr txBox="1">
            <a:spLocks/>
          </p:cNvSpPr>
          <p:nvPr/>
        </p:nvSpPr>
        <p:spPr>
          <a:xfrm>
            <a:off x="3296890" y="106339"/>
            <a:ext cx="56540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dirty="0" smtClean="0">
                <a:latin typeface="Times New Roman" panose="02020603050405020304"/>
                <a:cs typeface="Times New Roman" panose="02020603050405020304"/>
              </a:rPr>
              <a:t>Анализ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 показателей</a:t>
            </a:r>
            <a:r>
              <a:rPr lang="ru-RU" sz="1800" spc="-3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качества</a:t>
            </a:r>
            <a:r>
              <a:rPr lang="ru-RU" sz="1800" spc="-4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dirty="0" smtClean="0">
                <a:latin typeface="Times New Roman" panose="02020603050405020304"/>
                <a:cs typeface="Times New Roman" panose="02020603050405020304"/>
              </a:rPr>
              <a:t>сырья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dirty="0" smtClean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lang="ru-RU" sz="1800" spc="-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готовой</a:t>
            </a:r>
            <a:r>
              <a:rPr lang="ru-RU" sz="1800" spc="-3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продукции.</a:t>
            </a:r>
            <a:endParaRPr lang="ru-RU" sz="18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7362"/>
            <a:ext cx="3180999" cy="400110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тестирования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15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8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815050"/>
              </p:ext>
            </p:extLst>
          </p:nvPr>
        </p:nvGraphicFramePr>
        <p:xfrm>
          <a:off x="93784" y="1477136"/>
          <a:ext cx="6658609" cy="154807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698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9440">
                <a:tc rowSpan="2">
                  <a:txBody>
                    <a:bodyPr/>
                    <a:lstStyle/>
                    <a:p>
                      <a:pPr marL="178435" marR="174625" indent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sz="14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мезофильных 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аэробных</a:t>
                      </a:r>
                      <a:r>
                        <a:rPr sz="1400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факультативно- 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анаэробных</a:t>
                      </a:r>
                      <a:r>
                        <a:rPr sz="1400" spc="-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микроорганизмов, </a:t>
                      </a:r>
                      <a:r>
                        <a:rPr sz="14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КОЕ/г,</a:t>
                      </a:r>
                      <a:r>
                        <a:rPr sz="14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</a:t>
                      </a:r>
                      <a:r>
                        <a:rPr sz="14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5*10^-</a:t>
                      </a:r>
                      <a:r>
                        <a:rPr sz="1400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Ягодный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227965" marR="177165" indent="-431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«Фруктово- ореховый»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«Фруктовый»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1,0*10</a:t>
                      </a:r>
                      <a:r>
                        <a:rPr lang="ru-RU" sz="14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0" marR="0" marT="39370" marB="0"/>
                </a:tc>
                <a:tc hMerge="1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endParaRPr sz="16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0" marR="0" marT="393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3441" y="974547"/>
            <a:ext cx="66414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1.Определение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микробной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загрязненности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разработанных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образцов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96890" y="106339"/>
            <a:ext cx="56540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latin typeface="Times New Roman" panose="02020603050405020304"/>
                <a:cs typeface="Times New Roman" panose="02020603050405020304"/>
              </a:rPr>
              <a:t>Анализ</a:t>
            </a:r>
            <a:r>
              <a:rPr sz="1800" b="0" spc="-10" dirty="0">
                <a:latin typeface="Times New Roman" panose="02020603050405020304"/>
                <a:cs typeface="Times New Roman" panose="02020603050405020304"/>
              </a:rPr>
              <a:t> показателей</a:t>
            </a:r>
            <a:r>
              <a:rPr sz="1800" b="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0" spc="-10" dirty="0">
                <a:latin typeface="Times New Roman" panose="02020603050405020304"/>
                <a:cs typeface="Times New Roman" panose="02020603050405020304"/>
              </a:rPr>
              <a:t>качества</a:t>
            </a:r>
            <a:r>
              <a:rPr sz="1800" b="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0" dirty="0">
                <a:latin typeface="Times New Roman" panose="02020603050405020304"/>
                <a:cs typeface="Times New Roman" panose="02020603050405020304"/>
              </a:rPr>
              <a:t>сырья</a:t>
            </a:r>
            <a:r>
              <a:rPr sz="1800" b="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0" dirty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sz="1800" b="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0" spc="-10" dirty="0">
                <a:latin typeface="Times New Roman" panose="02020603050405020304"/>
                <a:cs typeface="Times New Roman" panose="02020603050405020304"/>
              </a:rPr>
              <a:t>готовой</a:t>
            </a:r>
            <a:r>
              <a:rPr sz="1800" b="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0" spc="-10" dirty="0">
                <a:latin typeface="Times New Roman" panose="02020603050405020304"/>
                <a:cs typeface="Times New Roman" panose="02020603050405020304"/>
              </a:rPr>
              <a:t>продукции.</a:t>
            </a:r>
            <a:endParaRPr sz="18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11137" y="875538"/>
            <a:ext cx="531177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2.Массовая</a:t>
            </a:r>
            <a:r>
              <a:rPr sz="18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dirty="0" smtClean="0">
                <a:latin typeface="Times New Roman" panose="02020603050405020304"/>
                <a:cs typeface="Times New Roman" panose="02020603050405020304"/>
              </a:rPr>
              <a:t>доля содержание</a:t>
            </a:r>
            <a:r>
              <a:rPr sz="1800" spc="-7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dirty="0" smtClean="0">
                <a:latin typeface="Times New Roman" panose="02020603050405020304"/>
                <a:cs typeface="Times New Roman" panose="02020603050405020304"/>
              </a:rPr>
              <a:t>влаги</a:t>
            </a:r>
            <a:r>
              <a:rPr sz="1800" spc="-6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dirty="0" smtClean="0">
                <a:latin typeface="Times New Roman" panose="02020603050405020304"/>
                <a:cs typeface="Times New Roman" panose="02020603050405020304"/>
              </a:rPr>
              <a:t>во</a:t>
            </a:r>
            <a:r>
              <a:rPr sz="1800" spc="-6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фруктовых</a:t>
            </a:r>
            <a:r>
              <a:rPr sz="18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pc="-10" dirty="0" smtClean="0">
                <a:latin typeface="Times New Roman" panose="02020603050405020304"/>
                <a:cs typeface="Times New Roman" panose="02020603050405020304"/>
              </a:rPr>
              <a:t>батончик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ах</a:t>
            </a:r>
            <a:r>
              <a:rPr sz="1800" spc="-10" dirty="0" smtClean="0">
                <a:latin typeface="Times New Roman" panose="02020603050405020304"/>
                <a:cs typeface="Times New Roman" panose="02020603050405020304"/>
              </a:rPr>
              <a:t>,</a:t>
            </a:r>
            <a:r>
              <a:rPr lang="en-US" sz="18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 smtClean="0">
                <a:latin typeface="Times New Roman" panose="02020603050405020304"/>
                <a:cs typeface="Times New Roman" panose="02020603050405020304"/>
              </a:rPr>
              <a:t>%</a:t>
            </a:r>
            <a:endParaRPr sz="1800" dirty="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95095"/>
              </p:ext>
            </p:extLst>
          </p:nvPr>
        </p:nvGraphicFramePr>
        <p:xfrm>
          <a:off x="6811137" y="1485837"/>
          <a:ext cx="5311774" cy="153289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8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4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275">
                <a:tc rowSpan="2">
                  <a:txBody>
                    <a:bodyPr/>
                    <a:lstStyle/>
                    <a:p>
                      <a:pPr marL="100330" marR="91440" indent="-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 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sz="1400" spc="-2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содержания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влаги</a:t>
                      </a:r>
                      <a:r>
                        <a:rPr lang="ru-RU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400" spc="-1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более </a:t>
                      </a:r>
                      <a:r>
                        <a:rPr lang="en-US" sz="1400" spc="-1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spc="-1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400" spc="-1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ru-RU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 ГОСТ 4570-2014)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Ягодный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155575" marR="102235" indent="-431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«Фруктово- ореховый»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«Фруктовый»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US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US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US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30,25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93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71627" y="3339379"/>
            <a:ext cx="4633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1" dirty="0" smtClean="0">
                <a:solidFill>
                  <a:schemeClr val="dk1"/>
                </a:solidFill>
                <a:latin typeface="Times New Roman" panose="02020603050405020304"/>
              </a:rPr>
              <a:t>3. Показатели </a:t>
            </a:r>
            <a:r>
              <a:rPr lang="ru-RU" spc="-1" dirty="0">
                <a:solidFill>
                  <a:schemeClr val="dk1"/>
                </a:solidFill>
                <a:latin typeface="Times New Roman" panose="02020603050405020304"/>
              </a:rPr>
              <a:t>качества пектинового раствора</a:t>
            </a:r>
            <a:endParaRPr lang="ru-RU" dirty="0"/>
          </a:p>
        </p:txBody>
      </p:sp>
      <p:graphicFrame>
        <p:nvGraphicFramePr>
          <p:cNvPr id="42" name="Таблица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01972"/>
              </p:ext>
            </p:extLst>
          </p:nvPr>
        </p:nvGraphicFramePr>
        <p:xfrm>
          <a:off x="53441" y="3662544"/>
          <a:ext cx="6524641" cy="3088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76779">
                  <a:extLst>
                    <a:ext uri="{9D8B030D-6E8A-4147-A177-3AD203B41FA5}">
                      <a16:colId xmlns:a16="http://schemas.microsoft.com/office/drawing/2014/main" val="349872988"/>
                    </a:ext>
                  </a:extLst>
                </a:gridCol>
                <a:gridCol w="1492898">
                  <a:extLst>
                    <a:ext uri="{9D8B030D-6E8A-4147-A177-3AD203B41FA5}">
                      <a16:colId xmlns:a16="http://schemas.microsoft.com/office/drawing/2014/main" val="4000286744"/>
                    </a:ext>
                  </a:extLst>
                </a:gridCol>
                <a:gridCol w="569168">
                  <a:extLst>
                    <a:ext uri="{9D8B030D-6E8A-4147-A177-3AD203B41FA5}">
                      <a16:colId xmlns:a16="http://schemas.microsoft.com/office/drawing/2014/main" val="2659561511"/>
                    </a:ext>
                  </a:extLst>
                </a:gridCol>
                <a:gridCol w="503853">
                  <a:extLst>
                    <a:ext uri="{9D8B030D-6E8A-4147-A177-3AD203B41FA5}">
                      <a16:colId xmlns:a16="http://schemas.microsoft.com/office/drawing/2014/main" val="223319414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181110534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020267321"/>
                    </a:ext>
                  </a:extLst>
                </a:gridCol>
              </a:tblGrid>
              <a:tr h="893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пектина и степень этерификации</a:t>
                      </a:r>
                      <a:endParaRPr kumimoji="0" lang="ru-RU" sz="1400" b="1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Концентрация геля, %</a:t>
                      </a:r>
                      <a:endParaRPr kumimoji="0" lang="ru-RU" sz="1400" b="1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,%</a:t>
                      </a:r>
                      <a:endParaRPr kumimoji="0" lang="ru-RU" sz="1400" b="1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CB</a:t>
                      </a: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  <a:endParaRPr kumimoji="0" lang="ru-RU" sz="1400" b="1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УЭП, мкСм/см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Δ</a:t>
                      </a:r>
                      <a:endParaRPr kumimoji="0" lang="ru-RU" sz="1400" b="1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 минерализации, мг/л </a:t>
                      </a:r>
                      <a:r>
                        <a:rPr lang="el-GR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Δ</a:t>
                      </a:r>
                      <a:endParaRPr kumimoji="0" lang="ru-RU" sz="1400" b="1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868957"/>
                  </a:ext>
                </a:extLst>
              </a:tr>
              <a:tr h="6776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ЯП ВЭП, «</a:t>
                      </a:r>
                      <a:r>
                        <a:rPr kumimoji="0" lang="en-US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EWALD</a:t>
                      </a: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СЭ 70 %</a:t>
                      </a:r>
                      <a:endParaRPr kumimoji="0" lang="ru-RU" sz="14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4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3,45</a:t>
                      </a:r>
                      <a:endParaRPr kumimoji="0" lang="ru-RU" sz="14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kumimoji="0" lang="ru-RU" sz="14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2 452</a:t>
                      </a:r>
                      <a:endParaRPr kumimoji="0" lang="ru-RU" sz="14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2 452</a:t>
                      </a:r>
                      <a:endParaRPr kumimoji="0" lang="ru-RU" sz="14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4725"/>
                  </a:ext>
                </a:extLst>
              </a:tr>
              <a:tr h="677688"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ЯП НЭП,</a:t>
                      </a:r>
                    </a:p>
                    <a:p>
                      <a:pPr algn="ctr"/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Айдиго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ctr"/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СЭ 32–38% </a:t>
                      </a:r>
                      <a:endParaRPr lang="ru-RU" sz="1400" b="0" i="0" dirty="0" smtClean="0">
                        <a:solidFill>
                          <a:srgbClr val="1A1A1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4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478042"/>
                  </a:ext>
                </a:extLst>
              </a:tr>
              <a:tr h="6776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APC 210C</a:t>
                      </a:r>
                      <a:r>
                        <a:rPr lang="ru-RU" sz="14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(НЭП)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СЭ 23-26 %</a:t>
                      </a:r>
                      <a:endParaRPr lang="en-US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4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</a:p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2 295</a:t>
                      </a:r>
                    </a:p>
                    <a:p>
                      <a:pPr algn="ctr"/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1 275</a:t>
                      </a:r>
                    </a:p>
                    <a:p>
                      <a:pPr algn="ctr"/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518792"/>
                  </a:ext>
                </a:extLst>
              </a:tr>
            </a:tbl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6578082" y="3283472"/>
            <a:ext cx="55448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spc="-1" dirty="0" smtClean="0">
                <a:solidFill>
                  <a:schemeClr val="dk1"/>
                </a:solidFill>
                <a:latin typeface="Times New Roman" panose="02020603050405020304"/>
              </a:rPr>
              <a:t>4. Массовая доля содержания влаги во фруктовом пюре, %</a:t>
            </a:r>
            <a:endParaRPr lang="ru-RU" sz="1600" dirty="0"/>
          </a:p>
        </p:txBody>
      </p:sp>
      <p:graphicFrame>
        <p:nvGraphicFramePr>
          <p:cNvPr id="44" name="Таблица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265067"/>
              </p:ext>
            </p:extLst>
          </p:nvPr>
        </p:nvGraphicFramePr>
        <p:xfrm>
          <a:off x="6636180" y="3663367"/>
          <a:ext cx="5529916" cy="1371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82479">
                  <a:extLst>
                    <a:ext uri="{9D8B030D-6E8A-4147-A177-3AD203B41FA5}">
                      <a16:colId xmlns:a16="http://schemas.microsoft.com/office/drawing/2014/main" val="2586996510"/>
                    </a:ext>
                  </a:extLst>
                </a:gridCol>
                <a:gridCol w="1382479">
                  <a:extLst>
                    <a:ext uri="{9D8B030D-6E8A-4147-A177-3AD203B41FA5}">
                      <a16:colId xmlns:a16="http://schemas.microsoft.com/office/drawing/2014/main" val="1854650368"/>
                    </a:ext>
                  </a:extLst>
                </a:gridCol>
                <a:gridCol w="1382479">
                  <a:extLst>
                    <a:ext uri="{9D8B030D-6E8A-4147-A177-3AD203B41FA5}">
                      <a16:colId xmlns:a16="http://schemas.microsoft.com/office/drawing/2014/main" val="2339292666"/>
                    </a:ext>
                  </a:extLst>
                </a:gridCol>
                <a:gridCol w="1382479">
                  <a:extLst>
                    <a:ext uri="{9D8B030D-6E8A-4147-A177-3AD203B41FA5}">
                      <a16:colId xmlns:a16="http://schemas.microsoft.com/office/drawing/2014/main" val="3460908940"/>
                    </a:ext>
                  </a:extLst>
                </a:gridCol>
              </a:tblGrid>
              <a:tr h="37377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 </a:t>
                      </a:r>
                      <a:r>
                        <a:rPr lang="ru-RU" sz="14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содержания </a:t>
                      </a:r>
                      <a:r>
                        <a:rPr lang="ru-RU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сухих веществ %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(ГОСТ 32742-2014)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Яблочное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Малиновое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Клубничное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362387"/>
                  </a:ext>
                </a:extLst>
              </a:tr>
              <a:tr h="55482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522527"/>
                  </a:ext>
                </a:extLst>
              </a:tr>
            </a:tbl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6578082" y="5116003"/>
            <a:ext cx="56467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spc="-1" dirty="0" smtClean="0">
                <a:solidFill>
                  <a:prstClr val="black"/>
                </a:solidFill>
                <a:latin typeface="Times New Roman" panose="02020603050405020304"/>
              </a:rPr>
              <a:t>5.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активной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кислотности </a:t>
            </a:r>
            <a:r>
              <a:rPr lang="ru-RU" sz="1600" spc="-1" dirty="0" smtClean="0">
                <a:solidFill>
                  <a:prstClr val="black"/>
                </a:solidFill>
                <a:latin typeface="Times New Roman" panose="02020603050405020304"/>
              </a:rPr>
              <a:t>во фруктовом </a:t>
            </a:r>
            <a:r>
              <a:rPr lang="ru-RU" sz="1600" spc="-1" dirty="0">
                <a:solidFill>
                  <a:prstClr val="black"/>
                </a:solidFill>
                <a:latin typeface="Times New Roman" panose="02020603050405020304"/>
              </a:rPr>
              <a:t>пюре, %</a:t>
            </a:r>
            <a:endParaRPr lang="ru-RU" sz="1600" dirty="0">
              <a:solidFill>
                <a:prstClr val="black"/>
              </a:solidFill>
            </a:endParaRPr>
          </a:p>
        </p:txBody>
      </p:sp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270200"/>
              </p:ext>
            </p:extLst>
          </p:nvPr>
        </p:nvGraphicFramePr>
        <p:xfrm>
          <a:off x="6694906" y="5528360"/>
          <a:ext cx="5529916" cy="1325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82479">
                  <a:extLst>
                    <a:ext uri="{9D8B030D-6E8A-4147-A177-3AD203B41FA5}">
                      <a16:colId xmlns:a16="http://schemas.microsoft.com/office/drawing/2014/main" val="2586996510"/>
                    </a:ext>
                  </a:extLst>
                </a:gridCol>
                <a:gridCol w="1382479">
                  <a:extLst>
                    <a:ext uri="{9D8B030D-6E8A-4147-A177-3AD203B41FA5}">
                      <a16:colId xmlns:a16="http://schemas.microsoft.com/office/drawing/2014/main" val="1854650368"/>
                    </a:ext>
                  </a:extLst>
                </a:gridCol>
                <a:gridCol w="1382479">
                  <a:extLst>
                    <a:ext uri="{9D8B030D-6E8A-4147-A177-3AD203B41FA5}">
                      <a16:colId xmlns:a16="http://schemas.microsoft.com/office/drawing/2014/main" val="2339292666"/>
                    </a:ext>
                  </a:extLst>
                </a:gridCol>
                <a:gridCol w="1382479">
                  <a:extLst>
                    <a:ext uri="{9D8B030D-6E8A-4147-A177-3AD203B41FA5}">
                      <a16:colId xmlns:a16="http://schemas.microsoft.com/office/drawing/2014/main" val="3460908940"/>
                    </a:ext>
                  </a:extLst>
                </a:gridCol>
              </a:tblGrid>
              <a:tr h="37377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активной кислотности, </a:t>
                      </a:r>
                      <a:r>
                        <a:rPr kumimoji="0" lang="en-US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,% (</a:t>
                      </a:r>
                      <a:r>
                        <a:rPr lang="ru-RU" sz="1400" b="0" i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ГОСТ 32742-2014)</a:t>
                      </a:r>
                      <a:endParaRPr kumimoji="0" lang="ru-RU" sz="1400" u="none" strike="noStrike" kern="1200" cap="none" spc="-1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Яблочное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Малиновое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Клубничное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362387"/>
                  </a:ext>
                </a:extLst>
              </a:tr>
              <a:tr h="55482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522527"/>
                  </a:ext>
                </a:extLst>
              </a:tr>
            </a:tbl>
          </a:graphicData>
        </a:graphic>
      </p:graphicFrame>
      <p:sp>
        <p:nvSpPr>
          <p:cNvPr id="14" name="object 5"/>
          <p:cNvSpPr txBox="1">
            <a:spLocks/>
          </p:cNvSpPr>
          <p:nvPr/>
        </p:nvSpPr>
        <p:spPr>
          <a:xfrm>
            <a:off x="3296890" y="364298"/>
            <a:ext cx="5654040" cy="30035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dirty="0" smtClean="0">
                <a:latin typeface="Times New Roman" panose="02020603050405020304"/>
                <a:cs typeface="Times New Roman" panose="02020603050405020304"/>
              </a:rPr>
              <a:t>(Фруктовые батончики)</a:t>
            </a:r>
            <a:endParaRPr lang="ru-RU" sz="18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5"/>
          <p:cNvSpPr txBox="1">
            <a:spLocks/>
          </p:cNvSpPr>
          <p:nvPr/>
        </p:nvSpPr>
        <p:spPr>
          <a:xfrm>
            <a:off x="3296890" y="106339"/>
            <a:ext cx="56540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dirty="0" smtClean="0">
                <a:latin typeface="Times New Roman" panose="02020603050405020304"/>
                <a:cs typeface="Times New Roman" panose="02020603050405020304"/>
              </a:rPr>
              <a:t>Анализ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 показателей</a:t>
            </a:r>
            <a:r>
              <a:rPr lang="ru-RU" sz="1800" spc="-3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качества</a:t>
            </a:r>
            <a:r>
              <a:rPr lang="ru-RU" sz="1800" spc="-4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dirty="0" smtClean="0">
                <a:latin typeface="Times New Roman" panose="02020603050405020304"/>
                <a:cs typeface="Times New Roman" panose="02020603050405020304"/>
              </a:rPr>
              <a:t>сырья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dirty="0" smtClean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lang="ru-RU" sz="1800" spc="-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готовой</a:t>
            </a:r>
            <a:r>
              <a:rPr lang="ru-RU" sz="1800" spc="-3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800" spc="-10" dirty="0" smtClean="0">
                <a:latin typeface="Times New Roman" panose="02020603050405020304"/>
                <a:cs typeface="Times New Roman" panose="02020603050405020304"/>
              </a:rPr>
              <a:t>продукции.</a:t>
            </a:r>
            <a:endParaRPr lang="ru-RU" sz="18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95015" y="314361"/>
            <a:ext cx="10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latin typeface="Times New Roman" panose="02020603050405020304"/>
                <a:cs typeface="Times New Roman" panose="02020603050405020304"/>
              </a:rPr>
              <a:t>(Галеты)</a:t>
            </a:r>
            <a:endParaRPr lang="ru-RU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0583" y="574976"/>
            <a:ext cx="3740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Органолептические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4435"/>
              </p:ext>
            </p:extLst>
          </p:nvPr>
        </p:nvGraphicFramePr>
        <p:xfrm>
          <a:off x="91853" y="891715"/>
          <a:ext cx="7129387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753">
                  <a:extLst>
                    <a:ext uri="{9D8B030D-6E8A-4147-A177-3AD203B41FA5}">
                      <a16:colId xmlns:a16="http://schemas.microsoft.com/office/drawing/2014/main" val="1604290822"/>
                    </a:ext>
                  </a:extLst>
                </a:gridCol>
                <a:gridCol w="2977771">
                  <a:extLst>
                    <a:ext uri="{9D8B030D-6E8A-4147-A177-3AD203B41FA5}">
                      <a16:colId xmlns:a16="http://schemas.microsoft.com/office/drawing/2014/main" val="2033202546"/>
                    </a:ext>
                  </a:extLst>
                </a:gridCol>
                <a:gridCol w="1913863">
                  <a:extLst>
                    <a:ext uri="{9D8B030D-6E8A-4147-A177-3AD203B41FA5}">
                      <a16:colId xmlns:a16="http://schemas.microsoft.com/office/drawing/2014/main" val="4099723806"/>
                    </a:ext>
                  </a:extLst>
                </a:gridCol>
              </a:tblGrid>
              <a:tr h="4002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</a:t>
                      </a:r>
                      <a:r>
                        <a:rPr lang="ru-RU" sz="12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ГОСТ</a:t>
                      </a:r>
                      <a:r>
                        <a:rPr lang="ru-RU" sz="1200" b="0" i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14032 -</a:t>
                      </a:r>
                    </a:p>
                    <a:p>
                      <a:pPr algn="ctr"/>
                      <a:r>
                        <a:rPr lang="ru-RU" sz="1200" b="0" i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продукт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513315"/>
                  </a:ext>
                </a:extLst>
              </a:tr>
              <a:tr h="251496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соломенно-желтого до светло-коричневого с более темной окраской выпуклостей,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галеты не подгорелые.</a:t>
                      </a:r>
                    </a:p>
                    <a:p>
                      <a:pPr algn="just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Допускается окраска нижней стороны светлее или темнее верхней.</a:t>
                      </a:r>
                    </a:p>
                    <a:p>
                      <a:pPr algn="just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Общий тон окраски отдельных галет в упаковочной единице должен быть одинако­вым. При использовании сырья, придающего окраску, 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свойственный используемо­му сырью.</a:t>
                      </a:r>
                    </a:p>
                    <a:p>
                      <a:pPr algn="just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Допускается более темная окраска вздутий на верхней поверхности, краев галет, а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также темноокрашенные следы от сетки печей или трафаретов.</a:t>
                      </a:r>
                    </a:p>
                    <a:p>
                      <a:pPr algn="just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нижней поверхности допускается изменение цвета от соприкосновения с кромками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швами листов и транспортного полотна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Соломенно-желтый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цвет, не подгорелые.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849454"/>
                  </a:ext>
                </a:extLst>
              </a:tr>
              <a:tr h="40025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в изломе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 smtClean="0">
                          <a:solidFill>
                            <a:srgbClr val="1A1A1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Слоистый, с равномерной пористостью и пропечённостью, без вздутий, закала, сле­дов непромеса.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Слоистый, с равномерной пористостью и пропечённостью, без вздутий, закала, сле­дов непромеса.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703942"/>
                  </a:ext>
                </a:extLst>
              </a:tr>
              <a:tr h="40025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 и запах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Свойственные конкретному наименованию галет, без посторонних привкусов и запахов.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rgbClr val="1A1A1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Ярко выраженный, преобладает кукурузный запах и вкус. А также преобладает вкус ядер подсолнуха.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9709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829853" y="591360"/>
            <a:ext cx="3773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Физико-химические показатели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393025"/>
              </p:ext>
            </p:extLst>
          </p:nvPr>
        </p:nvGraphicFramePr>
        <p:xfrm>
          <a:off x="7324253" y="960692"/>
          <a:ext cx="4777212" cy="3672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4762">
                  <a:extLst>
                    <a:ext uri="{9D8B030D-6E8A-4147-A177-3AD203B41FA5}">
                      <a16:colId xmlns:a16="http://schemas.microsoft.com/office/drawing/2014/main" val="1604290822"/>
                    </a:ext>
                  </a:extLst>
                </a:gridCol>
                <a:gridCol w="2342450">
                  <a:extLst>
                    <a:ext uri="{9D8B030D-6E8A-4147-A177-3AD203B41FA5}">
                      <a16:colId xmlns:a16="http://schemas.microsoft.com/office/drawing/2014/main" val="2033202546"/>
                    </a:ext>
                  </a:extLst>
                </a:gridCol>
              </a:tblGrid>
              <a:tr h="1295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ГОСТ</a:t>
                      </a:r>
                      <a:r>
                        <a:rPr lang="ru-RU" sz="1400" b="0" i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14032 -</a:t>
                      </a:r>
                    </a:p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*(для простых галет)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продукт</a:t>
                      </a:r>
                    </a:p>
                    <a:p>
                      <a:pPr algn="ctr"/>
                      <a:endParaRPr lang="ru-RU" sz="14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513315"/>
                  </a:ext>
                </a:extLst>
              </a:tr>
              <a:tr h="464378"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Массовая доля влаги. %. (не более 11)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849454"/>
                  </a:ext>
                </a:extLst>
              </a:tr>
              <a:tr h="276606"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Толщина, мм. (не более 11)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rgbClr val="1A1A1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703942"/>
                  </a:ext>
                </a:extLst>
              </a:tr>
              <a:tr h="461009"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Намокаемость, %. (не менее 130)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97093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Кислотность, град, (не более 2,5)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24440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Щелочность, град, (не более 1,5)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460504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3926" y="102782"/>
            <a:ext cx="5744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/>
                <a:cs typeface="Times New Roman" panose="02020603050405020304"/>
              </a:rPr>
              <a:t>Анализ</a:t>
            </a:r>
            <a:r>
              <a:rPr lang="ru-RU" spc="-10" dirty="0">
                <a:latin typeface="Times New Roman" panose="02020603050405020304"/>
                <a:cs typeface="Times New Roman" panose="02020603050405020304"/>
              </a:rPr>
              <a:t> показателей</a:t>
            </a:r>
            <a:r>
              <a:rPr lang="ru-RU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pc="-10" dirty="0">
                <a:latin typeface="Times New Roman" panose="02020603050405020304"/>
                <a:cs typeface="Times New Roman" panose="02020603050405020304"/>
              </a:rPr>
              <a:t>качества</a:t>
            </a:r>
            <a:r>
              <a:rPr lang="ru-RU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dirty="0">
                <a:latin typeface="Times New Roman" panose="02020603050405020304"/>
                <a:cs typeface="Times New Roman" panose="02020603050405020304"/>
              </a:rPr>
              <a:t>сырья</a:t>
            </a:r>
            <a:r>
              <a:rPr lang="ru-RU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dirty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lang="ru-RU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pc="-10" dirty="0">
                <a:latin typeface="Times New Roman" panose="02020603050405020304"/>
                <a:cs typeface="Times New Roman" panose="02020603050405020304"/>
              </a:rPr>
              <a:t>готовой</a:t>
            </a:r>
            <a:r>
              <a:rPr lang="ru-RU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pc="-10" dirty="0">
                <a:latin typeface="Times New Roman" panose="02020603050405020304"/>
                <a:cs typeface="Times New Roman" panose="02020603050405020304"/>
              </a:rPr>
              <a:t>продукции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55988" y="472114"/>
            <a:ext cx="2880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latin typeface="Times New Roman" panose="02020603050405020304"/>
                <a:cs typeface="Times New Roman" panose="02020603050405020304"/>
              </a:rPr>
              <a:t>(Готового напитка и сырья)</a:t>
            </a:r>
            <a:endParaRPr lang="ru-RU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612" y="1044342"/>
            <a:ext cx="3740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Органолептические показатели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846142"/>
              </p:ext>
            </p:extLst>
          </p:nvPr>
        </p:nvGraphicFramePr>
        <p:xfrm>
          <a:off x="0" y="1471188"/>
          <a:ext cx="7129387" cy="4643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753">
                  <a:extLst>
                    <a:ext uri="{9D8B030D-6E8A-4147-A177-3AD203B41FA5}">
                      <a16:colId xmlns:a16="http://schemas.microsoft.com/office/drawing/2014/main" val="1604290822"/>
                    </a:ext>
                  </a:extLst>
                </a:gridCol>
                <a:gridCol w="2977771">
                  <a:extLst>
                    <a:ext uri="{9D8B030D-6E8A-4147-A177-3AD203B41FA5}">
                      <a16:colId xmlns:a16="http://schemas.microsoft.com/office/drawing/2014/main" val="2033202546"/>
                    </a:ext>
                  </a:extLst>
                </a:gridCol>
                <a:gridCol w="1913863">
                  <a:extLst>
                    <a:ext uri="{9D8B030D-6E8A-4147-A177-3AD203B41FA5}">
                      <a16:colId xmlns:a16="http://schemas.microsoft.com/office/drawing/2014/main" val="4099723806"/>
                    </a:ext>
                  </a:extLst>
                </a:gridCol>
              </a:tblGrid>
              <a:tr h="3304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ГОСТ Р 56543-2015</a:t>
                      </a:r>
                      <a:endParaRPr lang="ru-RU" sz="1400" b="0" i="0" kern="12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продукт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513315"/>
                  </a:ext>
                </a:extLst>
              </a:tr>
              <a:tr h="2514968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Внешний вид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Непрозрачная жидкость. Допускается наличие осадка и взвесей, обусловленных особенностями используемого сырья, без включений, не свойственных напитку.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Жидкость красно-коричневого (бурого)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цвета. Есть осадок.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849454"/>
                  </a:ext>
                </a:extLst>
              </a:tr>
              <a:tr h="40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Цвет, вкус и запах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Характерные для напитка конкретного наименования, произведенного из соответствующего сырья, без постороннего привкуса и запаха.</a:t>
                      </a:r>
                      <a:endParaRPr lang="ru-RU" sz="1400" b="0" i="0" dirty="0" smtClean="0">
                        <a:solidFill>
                          <a:srgbClr val="1A1A1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Цвет бурый. Вкус ярко выраженный, преобладает вкус лимона и смородины. Запах ярко выраженный, преобладает запах лимона.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703942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16068" y="1044342"/>
            <a:ext cx="3773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Физико-химические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715875"/>
              </p:ext>
            </p:extLst>
          </p:nvPr>
        </p:nvGraphicFramePr>
        <p:xfrm>
          <a:off x="7231225" y="1471188"/>
          <a:ext cx="4893902" cy="3192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2074">
                  <a:extLst>
                    <a:ext uri="{9D8B030D-6E8A-4147-A177-3AD203B41FA5}">
                      <a16:colId xmlns:a16="http://schemas.microsoft.com/office/drawing/2014/main" val="1504052438"/>
                    </a:ext>
                  </a:extLst>
                </a:gridCol>
                <a:gridCol w="2591828">
                  <a:extLst>
                    <a:ext uri="{9D8B030D-6E8A-4147-A177-3AD203B41FA5}">
                      <a16:colId xmlns:a16="http://schemas.microsoft.com/office/drawing/2014/main" val="4080351177"/>
                    </a:ext>
                  </a:extLst>
                </a:gridCol>
              </a:tblGrid>
              <a:tr h="3464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продукт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75782"/>
                  </a:ext>
                </a:extLst>
              </a:tr>
              <a:tr h="34648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Сухие вещества,%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277577"/>
                  </a:ext>
                </a:extLst>
              </a:tr>
              <a:tr h="3464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УЭП</a:t>
                      </a: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u="none" strike="noStrike" kern="1200" cap="none" spc="-1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мкСм</a:t>
                      </a: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/см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-1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Δ</a:t>
                      </a:r>
                      <a:endParaRPr kumimoji="0" lang="ru-RU" sz="1400" b="1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925719"/>
                  </a:ext>
                </a:extLst>
              </a:tr>
              <a:tr h="277333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NaCl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23877"/>
                  </a:ext>
                </a:extLst>
              </a:tr>
              <a:tr h="17324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082413"/>
                  </a:ext>
                </a:extLst>
              </a:tr>
              <a:tr h="1732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Кислотность, см</a:t>
                      </a:r>
                      <a:r>
                        <a:rPr lang="ru-RU" sz="1400" b="0" i="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моль/1000 см</a:t>
                      </a:r>
                      <a:r>
                        <a:rPr lang="ru-RU" sz="1400" b="0" i="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раствора </a:t>
                      </a:r>
                      <a:r>
                        <a:rPr lang="ru-RU" sz="1400" b="0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NaOH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пошедшего на титрование 100 см</a:t>
                      </a:r>
                      <a:r>
                        <a:rPr lang="ru-RU" sz="1400" b="0" i="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напитка, 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8 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ГОСТ Р 56543-2015)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8,1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59217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0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81328" y="-10305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charset="0"/>
                <a:cs typeface="Times New Roman" panose="02020603050405020304" charset="0"/>
              </a:rPr>
              <a:t>Бизнес-модель</a:t>
            </a:r>
            <a:endParaRPr lang="ru-RU" sz="20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032604765"/>
              </p:ext>
            </p:extLst>
          </p:nvPr>
        </p:nvGraphicFramePr>
        <p:xfrm>
          <a:off x="419100" y="437515"/>
          <a:ext cx="3188970" cy="4987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Диаграмма 2"/>
          <p:cNvGraphicFramePr/>
          <p:nvPr>
            <p:extLst/>
          </p:nvPr>
        </p:nvGraphicFramePr>
        <p:xfrm>
          <a:off x="3604260" y="437515"/>
          <a:ext cx="2760980" cy="2585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Диаграмма 6"/>
          <p:cNvGraphicFramePr/>
          <p:nvPr>
            <p:extLst/>
          </p:nvPr>
        </p:nvGraphicFramePr>
        <p:xfrm>
          <a:off x="3608070" y="3022600"/>
          <a:ext cx="2756535" cy="2421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16025289"/>
              </p:ext>
            </p:extLst>
          </p:nvPr>
        </p:nvGraphicFramePr>
        <p:xfrm>
          <a:off x="354469" y="5299392"/>
          <a:ext cx="5654570" cy="147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951985162"/>
              </p:ext>
            </p:extLst>
          </p:nvPr>
        </p:nvGraphicFramePr>
        <p:xfrm>
          <a:off x="6365240" y="3022600"/>
          <a:ext cx="2397125" cy="2402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344565795"/>
              </p:ext>
            </p:extLst>
          </p:nvPr>
        </p:nvGraphicFramePr>
        <p:xfrm>
          <a:off x="8763635" y="378460"/>
          <a:ext cx="3255540" cy="5109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aphicFrame>
        <p:nvGraphicFramePr>
          <p:cNvPr id="17" name="Диаграмма 16"/>
          <p:cNvGraphicFramePr/>
          <p:nvPr>
            <p:extLst/>
          </p:nvPr>
        </p:nvGraphicFramePr>
        <p:xfrm>
          <a:off x="6407785" y="437515"/>
          <a:ext cx="2339340" cy="2585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4" r:lo="rId35" r:qs="rId36" r:cs="rId37"/>
          </a:graphicData>
        </a:graphic>
      </p:graphicFrame>
      <p:graphicFrame>
        <p:nvGraphicFramePr>
          <p:cNvPr id="19" name="Диаграмма 18"/>
          <p:cNvGraphicFramePr/>
          <p:nvPr>
            <p:extLst/>
          </p:nvPr>
        </p:nvGraphicFramePr>
        <p:xfrm>
          <a:off x="6074305" y="5299392"/>
          <a:ext cx="5944870" cy="1366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9" r:lo="rId40" r:qs="rId41" r:cs="rId42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96" y="3221847"/>
            <a:ext cx="730069" cy="71384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419" y="5706785"/>
            <a:ext cx="645819" cy="687938"/>
          </a:xfrm>
          <a:prstGeom prst="rect">
            <a:avLst/>
          </a:prstGeom>
        </p:spPr>
      </p:pic>
      <p:pic>
        <p:nvPicPr>
          <p:cNvPr id="20" name="Picture 2" descr="Picture background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963" y="5954155"/>
            <a:ext cx="539600" cy="46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679" y="1198474"/>
            <a:ext cx="2115553" cy="1177351"/>
          </a:xfrm>
          <a:prstGeom prst="rect">
            <a:avLst/>
          </a:prstGeom>
        </p:spPr>
      </p:pic>
      <p:sp>
        <p:nvSpPr>
          <p:cNvPr id="5" name="5-конечная звезда 4"/>
          <p:cNvSpPr/>
          <p:nvPr/>
        </p:nvSpPr>
        <p:spPr>
          <a:xfrm>
            <a:off x="3840720" y="892103"/>
            <a:ext cx="650450" cy="612742"/>
          </a:xfrm>
          <a:prstGeom prst="star5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8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025366035"/>
              </p:ext>
            </p:extLst>
          </p:nvPr>
        </p:nvGraphicFramePr>
        <p:xfrm>
          <a:off x="158091" y="734406"/>
          <a:ext cx="3481221" cy="2411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345259769"/>
              </p:ext>
            </p:extLst>
          </p:nvPr>
        </p:nvGraphicFramePr>
        <p:xfrm>
          <a:off x="3127628" y="4443568"/>
          <a:ext cx="5021922" cy="2130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151579" y="3848278"/>
            <a:ext cx="5228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charset="0"/>
                <a:cs typeface="Times New Roman" panose="02020603050405020304" charset="0"/>
              </a:rPr>
              <a:t>Производство индивидуальных рационов </a:t>
            </a:r>
            <a:r>
              <a:rPr lang="ru-RU" sz="1400" dirty="0">
                <a:latin typeface="Times New Roman" panose="02020603050405020304" charset="0"/>
                <a:cs typeface="Times New Roman" panose="02020603050405020304" charset="0"/>
              </a:rPr>
              <a:t>питания военнослужащих </a:t>
            </a:r>
            <a:r>
              <a:rPr lang="ru-RU" sz="1400" dirty="0" smtClean="0">
                <a:latin typeface="Times New Roman" panose="02020603050405020304" charset="0"/>
                <a:cs typeface="Times New Roman" panose="02020603050405020304" charset="0"/>
              </a:rPr>
              <a:t>в 2030 </a:t>
            </a:r>
            <a:r>
              <a:rPr lang="ru-RU" sz="1400" dirty="0">
                <a:latin typeface="Times New Roman" panose="02020603050405020304" charset="0"/>
                <a:cs typeface="Times New Roman" panose="02020603050405020304" charset="0"/>
              </a:rPr>
              <a:t>г </a:t>
            </a:r>
            <a:r>
              <a:rPr lang="ru-RU" sz="1400" dirty="0" smtClean="0">
                <a:latin typeface="Times New Roman" panose="02020603050405020304" charset="0"/>
                <a:cs typeface="Times New Roman" panose="02020603050405020304" charset="0"/>
              </a:rPr>
              <a:t>составит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64,7 </a:t>
            </a:r>
            <a:r>
              <a:rPr lang="ru-RU" sz="1400" dirty="0" smtClean="0">
                <a:latin typeface="Times New Roman" panose="02020603050405020304" charset="0"/>
                <a:cs typeface="Times New Roman" panose="02020603050405020304" charset="0"/>
              </a:rPr>
              <a:t>тыс. тонн в год. </a:t>
            </a:r>
            <a:endParaRPr lang="ru-RU" sz="14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6" y="24678"/>
            <a:ext cx="1609290" cy="636832"/>
          </a:xfrm>
          <a:prstGeom prst="rect">
            <a:avLst/>
          </a:prstGeom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86006263"/>
              </p:ext>
            </p:extLst>
          </p:nvPr>
        </p:nvGraphicFramePr>
        <p:xfrm>
          <a:off x="3959163" y="662335"/>
          <a:ext cx="4088404" cy="255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196759" y="31663"/>
            <a:ext cx="361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charset="0"/>
                <a:cs typeface="Times New Roman" panose="02020603050405020304" charset="0"/>
              </a:rPr>
              <a:t>Анализ рынка</a:t>
            </a:r>
            <a:endParaRPr lang="ru-RU" sz="20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818829553"/>
              </p:ext>
            </p:extLst>
          </p:nvPr>
        </p:nvGraphicFramePr>
        <p:xfrm>
          <a:off x="7643206" y="391558"/>
          <a:ext cx="4378569" cy="3306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1" name="Picture 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9756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4756" y="0"/>
            <a:ext cx="5882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ИНДИВИДУАЛЬНЫХ РАЦИОНОВ ПИТАНИЯ В РФ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885413"/>
              </p:ext>
            </p:extLst>
          </p:nvPr>
        </p:nvGraphicFramePr>
        <p:xfrm>
          <a:off x="0" y="838135"/>
          <a:ext cx="12192000" cy="5403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21474778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3099182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879838323"/>
                    </a:ext>
                  </a:extLst>
                </a:gridCol>
                <a:gridCol w="2458512">
                  <a:extLst>
                    <a:ext uri="{9D8B030D-6E8A-4147-A177-3AD203B41FA5}">
                      <a16:colId xmlns:a16="http://schemas.microsoft.com/office/drawing/2014/main" val="4035722521"/>
                    </a:ext>
                  </a:extLst>
                </a:gridCol>
                <a:gridCol w="2418288">
                  <a:extLst>
                    <a:ext uri="{9D8B030D-6E8A-4147-A177-3AD203B41FA5}">
                      <a16:colId xmlns:a16="http://schemas.microsoft.com/office/drawing/2014/main" val="54687000"/>
                    </a:ext>
                  </a:extLst>
                </a:gridCol>
              </a:tblGrid>
              <a:tr h="6352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Спецпит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«ИРПТОРГ»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Царьсейф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Сухпайторг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653687"/>
                  </a:ext>
                </a:extLst>
              </a:tr>
              <a:tr h="109460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расположения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127560, г. Москва,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вн.тер.г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Муниципальный Округ Бибирево,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Конёнкова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д. 11Б, кв. 236</a:t>
                      </a:r>
                      <a:endParaRPr lang="ru-RU" sz="120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152400" marB="15240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603141, Нижегородская Область,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Город Нижний Новгород, г Нижний Новгород,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Геологов, д. 1,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помещ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П51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152400" marB="1524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119121, Москва Город,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 Девичьего Поля, д. 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422773, Республика Татарстан (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татарстан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-н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Пестречинский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с.п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Богородское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Куюки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Южная, д. 20Е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47856"/>
                  </a:ext>
                </a:extLst>
              </a:tr>
              <a:tr h="534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производства (тонн в год)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97531"/>
                  </a:ext>
                </a:extLst>
              </a:tr>
              <a:tr h="1258706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Основной вид деятельности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10.89.7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рационов питания и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пайков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152400" marB="15240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46.32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Торговля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оптовая консервами из мяса и мяса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птицы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152400" marB="15240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47.7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Торговля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розничная прочими товарами в специализированных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магазинах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152400" marB="15240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46.32.2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Торговля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оптовая мясом и мясными продуктами</a:t>
                      </a:r>
                    </a:p>
                  </a:txBody>
                  <a:tcPr marT="152400" marB="152400"/>
                </a:tc>
                <a:extLst>
                  <a:ext uri="{0D108BD9-81ED-4DB2-BD59-A6C34878D82A}">
                    <a16:rowId xmlns:a16="http://schemas.microsoft.com/office/drawing/2014/main" val="4219905770"/>
                  </a:ext>
                </a:extLst>
              </a:tr>
              <a:tr h="1879907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Дополнительные виды деятельности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продукции из мяса убойных животных и мяса птицы Производство готовых пищевых продуктов и блюд 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пищевой продукции для питания спортсменов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Торговля оптовая пищевыми маслами и жирами 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Торговля оптовая прочими пищевыми продуктами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готовых пищевых продуктов и блюд 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пищевой продукции для питания спортсменов 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sng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рационов питания и пайков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пластмассовых изделий для упаковывания товаров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Переработка и консервирование мяса 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и консервирование мяса птицы 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продукции из мяса убойных животных и мяса птицы Производство молока (кроме сырого) и молочной продукции Производство мороженого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445398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4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/>
          </p:nvPr>
        </p:nvGraphicFramePr>
        <p:xfrm>
          <a:off x="358621" y="996321"/>
          <a:ext cx="6178550" cy="3571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>
            <p:extLst/>
          </p:nvPr>
        </p:nvGraphicFramePr>
        <p:xfrm>
          <a:off x="6875463" y="1035578"/>
          <a:ext cx="4625975" cy="3185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/>
          <p:nvPr>
            <p:extLst/>
          </p:nvPr>
        </p:nvGraphicFramePr>
        <p:xfrm>
          <a:off x="4781550" y="4176998"/>
          <a:ext cx="7289800" cy="2681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081349" y="85648"/>
            <a:ext cx="8403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charset="0"/>
                <a:cs typeface="Times New Roman" panose="02020603050405020304" charset="0"/>
              </a:rPr>
              <a:t>АНАЛИЗ ПИЩЕВОЙ ЦЕННОСТИ СУЩЕСТВУЮЩИХ НА РЫНКЕ ИРП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498475" y="4789170"/>
            <a:ext cx="4082415" cy="1207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Пищевая ценность ИРП Франции</a:t>
            </a:r>
            <a:endParaRPr lang="ru-RU" sz="16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«Прототип»</a:t>
            </a:r>
            <a:endParaRPr lang="ru-RU" sz="16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88244" y="450803"/>
            <a:ext cx="6000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charset="0"/>
                <a:cs typeface="Times New Roman" panose="02020603050405020304" charset="0"/>
              </a:rPr>
              <a:t>Среди исследованных ИРП РФ нет ни одного сухого пайка, в который входит суповой </a:t>
            </a:r>
            <a:r>
              <a:rPr lang="ru-RU" sz="1600" dirty="0" smtClean="0">
                <a:latin typeface="Times New Roman" panose="02020603050405020304" charset="0"/>
                <a:cs typeface="Times New Roman" panose="02020603050405020304" charset="0"/>
              </a:rPr>
              <a:t>концентрат, в отличии от зарубежных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!</a:t>
            </a:r>
            <a:endParaRPr lang="ru-RU" sz="2000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37022" y="74587"/>
            <a:ext cx="3716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показатели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ject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06487" y="1088087"/>
            <a:ext cx="3554242" cy="3134016"/>
          </a:xfrm>
          <a:prstGeom prst="rect">
            <a:avLst/>
          </a:prstGeom>
        </p:spPr>
      </p:pic>
      <p:sp>
        <p:nvSpPr>
          <p:cNvPr id="4" name="object 41"/>
          <p:cNvSpPr txBox="1"/>
          <p:nvPr/>
        </p:nvSpPr>
        <p:spPr>
          <a:xfrm>
            <a:off x="9613652" y="1135417"/>
            <a:ext cx="1339912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ТАМ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600" dirty="0" smtClean="0">
                <a:latin typeface="Times New Roman" panose="02020603050405020304"/>
                <a:cs typeface="Times New Roman" panose="02020603050405020304"/>
              </a:rPr>
              <a:t>1,5</a:t>
            </a:r>
            <a:r>
              <a:rPr sz="1600" spc="-2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 err="1" smtClean="0">
                <a:latin typeface="Times New Roman" panose="02020603050405020304"/>
                <a:cs typeface="Times New Roman" panose="02020603050405020304"/>
              </a:rPr>
              <a:t>мл</a:t>
            </a:r>
            <a:r>
              <a:rPr lang="ru-RU" sz="1600" dirty="0" err="1" smtClean="0">
                <a:latin typeface="Times New Roman" panose="02020603050405020304"/>
                <a:cs typeface="Times New Roman" panose="02020603050405020304"/>
              </a:rPr>
              <a:t>рд</a:t>
            </a:r>
            <a:r>
              <a:rPr sz="1600" dirty="0" smtClean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руб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42"/>
          <p:cNvSpPr txBox="1"/>
          <p:nvPr/>
        </p:nvSpPr>
        <p:spPr>
          <a:xfrm>
            <a:off x="9486530" y="1977705"/>
            <a:ext cx="1594156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SAM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600" dirty="0" smtClean="0">
                <a:latin typeface="Times New Roman" panose="02020603050405020304"/>
                <a:cs typeface="Times New Roman" panose="02020603050405020304"/>
              </a:rPr>
              <a:t>30</a:t>
            </a:r>
            <a:r>
              <a:rPr sz="1600" spc="-2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млн,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руб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43"/>
          <p:cNvSpPr txBox="1"/>
          <p:nvPr/>
        </p:nvSpPr>
        <p:spPr>
          <a:xfrm>
            <a:off x="9485627" y="3220811"/>
            <a:ext cx="1595059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SOM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600" dirty="0" smtClean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600" spc="-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млн,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руб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44"/>
          <p:cNvSpPr txBox="1"/>
          <p:nvPr/>
        </p:nvSpPr>
        <p:spPr>
          <a:xfrm>
            <a:off x="8235462" y="549274"/>
            <a:ext cx="3798432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44450" marR="5080" indent="-32385" algn="ctr">
              <a:lnSpc>
                <a:spcPct val="100000"/>
              </a:lnSpc>
              <a:spcBef>
                <a:spcPts val="95"/>
              </a:spcBef>
            </a:pPr>
            <a:r>
              <a:rPr lang="ru-RU" spc="-20" dirty="0" smtClean="0">
                <a:latin typeface="Times New Roman" panose="02020603050405020304"/>
                <a:cs typeface="Times New Roman" panose="02020603050405020304"/>
              </a:rPr>
              <a:t>Объем выручки от продажи технологии</a:t>
            </a:r>
            <a:endParaRPr dirty="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661840"/>
              </p:ext>
            </p:extLst>
          </p:nvPr>
        </p:nvGraphicFramePr>
        <p:xfrm>
          <a:off x="111614" y="733333"/>
          <a:ext cx="6080955" cy="2973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985">
                  <a:extLst>
                    <a:ext uri="{9D8B030D-6E8A-4147-A177-3AD203B41FA5}">
                      <a16:colId xmlns:a16="http://schemas.microsoft.com/office/drawing/2014/main" val="3833991159"/>
                    </a:ext>
                  </a:extLst>
                </a:gridCol>
                <a:gridCol w="2026985">
                  <a:extLst>
                    <a:ext uri="{9D8B030D-6E8A-4147-A177-3AD203B41FA5}">
                      <a16:colId xmlns:a16="http://schemas.microsoft.com/office/drawing/2014/main" val="4201816346"/>
                    </a:ext>
                  </a:extLst>
                </a:gridCol>
                <a:gridCol w="2026985">
                  <a:extLst>
                    <a:ext uri="{9D8B030D-6E8A-4147-A177-3AD203B41FA5}">
                      <a16:colId xmlns:a16="http://schemas.microsoft.com/office/drawing/2014/main" val="1904843690"/>
                    </a:ext>
                  </a:extLst>
                </a:gridCol>
              </a:tblGrid>
              <a:tr h="45352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Кол-во. шт.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рублей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974535"/>
                  </a:ext>
                </a:extLst>
              </a:tr>
              <a:tr h="392911">
                <a:tc>
                  <a:txBody>
                    <a:bodyPr/>
                    <a:lstStyle/>
                    <a:p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Стоимость технологии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604905"/>
                  </a:ext>
                </a:extLst>
              </a:tr>
              <a:tr h="453522">
                <a:tc>
                  <a:txBody>
                    <a:bodyPr/>
                    <a:lstStyle/>
                    <a:p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Фиксированные затраты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1800 600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439149"/>
                  </a:ext>
                </a:extLst>
              </a:tr>
              <a:tr h="392911">
                <a:tc>
                  <a:txBody>
                    <a:bodyPr/>
                    <a:lstStyle/>
                    <a:p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Переменные затраты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016176"/>
                  </a:ext>
                </a:extLst>
              </a:tr>
              <a:tr h="6316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Точка безубыточности. (необходимо</a:t>
                      </a:r>
                      <a:r>
                        <a:rPr lang="ru-RU" sz="12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продать, не менее)</a:t>
                      </a:r>
                      <a:endParaRPr lang="ru-RU" sz="12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технологий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977192"/>
                  </a:ext>
                </a:extLst>
              </a:tr>
              <a:tr h="6316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Зоны устойчивости роста,</a:t>
                      </a:r>
                      <a:r>
                        <a:rPr lang="ru-RU" sz="1200" b="1" i="0" kern="1200" baseline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(не менее)</a:t>
                      </a:r>
                      <a:endParaRPr lang="ru-RU" sz="1200" b="1" i="0" kern="120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технологий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541779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783983"/>
              </p:ext>
            </p:extLst>
          </p:nvPr>
        </p:nvGraphicFramePr>
        <p:xfrm>
          <a:off x="94556" y="3995433"/>
          <a:ext cx="5483586" cy="2724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1793">
                  <a:extLst>
                    <a:ext uri="{9D8B030D-6E8A-4147-A177-3AD203B41FA5}">
                      <a16:colId xmlns:a16="http://schemas.microsoft.com/office/drawing/2014/main" val="2858894441"/>
                    </a:ext>
                  </a:extLst>
                </a:gridCol>
                <a:gridCol w="2741793">
                  <a:extLst>
                    <a:ext uri="{9D8B030D-6E8A-4147-A177-3AD203B41FA5}">
                      <a16:colId xmlns:a16="http://schemas.microsoft.com/office/drawing/2014/main" val="3794667979"/>
                    </a:ext>
                  </a:extLst>
                </a:gridCol>
              </a:tblGrid>
              <a:tr h="32838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Стоимостное выражение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396169"/>
                  </a:ext>
                </a:extLst>
              </a:tr>
              <a:tr h="5605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3 000 000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807924"/>
                  </a:ext>
                </a:extLst>
              </a:tr>
              <a:tr h="5605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296615"/>
                  </a:ext>
                </a:extLst>
              </a:tr>
              <a:tr h="4871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Рентабельность по выручке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66.67%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192483"/>
                  </a:ext>
                </a:extLst>
              </a:tr>
              <a:tr h="788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Рентабельность по фиксированным затратам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638988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94558" y="3626103"/>
            <a:ext cx="2745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проекта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926025" y="4223632"/>
            <a:ext cx="42086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(%) ( продажи технологии)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952393272"/>
              </p:ext>
            </p:extLst>
          </p:nvPr>
        </p:nvGraphicFramePr>
        <p:xfrm>
          <a:off x="5926025" y="4563715"/>
          <a:ext cx="3860771" cy="1950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7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786654243"/>
              </p:ext>
            </p:extLst>
          </p:nvPr>
        </p:nvGraphicFramePr>
        <p:xfrm>
          <a:off x="2046080" y="864607"/>
          <a:ext cx="8827131" cy="5771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81050" y="60539"/>
            <a:ext cx="3295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5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8897" y="88238"/>
            <a:ext cx="2779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15234083"/>
              </p:ext>
            </p:extLst>
          </p:nvPr>
        </p:nvGraphicFramePr>
        <p:xfrm>
          <a:off x="-953910" y="1611488"/>
          <a:ext cx="7289395" cy="4808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965736" y="1186756"/>
            <a:ext cx="269182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Рыночные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231523134"/>
              </p:ext>
            </p:extLst>
          </p:nvPr>
        </p:nvGraphicFramePr>
        <p:xfrm>
          <a:off x="5241957" y="1639248"/>
          <a:ext cx="8279284" cy="4938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912195" y="1191597"/>
            <a:ext cx="299312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Финансовые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2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pic>
        <p:nvPicPr>
          <p:cNvPr id="16" name="Picture 2" descr="Picture background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1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393975"/>
              </p:ext>
            </p:extLst>
          </p:nvPr>
        </p:nvGraphicFramePr>
        <p:xfrm>
          <a:off x="299750" y="635966"/>
          <a:ext cx="5087062" cy="5313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49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7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541">
                <a:tc>
                  <a:txBody>
                    <a:bodyPr/>
                    <a:lstStyle/>
                    <a:p>
                      <a:pPr marL="137160">
                        <a:lnSpc>
                          <a:spcPts val="1625"/>
                        </a:lnSpc>
                      </a:pP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Название</a:t>
                      </a:r>
                      <a:r>
                        <a:rPr sz="14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этапа</a:t>
                      </a:r>
                      <a:r>
                        <a:rPr sz="14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календарного</a:t>
                      </a:r>
                      <a:r>
                        <a:rPr sz="14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20" dirty="0">
                          <a:latin typeface="Times New Roman" panose="02020603050405020304"/>
                          <a:cs typeface="Times New Roman" panose="02020603050405020304"/>
                        </a:rPr>
                        <a:t>плана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Стоимость,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тыс.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20" dirty="0">
                          <a:latin typeface="Times New Roman" panose="02020603050405020304"/>
                          <a:cs typeface="Times New Roman" panose="02020603050405020304"/>
                        </a:rPr>
                        <a:t>руб.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728">
                <a:tc>
                  <a:txBody>
                    <a:bodyPr/>
                    <a:lstStyle/>
                    <a:p>
                      <a:pPr marL="62230" marR="182245">
                        <a:lnSpc>
                          <a:spcPct val="107000"/>
                        </a:lnSpc>
                        <a:spcBef>
                          <a:spcPts val="785"/>
                        </a:spcBef>
                      </a:pPr>
                      <a:r>
                        <a:rPr lang="ru-RU" sz="1400" dirty="0" smtClean="0">
                          <a:latin typeface="Times New Roman" panose="02020603050405020304"/>
                          <a:cs typeface="Times New Roman" panose="02020603050405020304"/>
                        </a:rPr>
                        <a:t>Доработка</a:t>
                      </a:r>
                      <a:r>
                        <a:rPr sz="1400" spc="-4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рецептуры</a:t>
                      </a:r>
                      <a:r>
                        <a:rPr sz="14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4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технологии производства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1400" spc="-25" dirty="0" smtClean="0">
                          <a:latin typeface="Times New Roman" panose="02020603050405020304"/>
                          <a:cs typeface="Times New Roman" panose="02020603050405020304"/>
                        </a:rPr>
                        <a:t>57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795">
                <a:tc>
                  <a:txBody>
                    <a:bodyPr/>
                    <a:lstStyle/>
                    <a:p>
                      <a:pPr marL="62230">
                        <a:lnSpc>
                          <a:spcPts val="1630"/>
                        </a:lnSpc>
                      </a:pPr>
                      <a:r>
                        <a:rPr sz="1400" spc="-20" dirty="0">
                          <a:latin typeface="Times New Roman" panose="02020603050405020304"/>
                          <a:cs typeface="Times New Roman" panose="02020603050405020304"/>
                        </a:rPr>
                        <a:t>Установление</a:t>
                      </a:r>
                      <a:r>
                        <a:rPr sz="14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срока</a:t>
                      </a:r>
                      <a:r>
                        <a:rPr sz="14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годности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sz="1400" spc="-25" dirty="0">
                          <a:latin typeface="Times New Roman" panose="02020603050405020304"/>
                          <a:cs typeface="Times New Roman" panose="02020603050405020304"/>
                        </a:rPr>
                        <a:t>50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903">
                <a:tc>
                  <a:txBody>
                    <a:bodyPr/>
                    <a:lstStyle/>
                    <a:p>
                      <a:pPr marL="62230">
                        <a:lnSpc>
                          <a:spcPts val="1630"/>
                        </a:lnSpc>
                      </a:pP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Промышленная</a:t>
                      </a:r>
                      <a:r>
                        <a:rPr sz="14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апробация</a:t>
                      </a:r>
                      <a:r>
                        <a:rPr sz="14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стабилизация</a:t>
                      </a:r>
                      <a:r>
                        <a:rPr sz="14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4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условиях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sz="1400" spc="-25" dirty="0">
                          <a:latin typeface="Times New Roman" panose="02020603050405020304"/>
                          <a:cs typeface="Times New Roman" panose="02020603050405020304"/>
                        </a:rPr>
                        <a:t>100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8320">
                <a:tc>
                  <a:txBody>
                    <a:bodyPr/>
                    <a:lstStyle/>
                    <a:p>
                      <a:pPr marL="62230">
                        <a:lnSpc>
                          <a:spcPts val="1630"/>
                        </a:lnSpc>
                      </a:pP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Исследование</a:t>
                      </a:r>
                      <a:r>
                        <a:rPr sz="14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качества</a:t>
                      </a:r>
                      <a:r>
                        <a:rPr sz="14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продуктов,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2230" marR="537210">
                        <a:lnSpc>
                          <a:spcPct val="107000"/>
                        </a:lnSpc>
                      </a:pP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внедряемых</a:t>
                      </a:r>
                      <a:r>
                        <a:rPr sz="14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4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индивидуальный 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рацион</a:t>
                      </a:r>
                      <a:r>
                        <a:rPr sz="14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питания.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sz="1400" spc="-25" dirty="0">
                          <a:latin typeface="Times New Roman" panose="02020603050405020304"/>
                          <a:cs typeface="Times New Roman" panose="02020603050405020304"/>
                        </a:rPr>
                        <a:t>170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7682">
                <a:tc>
                  <a:txBody>
                    <a:bodyPr/>
                    <a:lstStyle/>
                    <a:p>
                      <a:pPr marL="62230">
                        <a:lnSpc>
                          <a:spcPts val="1630"/>
                        </a:lnSpc>
                      </a:pP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Разработка</a:t>
                      </a:r>
                      <a:r>
                        <a:rPr sz="14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проекта</a:t>
                      </a:r>
                      <a:r>
                        <a:rPr sz="14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технических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условий</a:t>
                      </a:r>
                      <a:r>
                        <a:rPr sz="14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на</a:t>
                      </a:r>
                      <a:r>
                        <a:rPr sz="14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разработанный</a:t>
                      </a:r>
                      <a:r>
                        <a:rPr sz="1400" spc="-8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продукт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sz="1400" spc="-25" dirty="0">
                          <a:latin typeface="Times New Roman" panose="02020603050405020304"/>
                          <a:cs typeface="Times New Roman" panose="02020603050405020304"/>
                        </a:rPr>
                        <a:t>50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093">
                <a:tc>
                  <a:txBody>
                    <a:bodyPr/>
                    <a:lstStyle/>
                    <a:p>
                      <a:pPr marL="62230">
                        <a:lnSpc>
                          <a:spcPts val="1630"/>
                        </a:lnSpc>
                      </a:pP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Патентование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sz="1400" spc="-25" dirty="0">
                          <a:latin typeface="Times New Roman" panose="02020603050405020304"/>
                          <a:cs typeface="Times New Roman" panose="02020603050405020304"/>
                        </a:rPr>
                        <a:t>50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158">
                <a:tc>
                  <a:txBody>
                    <a:bodyPr/>
                    <a:lstStyle/>
                    <a:p>
                      <a:pPr marL="62230">
                        <a:lnSpc>
                          <a:spcPts val="1635"/>
                        </a:lnSpc>
                      </a:pP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Реклама,</a:t>
                      </a:r>
                      <a:r>
                        <a:rPr sz="14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маркетинг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5"/>
                        </a:lnSpc>
                      </a:pPr>
                      <a:r>
                        <a:rPr sz="1400" spc="-25" dirty="0">
                          <a:latin typeface="Times New Roman" panose="02020603050405020304"/>
                          <a:cs typeface="Times New Roman" panose="02020603050405020304"/>
                        </a:rPr>
                        <a:t>200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803">
                <a:tc>
                  <a:txBody>
                    <a:bodyPr/>
                    <a:lstStyle/>
                    <a:p>
                      <a:pPr marL="62230">
                        <a:lnSpc>
                          <a:spcPts val="1635"/>
                        </a:lnSpc>
                      </a:pP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Итого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5"/>
                        </a:lnSpc>
                      </a:pPr>
                      <a:r>
                        <a:rPr lang="ru-RU" sz="1400" dirty="0" smtClean="0">
                          <a:latin typeface="Times New Roman" panose="02020603050405020304"/>
                          <a:cs typeface="Times New Roman" panose="02020603050405020304"/>
                        </a:rPr>
                        <a:t>677</a:t>
                      </a:r>
                      <a:r>
                        <a:rPr sz="1400" spc="-2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25" dirty="0">
                          <a:latin typeface="Times New Roman" panose="02020603050405020304"/>
                          <a:cs typeface="Times New Roman" panose="02020603050405020304"/>
                        </a:rPr>
                        <a:t>000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587407" y="242419"/>
            <a:ext cx="779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996185"/>
              </p:ext>
            </p:extLst>
          </p:nvPr>
        </p:nvGraphicFramePr>
        <p:xfrm>
          <a:off x="5556760" y="635966"/>
          <a:ext cx="6635240" cy="6083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7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7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828">
                <a:tc>
                  <a:txBody>
                    <a:bodyPr/>
                    <a:lstStyle/>
                    <a:p>
                      <a:pPr marL="1270" algn="ctr">
                        <a:lnSpc>
                          <a:spcPts val="1195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Наименование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95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Сумма,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руб.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407">
                <a:tc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Государственная</a:t>
                      </a:r>
                      <a:r>
                        <a:rPr sz="1000" spc="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пошлина</a:t>
                      </a:r>
                      <a:r>
                        <a:rPr sz="1000" spc="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за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регистрацию</a:t>
                      </a:r>
                      <a:r>
                        <a:rPr sz="1000" spc="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ООО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195"/>
                        </a:lnSpc>
                      </a:pP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4000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705">
                <a:tc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Услуги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юриста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для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составления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Пользовательского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ts val="1190"/>
                        </a:lnSpc>
                        <a:spcBef>
                          <a:spcPts val="80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соглашения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195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40000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249">
                <a:tc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Затраты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на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рекламу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продвижение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195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80000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320">
                <a:tc>
                  <a:txBody>
                    <a:bodyPr/>
                    <a:lstStyle/>
                    <a:p>
                      <a:pPr marL="329565">
                        <a:lnSpc>
                          <a:spcPts val="1195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Участие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выставках,</a:t>
                      </a:r>
                      <a:r>
                        <a:rPr sz="1000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конференциях</a:t>
                      </a:r>
                      <a:r>
                        <a:rPr sz="1000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других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49020" marR="283210" indent="-756285">
                        <a:lnSpc>
                          <a:spcPct val="1070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мероприятиях, тендерах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связанных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000" spc="1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пищевой промышленностью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195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2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Маркетинговое</a:t>
                      </a:r>
                      <a:r>
                        <a:rPr sz="1000" spc="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исследование</a:t>
                      </a:r>
                      <a:r>
                        <a:rPr sz="1000" spc="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рынка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20000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140">
                <a:tc>
                  <a:txBody>
                    <a:bodyPr/>
                    <a:lstStyle/>
                    <a:p>
                      <a:pPr marL="146685">
                        <a:lnSpc>
                          <a:spcPts val="1195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Создание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веб-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сайта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блога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(регулярное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обновление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контента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разработке,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новостях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концепциях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игры).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78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Запуск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аккаунтов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TikTok,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ВКонтакте,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Телеграмм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для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ts val="1165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взаимодействия</a:t>
                      </a:r>
                      <a:r>
                        <a:rPr sz="1000" spc="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аудиторией.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Распространение</a:t>
                      </a:r>
                      <a:r>
                        <a:rPr sz="1000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через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RuTube,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Яндекс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Дзен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905" algn="ctr">
                        <a:lnSpc>
                          <a:spcPts val="1165"/>
                        </a:lnSpc>
                        <a:spcBef>
                          <a:spcPts val="80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социальные</a:t>
                      </a:r>
                      <a:r>
                        <a:rPr sz="1000" spc="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сети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82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Акселераторы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515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Публикация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статей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рецензий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на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специализированных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ts val="1165"/>
                        </a:lnSpc>
                        <a:spcBef>
                          <a:spcPts val="85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платформах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форумах.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30000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515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Колоборации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со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стейкхолдерами</a:t>
                      </a:r>
                      <a:r>
                        <a:rPr sz="1000" spc="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(+потенциальные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70" algn="ctr">
                        <a:lnSpc>
                          <a:spcPts val="1165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рекламодатели)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82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Фонд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оплаты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труда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(ФОТ)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540000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Налоги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(Страховые взносы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во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внебюджетные</a:t>
                      </a:r>
                      <a:r>
                        <a:rPr sz="1000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фонды,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30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ts val="1165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%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от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ФОТ)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162000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761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Налог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(УСН),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6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%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53100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82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Расчетно-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кассовое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обслуживание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5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Российская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Биржа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по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продаже/покупке</a:t>
                      </a:r>
                      <a:r>
                        <a:rPr sz="1000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патентов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ts val="1165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брендов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5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Разработка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проекта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технических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условий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на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70" algn="ctr">
                        <a:lnSpc>
                          <a:spcPts val="116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разработанный</a:t>
                      </a:r>
                      <a:r>
                        <a:rPr sz="1000" spc="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продукт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19500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824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Консультации</a:t>
                      </a:r>
                      <a:r>
                        <a:rPr sz="1000" spc="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специалистов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20000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76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Оплата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интернета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5000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82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Прочие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расходы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635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635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824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ИТОГО: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635" marB="0"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123600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635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965574" y="-37338"/>
            <a:ext cx="359222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</a:t>
            </a:r>
            <a:r>
              <a:rPr sz="20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издержки</a:t>
            </a:r>
            <a:r>
              <a:rPr sz="20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на: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6846" y="283263"/>
            <a:ext cx="14865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82840" y="6137915"/>
            <a:ext cx="282120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ИТОГО:1</a:t>
            </a:r>
            <a:r>
              <a:rPr sz="2400" b="1" spc="-2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800</a:t>
            </a:r>
            <a:r>
              <a:rPr sz="2400" b="1" spc="5" dirty="0" smtClean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2400" b="1" spc="-25" dirty="0" smtClean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400" b="1" spc="-25" dirty="0" smtClean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00</a:t>
            </a:r>
            <a:r>
              <a:rPr lang="ru-RU" sz="2400" b="1" spc="-25" dirty="0" smtClean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Р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5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 idx="4294967295"/>
          </p:nvPr>
        </p:nvSpPr>
        <p:spPr>
          <a:xfrm>
            <a:off x="4322880" y="217440"/>
            <a:ext cx="3498840" cy="705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60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205" name="Прямоугольник 4"/>
          <p:cNvSpPr/>
          <p:nvPr/>
        </p:nvSpPr>
        <p:spPr>
          <a:xfrm>
            <a:off x="2938050" y="3497872"/>
            <a:ext cx="2769660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Текучева </a:t>
            </a:r>
            <a:r>
              <a:rPr lang="ru-RU" sz="1600" b="1" strike="noStrike" spc="-1" dirty="0" smtClean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Елизавета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16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Александровна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1600" b="1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Лидер </a:t>
            </a:r>
            <a:r>
              <a:rPr lang="ru-RU" sz="1600" b="1" strike="noStrike" spc="-1" dirty="0" smtClean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проекта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16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4 курса МГТУ</a:t>
            </a:r>
            <a:endParaRPr lang="ru-RU" sz="16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85" y="1330483"/>
            <a:ext cx="1570590" cy="20941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412" y="1330483"/>
            <a:ext cx="1652392" cy="20941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5"/>
          <a:stretch>
            <a:fillRect/>
          </a:stretch>
        </p:blipFill>
        <p:spPr>
          <a:xfrm>
            <a:off x="6807704" y="1330483"/>
            <a:ext cx="1706524" cy="20953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911" y="1330483"/>
            <a:ext cx="2094120" cy="2094120"/>
          </a:xfrm>
          <a:prstGeom prst="rect">
            <a:avLst/>
          </a:prstGeom>
        </p:spPr>
      </p:pic>
      <p:sp>
        <p:nvSpPr>
          <p:cNvPr id="14" name="Прямоугольник 4"/>
          <p:cNvSpPr/>
          <p:nvPr/>
        </p:nvSpPr>
        <p:spPr>
          <a:xfrm>
            <a:off x="6342230" y="3534677"/>
            <a:ext cx="2637472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600" b="1" spc="-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Боджокова</a:t>
            </a:r>
            <a:r>
              <a:rPr lang="ru-RU" sz="16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Залина</a:t>
            </a:r>
            <a:r>
              <a:rPr lang="ru-RU" sz="16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Назырбиевна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1600" b="1" strike="noStrike" spc="-1" dirty="0" smtClean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Участник проекта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16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1 курса МГТУ</a:t>
            </a:r>
            <a:endParaRPr lang="ru-RU" sz="16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4"/>
          <p:cNvSpPr/>
          <p:nvPr/>
        </p:nvSpPr>
        <p:spPr>
          <a:xfrm>
            <a:off x="9636369" y="3497872"/>
            <a:ext cx="2461846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6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Карданов Аслан Русланович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1600" b="1" strike="noStrike" spc="-1" dirty="0" smtClean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Участник проекта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16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1 курса МГТУ</a:t>
            </a:r>
            <a:endParaRPr lang="ru-RU" sz="16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4"/>
          <p:cNvSpPr/>
          <p:nvPr/>
        </p:nvSpPr>
        <p:spPr>
          <a:xfrm>
            <a:off x="75968" y="3534677"/>
            <a:ext cx="2408005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600" b="1" spc="-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Едыгова</a:t>
            </a:r>
            <a:r>
              <a:rPr lang="ru-RU" sz="16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Саида </a:t>
            </a:r>
            <a:r>
              <a:rPr lang="ru-RU" sz="1600" b="1" spc="-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Нурбиевна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1600" b="1" strike="noStrike" spc="-1" dirty="0" smtClean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Наставник проекта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16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кафедры, к.т.н.</a:t>
            </a:r>
            <a:endParaRPr lang="ru-RU" sz="16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96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63484" y="0"/>
            <a:ext cx="3558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object 6"/>
          <p:cNvGrpSpPr/>
          <p:nvPr/>
        </p:nvGrpSpPr>
        <p:grpSpPr>
          <a:xfrm>
            <a:off x="11004" y="525039"/>
            <a:ext cx="7492365" cy="5770245"/>
            <a:chOff x="432816" y="92964"/>
            <a:chExt cx="7492365" cy="5770245"/>
          </a:xfrm>
        </p:grpSpPr>
        <p:pic>
          <p:nvPicPr>
            <p:cNvPr id="4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6" y="1143000"/>
              <a:ext cx="2446020" cy="3752088"/>
            </a:xfrm>
            <a:prstGeom prst="rect">
              <a:avLst/>
            </a:prstGeom>
          </p:spPr>
        </p:pic>
        <p:pic>
          <p:nvPicPr>
            <p:cNvPr id="5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78836" y="92964"/>
              <a:ext cx="2383536" cy="3352800"/>
            </a:xfrm>
            <a:prstGeom prst="rect">
              <a:avLst/>
            </a:prstGeom>
          </p:spPr>
        </p:pic>
        <p:pic>
          <p:nvPicPr>
            <p:cNvPr id="6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65419" y="2209799"/>
              <a:ext cx="2659379" cy="3653028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297488" y="68111"/>
            <a:ext cx="2188224" cy="31020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/>
          <a:srcRect t="742"/>
          <a:stretch/>
        </p:blipFill>
        <p:spPr>
          <a:xfrm>
            <a:off x="7502986" y="2713263"/>
            <a:ext cx="2532437" cy="36259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7025" y="3877839"/>
            <a:ext cx="2383536" cy="29801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8372104" y="95576"/>
            <a:ext cx="2188223" cy="3047151"/>
          </a:xfrm>
          <a:prstGeom prst="rect">
            <a:avLst/>
          </a:prstGeom>
        </p:spPr>
      </p:pic>
      <p:pic>
        <p:nvPicPr>
          <p:cNvPr id="11" name="Picture 2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609290" cy="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71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t="27154" r="12717"/>
          <a:stretch/>
        </p:blipFill>
        <p:spPr>
          <a:xfrm>
            <a:off x="10402432" y="0"/>
            <a:ext cx="1789568" cy="576587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18388" y="4400451"/>
            <a:ext cx="475805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Контакты: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12700" marR="15303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Лидер</a:t>
            </a:r>
            <a:r>
              <a:rPr sz="2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проекта:</a:t>
            </a:r>
            <a:r>
              <a:rPr sz="2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Текучева</a:t>
            </a:r>
            <a:r>
              <a:rPr sz="24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Елизавета 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8-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928-470-33-68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e.mail:</a:t>
            </a:r>
            <a:r>
              <a:rPr sz="2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  <a:hlinkClick r:id="rId3"/>
              </a:rPr>
              <a:t>lizatekucheva1416@gmail.com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644" y="2589291"/>
            <a:ext cx="5893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" y="6292158"/>
            <a:ext cx="1990987" cy="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37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</TotalTime>
  <Words>2938</Words>
  <Application>Microsoft Office PowerPoint</Application>
  <PresentationFormat>Широкоэкранный</PresentationFormat>
  <Paragraphs>506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DejaVu Sans</vt:lpstr>
      <vt:lpstr>Microsoft Sans Serif</vt:lpstr>
      <vt:lpstr>Times New Roman</vt:lpstr>
      <vt:lpstr>Тема Office</vt:lpstr>
      <vt:lpstr>Разработка индивидуального рациона питания функционального назначения для военнослужащих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показателей качества сырья и готовой продукции.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индивидуального рациона питания функционального назначения для военнослужащих</dc:title>
  <dc:creator>User</dc:creator>
  <cp:lastModifiedBy>User</cp:lastModifiedBy>
  <cp:revision>74</cp:revision>
  <dcterms:created xsi:type="dcterms:W3CDTF">2025-04-18T17:13:22Z</dcterms:created>
  <dcterms:modified xsi:type="dcterms:W3CDTF">2025-05-04T16:36:06Z</dcterms:modified>
</cp:coreProperties>
</file>