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57" r:id="rId6"/>
    <p:sldId id="258" r:id="rId7"/>
    <p:sldId id="29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230" autoAdjust="0"/>
    <p:restoredTop sz="95604" autoAdjust="0"/>
  </p:normalViewPr>
  <p:slideViewPr>
    <p:cSldViewPr snapToGrid="0">
      <p:cViewPr varScale="1">
        <p:scale>
          <a:sx n="43" d="100"/>
          <a:sy n="43" d="100"/>
        </p:scale>
        <p:origin x="-996" y="-10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F2A3BF-E9CF-4149-8F07-4AC615C04AAF}" type="doc">
      <dgm:prSet loTypeId="urn:microsoft.com/office/officeart/2005/8/layout/pyramid3" loCatId="pyramid" qsTypeId="urn:microsoft.com/office/officeart/2005/8/quickstyle/simple1" qsCatId="simple" csTypeId="urn:microsoft.com/office/officeart/2005/8/colors/colorful5" csCatId="colorful" phldr="1"/>
      <dgm:spPr/>
    </dgm:pt>
    <dgm:pt modelId="{1BB69DFB-D938-4D57-B452-215A14A984C6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8800" dirty="0"/>
            <a:t>TAM</a:t>
          </a:r>
          <a:endParaRPr lang="ru-RU" sz="8800" dirty="0"/>
        </a:p>
      </dgm:t>
    </dgm:pt>
    <dgm:pt modelId="{942EE4D7-9D09-464F-BAA9-56B22AE110B3}" type="parTrans" cxnId="{54607B35-504F-4EFB-BFA3-62AE2B02DC3A}">
      <dgm:prSet/>
      <dgm:spPr/>
      <dgm:t>
        <a:bodyPr/>
        <a:lstStyle/>
        <a:p>
          <a:endParaRPr lang="ru-RU"/>
        </a:p>
      </dgm:t>
    </dgm:pt>
    <dgm:pt modelId="{C27CF6CE-D7E1-4148-8BCB-EDCE5E40F097}" type="sibTrans" cxnId="{54607B35-504F-4EFB-BFA3-62AE2B02DC3A}">
      <dgm:prSet/>
      <dgm:spPr/>
      <dgm:t>
        <a:bodyPr/>
        <a:lstStyle/>
        <a:p>
          <a:endParaRPr lang="ru-RU"/>
        </a:p>
      </dgm:t>
    </dgm:pt>
    <dgm:pt modelId="{EDB2D80E-D6DE-437B-8333-ED593D1A76A6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SAM</a:t>
          </a:r>
          <a:endParaRPr lang="ru-RU" dirty="0"/>
        </a:p>
      </dgm:t>
    </dgm:pt>
    <dgm:pt modelId="{136E7DED-E0A8-47D5-A19D-E6AB7DF638DA}" type="parTrans" cxnId="{E0128167-C189-4648-A809-F066876EE958}">
      <dgm:prSet/>
      <dgm:spPr/>
      <dgm:t>
        <a:bodyPr/>
        <a:lstStyle/>
        <a:p>
          <a:endParaRPr lang="ru-RU"/>
        </a:p>
      </dgm:t>
    </dgm:pt>
    <dgm:pt modelId="{AE4E2F49-F787-4E0D-8725-555FE124AC45}" type="sibTrans" cxnId="{E0128167-C189-4648-A809-F066876EE958}">
      <dgm:prSet/>
      <dgm:spPr/>
      <dgm:t>
        <a:bodyPr/>
        <a:lstStyle/>
        <a:p>
          <a:endParaRPr lang="ru-RU"/>
        </a:p>
      </dgm:t>
    </dgm:pt>
    <dgm:pt modelId="{FE4CB7C4-81C6-4FE6-B50C-CCD700833123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4800" dirty="0"/>
            <a:t>SOM</a:t>
          </a:r>
          <a:endParaRPr lang="ru-RU" sz="4800" dirty="0"/>
        </a:p>
      </dgm:t>
    </dgm:pt>
    <dgm:pt modelId="{C8101B21-69F9-430D-8364-048BF4ABAB79}" type="parTrans" cxnId="{33F46D55-CE8C-4E79-9435-2DBF165145C7}">
      <dgm:prSet/>
      <dgm:spPr/>
      <dgm:t>
        <a:bodyPr/>
        <a:lstStyle/>
        <a:p>
          <a:endParaRPr lang="ru-RU"/>
        </a:p>
      </dgm:t>
    </dgm:pt>
    <dgm:pt modelId="{4AF61181-75CB-41B9-BC3B-17F15C5C5443}" type="sibTrans" cxnId="{33F46D55-CE8C-4E79-9435-2DBF165145C7}">
      <dgm:prSet/>
      <dgm:spPr/>
      <dgm:t>
        <a:bodyPr/>
        <a:lstStyle/>
        <a:p>
          <a:endParaRPr lang="ru-RU"/>
        </a:p>
      </dgm:t>
    </dgm:pt>
    <dgm:pt modelId="{7DFA5994-2CBD-4C0A-AA77-3B604AF9E0EF}" type="pres">
      <dgm:prSet presAssocID="{6FF2A3BF-E9CF-4149-8F07-4AC615C04AAF}" presName="Name0" presStyleCnt="0">
        <dgm:presLayoutVars>
          <dgm:dir/>
          <dgm:animLvl val="lvl"/>
          <dgm:resizeHandles val="exact"/>
        </dgm:presLayoutVars>
      </dgm:prSet>
      <dgm:spPr/>
    </dgm:pt>
    <dgm:pt modelId="{F4F754F1-05B5-46A6-AF8D-8B7B567B9253}" type="pres">
      <dgm:prSet presAssocID="{1BB69DFB-D938-4D57-B452-215A14A984C6}" presName="Name8" presStyleCnt="0"/>
      <dgm:spPr/>
    </dgm:pt>
    <dgm:pt modelId="{7D330CA6-1450-4E70-B78E-3ADC2F895FCA}" type="pres">
      <dgm:prSet presAssocID="{1BB69DFB-D938-4D57-B452-215A14A984C6}" presName="level" presStyleLbl="node1" presStyleIdx="0" presStyleCnt="3" custLinFactNeighborY="22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0B276-BDDB-45CE-A3DA-36F504F2BB0B}" type="pres">
      <dgm:prSet presAssocID="{1BB69DFB-D938-4D57-B452-215A14A984C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CBA4E-E343-4E76-84F2-336D7CC23E14}" type="pres">
      <dgm:prSet presAssocID="{EDB2D80E-D6DE-437B-8333-ED593D1A76A6}" presName="Name8" presStyleCnt="0"/>
      <dgm:spPr/>
    </dgm:pt>
    <dgm:pt modelId="{27196F99-13A5-4C39-BA8A-6F2848811707}" type="pres">
      <dgm:prSet presAssocID="{EDB2D80E-D6DE-437B-8333-ED593D1A76A6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7C15F2-8BF0-48A5-89D5-310058736C3F}" type="pres">
      <dgm:prSet presAssocID="{EDB2D80E-D6DE-437B-8333-ED593D1A76A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02E1-7E9E-456E-B66E-FB857FFFE2CE}" type="pres">
      <dgm:prSet presAssocID="{FE4CB7C4-81C6-4FE6-B50C-CCD700833123}" presName="Name8" presStyleCnt="0"/>
      <dgm:spPr/>
    </dgm:pt>
    <dgm:pt modelId="{18FB70AD-28B5-4E85-A7A1-A64B77C66A36}" type="pres">
      <dgm:prSet presAssocID="{FE4CB7C4-81C6-4FE6-B50C-CCD700833123}" presName="level" presStyleLbl="node1" presStyleIdx="2" presStyleCnt="3" custScaleX="105554" custScaleY="83044" custLinFactNeighborX="806" custLinFactNeighborY="-14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31509-B5D7-4639-9DB9-99D091F00FB5}" type="pres">
      <dgm:prSet presAssocID="{FE4CB7C4-81C6-4FE6-B50C-CCD7008331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D72370-57E1-4663-8278-1184A8738B1F}" type="presOf" srcId="{FE4CB7C4-81C6-4FE6-B50C-CCD700833123}" destId="{18FB70AD-28B5-4E85-A7A1-A64B77C66A36}" srcOrd="0" destOrd="0" presId="urn:microsoft.com/office/officeart/2005/8/layout/pyramid3"/>
    <dgm:cxn modelId="{33F46D55-CE8C-4E79-9435-2DBF165145C7}" srcId="{6FF2A3BF-E9CF-4149-8F07-4AC615C04AAF}" destId="{FE4CB7C4-81C6-4FE6-B50C-CCD700833123}" srcOrd="2" destOrd="0" parTransId="{C8101B21-69F9-430D-8364-048BF4ABAB79}" sibTransId="{4AF61181-75CB-41B9-BC3B-17F15C5C5443}"/>
    <dgm:cxn modelId="{5D4D9005-6874-4D37-88AA-D04AD1B0CF87}" type="presOf" srcId="{EDB2D80E-D6DE-437B-8333-ED593D1A76A6}" destId="{27196F99-13A5-4C39-BA8A-6F2848811707}" srcOrd="0" destOrd="0" presId="urn:microsoft.com/office/officeart/2005/8/layout/pyramid3"/>
    <dgm:cxn modelId="{7B307EC8-46E5-41D7-BB96-4E039D72B58F}" type="presOf" srcId="{FE4CB7C4-81C6-4FE6-B50C-CCD700833123}" destId="{D5B31509-B5D7-4639-9DB9-99D091F00FB5}" srcOrd="1" destOrd="0" presId="urn:microsoft.com/office/officeart/2005/8/layout/pyramid3"/>
    <dgm:cxn modelId="{E0128167-C189-4648-A809-F066876EE958}" srcId="{6FF2A3BF-E9CF-4149-8F07-4AC615C04AAF}" destId="{EDB2D80E-D6DE-437B-8333-ED593D1A76A6}" srcOrd="1" destOrd="0" parTransId="{136E7DED-E0A8-47D5-A19D-E6AB7DF638DA}" sibTransId="{AE4E2F49-F787-4E0D-8725-555FE124AC45}"/>
    <dgm:cxn modelId="{A80CA027-494B-4DFC-BA21-0C2743EEFC76}" type="presOf" srcId="{1BB69DFB-D938-4D57-B452-215A14A984C6}" destId="{7B20B276-BDDB-45CE-A3DA-36F504F2BB0B}" srcOrd="1" destOrd="0" presId="urn:microsoft.com/office/officeart/2005/8/layout/pyramid3"/>
    <dgm:cxn modelId="{54607B35-504F-4EFB-BFA3-62AE2B02DC3A}" srcId="{6FF2A3BF-E9CF-4149-8F07-4AC615C04AAF}" destId="{1BB69DFB-D938-4D57-B452-215A14A984C6}" srcOrd="0" destOrd="0" parTransId="{942EE4D7-9D09-464F-BAA9-56B22AE110B3}" sibTransId="{C27CF6CE-D7E1-4148-8BCB-EDCE5E40F097}"/>
    <dgm:cxn modelId="{483EBB67-DACB-475F-9404-D1133E80C48A}" type="presOf" srcId="{6FF2A3BF-E9CF-4149-8F07-4AC615C04AAF}" destId="{7DFA5994-2CBD-4C0A-AA77-3B604AF9E0EF}" srcOrd="0" destOrd="0" presId="urn:microsoft.com/office/officeart/2005/8/layout/pyramid3"/>
    <dgm:cxn modelId="{DA3720BB-4AF8-4A35-888A-2AB9CB4BD593}" type="presOf" srcId="{EDB2D80E-D6DE-437B-8333-ED593D1A76A6}" destId="{EF7C15F2-8BF0-48A5-89D5-310058736C3F}" srcOrd="1" destOrd="0" presId="urn:microsoft.com/office/officeart/2005/8/layout/pyramid3"/>
    <dgm:cxn modelId="{1479E4D3-E1B9-4894-8D78-F7C0BFAFCDD8}" type="presOf" srcId="{1BB69DFB-D938-4D57-B452-215A14A984C6}" destId="{7D330CA6-1450-4E70-B78E-3ADC2F895FCA}" srcOrd="0" destOrd="0" presId="urn:microsoft.com/office/officeart/2005/8/layout/pyramid3"/>
    <dgm:cxn modelId="{C1EE7EE6-A469-489C-B733-F1A82DCD7F69}" type="presParOf" srcId="{7DFA5994-2CBD-4C0A-AA77-3B604AF9E0EF}" destId="{F4F754F1-05B5-46A6-AF8D-8B7B567B9253}" srcOrd="0" destOrd="0" presId="urn:microsoft.com/office/officeart/2005/8/layout/pyramid3"/>
    <dgm:cxn modelId="{961F8AA6-22C1-4015-B2C9-D5A260FFEA1C}" type="presParOf" srcId="{F4F754F1-05B5-46A6-AF8D-8B7B567B9253}" destId="{7D330CA6-1450-4E70-B78E-3ADC2F895FCA}" srcOrd="0" destOrd="0" presId="urn:microsoft.com/office/officeart/2005/8/layout/pyramid3"/>
    <dgm:cxn modelId="{22783A16-1C4D-4763-B97B-02AD473D053F}" type="presParOf" srcId="{F4F754F1-05B5-46A6-AF8D-8B7B567B9253}" destId="{7B20B276-BDDB-45CE-A3DA-36F504F2BB0B}" srcOrd="1" destOrd="0" presId="urn:microsoft.com/office/officeart/2005/8/layout/pyramid3"/>
    <dgm:cxn modelId="{AEEAC3AA-1147-48A1-ACD4-6B506263713C}" type="presParOf" srcId="{7DFA5994-2CBD-4C0A-AA77-3B604AF9E0EF}" destId="{1FBCBA4E-E343-4E76-84F2-336D7CC23E14}" srcOrd="1" destOrd="0" presId="urn:microsoft.com/office/officeart/2005/8/layout/pyramid3"/>
    <dgm:cxn modelId="{8DB718B8-04F4-4934-9B6D-A246A163AECB}" type="presParOf" srcId="{1FBCBA4E-E343-4E76-84F2-336D7CC23E14}" destId="{27196F99-13A5-4C39-BA8A-6F2848811707}" srcOrd="0" destOrd="0" presId="urn:microsoft.com/office/officeart/2005/8/layout/pyramid3"/>
    <dgm:cxn modelId="{6ED11D20-67B8-4540-93C6-1E2DB8EA5A95}" type="presParOf" srcId="{1FBCBA4E-E343-4E76-84F2-336D7CC23E14}" destId="{EF7C15F2-8BF0-48A5-89D5-310058736C3F}" srcOrd="1" destOrd="0" presId="urn:microsoft.com/office/officeart/2005/8/layout/pyramid3"/>
    <dgm:cxn modelId="{4C3F68AB-C8B6-424B-84D0-D2C3BB626D42}" type="presParOf" srcId="{7DFA5994-2CBD-4C0A-AA77-3B604AF9E0EF}" destId="{C43402E1-7E9E-456E-B66E-FB857FFFE2CE}" srcOrd="2" destOrd="0" presId="urn:microsoft.com/office/officeart/2005/8/layout/pyramid3"/>
    <dgm:cxn modelId="{23B2ECA6-BF4F-4089-B885-3C54B245CD65}" type="presParOf" srcId="{C43402E1-7E9E-456E-B66E-FB857FFFE2CE}" destId="{18FB70AD-28B5-4E85-A7A1-A64B77C66A36}" srcOrd="0" destOrd="0" presId="urn:microsoft.com/office/officeart/2005/8/layout/pyramid3"/>
    <dgm:cxn modelId="{8D34E901-8147-4EBA-BAB2-D979FD6D70DC}" type="presParOf" srcId="{C43402E1-7E9E-456E-B66E-FB857FFFE2CE}" destId="{D5B31509-B5D7-4639-9DB9-99D091F00FB5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30CA6-1450-4E70-B78E-3ADC2F895FCA}">
      <dsp:nvSpPr>
        <dsp:cNvPr id="0" name=""/>
        <dsp:cNvSpPr/>
      </dsp:nvSpPr>
      <dsp:spPr>
        <a:xfrm rot="10800000">
          <a:off x="0" y="61049"/>
          <a:ext cx="8439149" cy="2718140"/>
        </a:xfrm>
        <a:prstGeom prst="trapezoid">
          <a:avLst>
            <a:gd name="adj" fmla="val 54846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lvl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800" kern="1200" dirty="0"/>
            <a:t>TAM</a:t>
          </a:r>
          <a:endParaRPr lang="ru-RU" sz="8800" kern="1200" dirty="0"/>
        </a:p>
      </dsp:txBody>
      <dsp:txXfrm rot="-10800000">
        <a:off x="1476851" y="61049"/>
        <a:ext cx="5485446" cy="2718140"/>
      </dsp:txXfrm>
    </dsp:sp>
    <dsp:sp modelId="{27196F99-13A5-4C39-BA8A-6F2848811707}">
      <dsp:nvSpPr>
        <dsp:cNvPr id="0" name=""/>
        <dsp:cNvSpPr/>
      </dsp:nvSpPr>
      <dsp:spPr>
        <a:xfrm rot="10800000">
          <a:off x="1490783" y="2718140"/>
          <a:ext cx="5457581" cy="2718140"/>
        </a:xfrm>
        <a:prstGeom prst="trapezoid">
          <a:avLst>
            <a:gd name="adj" fmla="val 54846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SAM</a:t>
          </a:r>
          <a:endParaRPr lang="ru-RU" sz="6500" kern="1200" dirty="0"/>
        </a:p>
      </dsp:txBody>
      <dsp:txXfrm rot="-10800000">
        <a:off x="2445860" y="2718140"/>
        <a:ext cx="3547427" cy="2718140"/>
      </dsp:txXfrm>
    </dsp:sp>
    <dsp:sp modelId="{18FB70AD-28B5-4E85-A7A1-A64B77C66A36}">
      <dsp:nvSpPr>
        <dsp:cNvPr id="0" name=""/>
        <dsp:cNvSpPr/>
      </dsp:nvSpPr>
      <dsp:spPr>
        <a:xfrm rot="10800000">
          <a:off x="2932765" y="5397873"/>
          <a:ext cx="2613531" cy="2257252"/>
        </a:xfrm>
        <a:prstGeom prst="trapezoid">
          <a:avLst>
            <a:gd name="adj" fmla="val 54846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/>
            <a:t>SOM</a:t>
          </a:r>
          <a:endParaRPr lang="ru-RU" sz="4800" kern="1200" dirty="0"/>
        </a:p>
      </dsp:txBody>
      <dsp:txXfrm rot="-10800000">
        <a:off x="2932765" y="5397873"/>
        <a:ext cx="2613531" cy="2257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NULL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6.wdp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467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50535" y="0"/>
            <a:ext cx="5853565" cy="111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0546" y="-17979"/>
            <a:ext cx="5700386" cy="1133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521303" y="6181900"/>
            <a:ext cx="15087600" cy="395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7666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5333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2999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90666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88332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85999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83665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81332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66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66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66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396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396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396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396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4844" y="2360741"/>
            <a:ext cx="2598356" cy="214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ru-RU"/>
            </a:defPPr>
            <a:lvl1pPr marL="0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149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62299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4344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24599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40574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8689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68047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4919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9006" y="2434442"/>
            <a:ext cx="3674149" cy="20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14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58900" y="31829"/>
            <a:ext cx="6045200" cy="11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59917" y="57772"/>
            <a:ext cx="5662286" cy="1125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4311199" y="4892600"/>
            <a:ext cx="1174468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7666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5333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2999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90666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88332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85999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83665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81332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6600" b="1" dirty="0">
                <a:solidFill>
                  <a:srgbClr val="173277"/>
                </a:solidFill>
                <a:latin typeface="Geometria" pitchFamily="34" charset="-52"/>
              </a:rPr>
              <a:t>Беспилотный сотрудник правоохранительных органов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064659" y="8217388"/>
            <a:ext cx="12237760" cy="8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7666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5333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2999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90666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88332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85999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83665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81332" algn="l" defTabSz="1795333" rtl="0" eaLnBrk="1" latinLnBrk="0" hangingPunct="1">
              <a:defRPr sz="35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4945" dirty="0">
                <a:solidFill>
                  <a:srgbClr val="173277"/>
                </a:solidFill>
                <a:latin typeface="Geometria" pitchFamily="34" charset="-52"/>
              </a:rPr>
              <a:t>Плеханова Илья</a:t>
            </a: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818" y="1489440"/>
            <a:ext cx="2357436" cy="194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ru-RU"/>
            </a:defPPr>
            <a:lvl1pPr marL="0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149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62299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4344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24599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40574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8689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68047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49198" algn="l" defTabSz="2962299" rtl="0" eaLnBrk="1" latinLnBrk="0" hangingPunct="1">
              <a:defRPr sz="58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0821" y="1689675"/>
            <a:ext cx="3674149" cy="20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729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67825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</a:t>
            </a:r>
          </a:p>
        </p:txBody>
      </p:sp>
      <p:pic>
        <p:nvPicPr>
          <p:cNvPr id="10244" name="Picture 4" descr="https://img.knowyourpolice.net/wp-content/uploads/police-drones-to-photograph-anti-social-yobs-and-follow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6352" y="2942400"/>
            <a:ext cx="8105116" cy="4307690"/>
          </a:xfrm>
          <a:prstGeom prst="rect">
            <a:avLst/>
          </a:prstGeom>
          <a:noFill/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0E99706-06F8-DF2C-88F0-200270ABBD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3600" dirty="0"/>
              <a:t>Актуальность проекта беспилотного сотрудника правоохранительных органов заключается в возможности снижения рисков для человеческой жизни, увеличении эффективности оперативных мероприятий и повышении безопасности в области правоохранительной деятельности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18388"/>
            <a:ext cx="9741217" cy="911089"/>
          </a:xfrm>
        </p:spPr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35805" y="2942400"/>
            <a:ext cx="8793162" cy="583148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3600" dirty="0"/>
              <a:t>Беспилотные сотрудники повышают безопасность, проникая в опасные зоны и выявляя подозрительную активность. </a:t>
            </a:r>
            <a:endParaRPr lang="ru-RU" sz="3600" dirty="0" smtClean="0"/>
          </a:p>
          <a:p>
            <a:pPr>
              <a:buFont typeface="Wingdings" pitchFamily="2" charset="2"/>
              <a:buChar char="ü"/>
            </a:pPr>
            <a:r>
              <a:rPr lang="ru-RU" sz="3600" dirty="0" smtClean="0"/>
              <a:t>Они </a:t>
            </a:r>
            <a:r>
              <a:rPr lang="ru-RU" sz="3600" dirty="0"/>
              <a:t>также автоматизируют процессы, сканируют большие территории, отслеживают транспорт и минимизируют человеческий фактор. </a:t>
            </a:r>
            <a:endParaRPr lang="ru-RU" sz="3600" dirty="0" smtClean="0"/>
          </a:p>
          <a:p>
            <a:pPr>
              <a:buFont typeface="Wingdings" pitchFamily="2" charset="2"/>
              <a:buChar char="ü"/>
            </a:pPr>
            <a:r>
              <a:rPr lang="ru-RU" sz="3600" dirty="0" smtClean="0"/>
              <a:t>Внедрение </a:t>
            </a:r>
            <a:r>
              <a:rPr lang="ru-RU" sz="3600" dirty="0"/>
              <a:t>этих устройств также снижает затраты на обучение и содержание персонала.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58825" indent="-742950">
              <a:buFont typeface="+mj-lt"/>
              <a:buAutoNum type="arabicParenR"/>
            </a:pPr>
            <a:r>
              <a:rPr lang="ru-RU" sz="3600" dirty="0"/>
              <a:t>Повышение </a:t>
            </a:r>
            <a:r>
              <a:rPr lang="ru-RU" sz="3600" dirty="0" smtClean="0"/>
              <a:t>безопасности</a:t>
            </a:r>
          </a:p>
          <a:p>
            <a:pPr marL="758825" indent="-742950">
              <a:buFont typeface="+mj-lt"/>
              <a:buAutoNum type="arabicParenR"/>
            </a:pPr>
            <a:r>
              <a:rPr lang="ru-RU" sz="3600" dirty="0"/>
              <a:t>Повышение эффективности и </a:t>
            </a:r>
            <a:r>
              <a:rPr lang="ru-RU" sz="3600" dirty="0" smtClean="0"/>
              <a:t>производительности</a:t>
            </a:r>
          </a:p>
          <a:p>
            <a:pPr marL="758825" indent="-742950">
              <a:buFont typeface="+mj-lt"/>
              <a:buAutoNum type="arabicParenR"/>
            </a:pPr>
            <a:r>
              <a:rPr lang="ru-RU" sz="3600" dirty="0"/>
              <a:t>Сокращение человеческого </a:t>
            </a:r>
            <a:r>
              <a:rPr lang="ru-RU" sz="3600" dirty="0" smtClean="0"/>
              <a:t>фактора</a:t>
            </a:r>
          </a:p>
          <a:p>
            <a:pPr marL="758825" indent="-742950">
              <a:buFont typeface="+mj-lt"/>
              <a:buAutoNum type="arabicParenR"/>
            </a:pPr>
            <a:r>
              <a:rPr lang="ru-RU" sz="3600" dirty="0"/>
              <a:t>Снижение затрат и </a:t>
            </a:r>
            <a:r>
              <a:rPr lang="ru-RU" sz="3600" dirty="0" smtClean="0"/>
              <a:t>ресурсов</a:t>
            </a:r>
          </a:p>
          <a:p>
            <a:pPr marL="758825" indent="-742950">
              <a:buFont typeface="+mj-lt"/>
              <a:buAutoNum type="arabicParenR"/>
            </a:pPr>
            <a:endParaRPr lang="ru-RU" dirty="0" smtClean="0"/>
          </a:p>
        </p:txBody>
      </p:sp>
      <p:pic>
        <p:nvPicPr>
          <p:cNvPr id="9218" name="Picture 2" descr="https://gas-kvas.com/uploads/posts/2023-02/1676881301_gas-kvas-com-p-risunok-na-temu-pravookhranitelnie-organi-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9576" y="5804983"/>
            <a:ext cx="6201682" cy="55107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74" y="595993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544" y="1302574"/>
            <a:ext cx="10167256" cy="9604911"/>
          </a:xfrm>
        </p:spPr>
        <p:txBody>
          <a:bodyPr/>
          <a:lstStyle/>
          <a:p>
            <a:pPr indent="457200" algn="just"/>
            <a:r>
              <a:rPr lang="ru-RU" sz="3600" dirty="0" smtClean="0"/>
              <a:t>Беспилотные </a:t>
            </a:r>
            <a:r>
              <a:rPr lang="ru-RU" sz="3600" dirty="0"/>
              <a:t>сотрудники правоохранительных органов решают проблемы, связанные с </a:t>
            </a:r>
            <a:r>
              <a:rPr lang="ru-RU" sz="3600" b="1" dirty="0"/>
              <a:t>обеспечением безопасности </a:t>
            </a:r>
            <a:r>
              <a:rPr lang="ru-RU" sz="3600" dirty="0"/>
              <a:t>общества, улучшая общественную безопасность, предотвращая </a:t>
            </a:r>
            <a:r>
              <a:rPr lang="ru-RU" sz="3600" dirty="0" smtClean="0"/>
              <a:t>преступления и патрулирование общественных мест. </a:t>
            </a:r>
            <a:endParaRPr lang="ru-RU" sz="3600" dirty="0" smtClean="0"/>
          </a:p>
          <a:p>
            <a:pPr indent="457200" algn="just"/>
            <a:r>
              <a:rPr lang="ru-RU" sz="3600" dirty="0" smtClean="0"/>
              <a:t>Так </a:t>
            </a:r>
            <a:r>
              <a:rPr lang="ru-RU" sz="3600" dirty="0" smtClean="0"/>
              <a:t>же они </a:t>
            </a:r>
            <a:r>
              <a:rPr lang="ru-RU" sz="3600" b="1" dirty="0" smtClean="0"/>
              <a:t>минимизируют </a:t>
            </a:r>
            <a:r>
              <a:rPr lang="ru-RU" sz="3600" b="1" dirty="0"/>
              <a:t>риски для жизни и здоровья </a:t>
            </a:r>
            <a:r>
              <a:rPr lang="ru-RU" sz="3600" b="1" dirty="0" smtClean="0"/>
              <a:t>сотрудников правоохранительных </a:t>
            </a:r>
            <a:r>
              <a:rPr lang="ru-RU" sz="3600" b="1" dirty="0"/>
              <a:t>органов</a:t>
            </a:r>
            <a:r>
              <a:rPr lang="ru-RU" sz="3600" dirty="0"/>
              <a:t>, выполняя функции в опасных или неблагоприятных </a:t>
            </a:r>
            <a:r>
              <a:rPr lang="ru-RU" sz="3600" dirty="0" smtClean="0"/>
              <a:t>условиях. </a:t>
            </a:r>
            <a:endParaRPr lang="ru-RU" sz="3600" dirty="0" smtClean="0"/>
          </a:p>
          <a:p>
            <a:pPr indent="457200" algn="just"/>
            <a:r>
              <a:rPr lang="ru-RU" sz="3600" dirty="0" smtClean="0"/>
              <a:t>Использование </a:t>
            </a:r>
            <a:r>
              <a:rPr lang="ru-RU" sz="3600" dirty="0"/>
              <a:t>технологий искусственного интеллекта позволяет </a:t>
            </a:r>
            <a:r>
              <a:rPr lang="ru-RU" sz="3600" b="1" dirty="0"/>
              <a:t>оптимизировать использование ресурсов, собирать, анализировать и обрабатывать большие объемы данных</a:t>
            </a:r>
            <a:r>
              <a:rPr lang="ru-RU" sz="3600" dirty="0"/>
              <a:t>, что повышает их эффективность и уменьшает время реагирования на происшествия.</a:t>
            </a:r>
          </a:p>
        </p:txBody>
      </p:sp>
      <p:pic>
        <p:nvPicPr>
          <p:cNvPr id="8194" name="Picture 2" descr="https://sun9-73.userapi.com/impg/sx4Y_Ogb0f7Qc0BapL2-YQtGXq7TYVlZTWq89w/hBdb_0Ek6z4.jpg?size=773x1024&amp;quality=95&amp;sign=7e88a7b6cf26f04b9ceb0f6eedc57dba&amp;c_uniq_tag=Fy5FjYK2lXRfCPcc7lvCWq5GfYEBHl2DRyilbyzCIKU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21003" y="1243465"/>
            <a:ext cx="7362825" cy="9753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10675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01560" y="1921764"/>
            <a:ext cx="10103005" cy="10111367"/>
          </a:xfrm>
        </p:spPr>
        <p:txBody>
          <a:bodyPr/>
          <a:lstStyle/>
          <a:p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TAM около 591 млн. рублей</a:t>
            </a:r>
          </a:p>
          <a:p>
            <a:r>
              <a:rPr lang="ru-RU" sz="3200" dirty="0"/>
              <a:t>Представляет общий объем рынка, который может быть потенциально адресован данной продукцией. </a:t>
            </a:r>
            <a:r>
              <a:rPr lang="ru-RU" sz="3200" dirty="0" err="1"/>
              <a:t>даннВом</a:t>
            </a:r>
            <a:r>
              <a:rPr lang="ru-RU" sz="3200" dirty="0"/>
              <a:t> </a:t>
            </a:r>
            <a:r>
              <a:rPr lang="ru-RU" sz="3200" dirty="0" err="1"/>
              <a:t>случае,предполагается</a:t>
            </a:r>
            <a:r>
              <a:rPr lang="ru-RU" sz="3200" dirty="0"/>
              <a:t>, что все 3938 отделов полиции смогут позволить себе приобрести </a:t>
            </a:r>
            <a:r>
              <a:rPr lang="ru-RU" sz="3200" dirty="0" err="1"/>
              <a:t>беспилотники</a:t>
            </a:r>
            <a:r>
              <a:rPr lang="ru-RU" sz="3200" dirty="0"/>
              <a:t> по цене 150000 рублей.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SAM 177,2 млн. рублей. </a:t>
            </a:r>
          </a:p>
          <a:p>
            <a:r>
              <a:rPr lang="ru-RU" sz="3200" dirty="0"/>
              <a:t>Здесь предполагается, что только 30% отделов полиции могут позволить себе покупку </a:t>
            </a:r>
            <a:r>
              <a:rPr lang="ru-RU" sz="3200" dirty="0" err="1"/>
              <a:t>беспилотников</a:t>
            </a:r>
            <a:r>
              <a:rPr lang="ru-RU" sz="3200" dirty="0"/>
              <a:t>, что дает нам 1181 клиентов.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SOM 17,7 млн. рублей.</a:t>
            </a:r>
          </a:p>
          <a:p>
            <a:r>
              <a:rPr lang="ru-RU" sz="3200" dirty="0"/>
              <a:t>Представляет собой прогнозируемый объем продаж, который компания может реально достичь. В данном случае, предполагается, что </a:t>
            </a:r>
            <a:r>
              <a:rPr lang="ru-RU" sz="3200" dirty="0" err="1"/>
              <a:t>обзвон</a:t>
            </a:r>
            <a:r>
              <a:rPr lang="ru-RU" sz="3200" dirty="0"/>
              <a:t> клиентов SAM позволит компании привлечь 10% из них, что составит 118 клиентов.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138067847"/>
              </p:ext>
            </p:extLst>
          </p:nvPr>
        </p:nvGraphicFramePr>
        <p:xfrm>
          <a:off x="299535" y="2413248"/>
          <a:ext cx="8439149" cy="7693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67FCA1B-7BEB-56F7-DD64-91A18E880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8706612" cy="7554912"/>
          </a:xfrm>
        </p:spPr>
        <p:txBody>
          <a:bodyPr/>
          <a:lstStyle/>
          <a:p>
            <a:r>
              <a:rPr lang="ru-RU" sz="3600" b="0" i="0" dirty="0">
                <a:effectLst/>
              </a:rPr>
              <a:t>1. Сегменты потребителей: правоохранительные органы, государственные агентства, частные охранно-патрульные компании.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0" i="0" dirty="0">
                <a:effectLst/>
              </a:rPr>
              <a:t>2. Ценностное предложение: решение проблем нехватки ресурсов и персонала, предоставление уникальной технологии беспилотных устройств для обеспечения безопасности.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0" i="0" dirty="0">
                <a:effectLst/>
              </a:rPr>
              <a:t>3. Каналы продвижения: прямые продажи и демонстрации, участие в выставках, привлечение внимания через медиа и социальные платформы.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0" i="0" dirty="0">
                <a:effectLst/>
              </a:rPr>
              <a:t>4. Взаимоотношения с потребителями: персональное обслуживание клиентов, создание сообщества и обмен опытом между пользователями.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0" i="0" dirty="0">
                <a:effectLst/>
              </a:rPr>
              <a:t>5. Каналы сбыта: продажи напрямую через представительства и партнеров,</a:t>
            </a:r>
            <a:r>
              <a:rPr lang="ru-RU" sz="3600" b="0" i="0" dirty="0">
                <a:solidFill>
                  <a:srgbClr val="FFFFFF"/>
                </a:solidFill>
                <a:effectLst/>
              </a:rPr>
              <a:t> аренда или лизинг оборудования.</a:t>
            </a:r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A1E757B-7BEB-4C10-CBF4-1DC47AD70F4C}"/>
              </a:ext>
            </a:extLst>
          </p:cNvPr>
          <p:cNvSpPr txBox="1"/>
          <p:nvPr/>
        </p:nvSpPr>
        <p:spPr>
          <a:xfrm>
            <a:off x="10052050" y="1426464"/>
            <a:ext cx="9553576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600" b="0" i="0" dirty="0">
                <a:solidFill>
                  <a:schemeClr val="tx1"/>
                </a:solidFill>
                <a:effectLst/>
                <a:latin typeface="+mn-lt"/>
              </a:rPr>
              <a:t>6. Потоки доходов: монтаж и обслуживание беспилотных устройств, абонентская плата за предоставление услуг.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+mn-lt"/>
              </a:rPr>
            </a:br>
            <a:r>
              <a:rPr lang="ru-RU" sz="3600" b="0" i="0" dirty="0">
                <a:solidFill>
                  <a:schemeClr val="tx1"/>
                </a:solidFill>
                <a:effectLst/>
                <a:latin typeface="+mn-lt"/>
              </a:rPr>
              <a:t>7. Ключевые ресурсы и способы привлечения: финансовые ресурсы, интеллектуальные ресурсы.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+mn-lt"/>
              </a:rPr>
            </a:br>
            <a:r>
              <a:rPr lang="ru-RU" sz="3600" b="0" i="0" dirty="0">
                <a:solidFill>
                  <a:schemeClr val="tx1"/>
                </a:solidFill>
                <a:effectLst/>
                <a:latin typeface="+mn-lt"/>
              </a:rPr>
              <a:t>8. Ключевые виды деятельности: разработка и производство беспилотных устройств, тестирование систем, обслуживание и модернизация устройств.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+mn-lt"/>
              </a:rPr>
            </a:br>
            <a:r>
              <a:rPr lang="ru-RU" sz="3600" b="0" i="0" dirty="0">
                <a:solidFill>
                  <a:schemeClr val="tx1"/>
                </a:solidFill>
                <a:effectLst/>
                <a:latin typeface="+mn-lt"/>
              </a:rPr>
              <a:t>9. Ключевые партнеры: поставщики комплектующих и технические партнеры, дилеры и обслуживанию техники.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+mn-lt"/>
              </a:rPr>
            </a:br>
            <a:r>
              <a:rPr lang="ru-RU" sz="3600" b="0" i="0" dirty="0">
                <a:solidFill>
                  <a:schemeClr val="tx1"/>
                </a:solidFill>
                <a:effectLst/>
                <a:latin typeface="+mn-lt"/>
              </a:rPr>
              <a:t>10. Затраты: исследования и разработки новых технологий, производство и интеграция компонентов устройств, реклама и маркетинг.</a:t>
            </a:r>
            <a:endParaRPr lang="ru-RU" sz="3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0050" y="1358084"/>
            <a:ext cx="9922096" cy="9525506"/>
          </a:xfrm>
        </p:spPr>
        <p:txBody>
          <a:bodyPr/>
          <a:lstStyle/>
          <a:p>
            <a:r>
              <a:rPr lang="ru-RU" sz="3600" dirty="0"/>
              <a:t>Проект "Беспилотный сотрудник правоохранительных органов" находится на стадии разработки с техническим уровнем готовности TRL 1 - разработана идея проекта. </a:t>
            </a:r>
            <a:endParaRPr lang="ru-RU" sz="3600" dirty="0" smtClean="0"/>
          </a:p>
          <a:p>
            <a:r>
              <a:rPr lang="ru-RU" sz="3600" dirty="0" smtClean="0"/>
              <a:t>В </a:t>
            </a:r>
            <a:r>
              <a:rPr lang="ru-RU" sz="3600" dirty="0"/>
              <a:t>данной стадии были выполнены следующие </a:t>
            </a:r>
            <a:r>
              <a:rPr lang="ru-RU" sz="3600" b="1" dirty="0"/>
              <a:t>шаги</a:t>
            </a:r>
            <a:r>
              <a:rPr lang="ru-RU" sz="3600" dirty="0"/>
              <a:t>: </a:t>
            </a:r>
            <a:r>
              <a:rPr lang="ru-RU" sz="3600" dirty="0" smtClean="0"/>
              <a:t>предложена </a:t>
            </a:r>
            <a:r>
              <a:rPr lang="ru-RU" sz="3600" dirty="0"/>
              <a:t>идея проекта и концепция ее реализации, проведено проблемное интервью для проверки гипотезы о востребованности продукта и определения целевой аудитории. </a:t>
            </a:r>
            <a:r>
              <a:rPr lang="ru-RU" sz="3600" dirty="0" smtClean="0"/>
              <a:t>Также </a:t>
            </a:r>
            <a:r>
              <a:rPr lang="ru-RU" sz="3600" dirty="0"/>
              <a:t>был проанализирован потенциал рынка и основные конкуренты, определена бизнес-модель и сформулировано ценностное предложение. Была построена карта пути клиента и оценены ключевые экономические показатели проекта. Наконец, была подготовлена презентация для представления проекта потенциальным партнерам и инвесторам.</a:t>
            </a:r>
          </a:p>
        </p:txBody>
      </p:sp>
      <p:pic>
        <p:nvPicPr>
          <p:cNvPr id="5122" name="Picture 2" descr="https://gazetanovoros.ru/wp-content/uploads/2022/05/1595068353_403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26750" y="2604655"/>
            <a:ext cx="8486338" cy="6461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3007" y="3852892"/>
            <a:ext cx="5573119" cy="2103120"/>
          </a:xfrm>
        </p:spPr>
        <p:txBody>
          <a:bodyPr/>
          <a:lstStyle/>
          <a:p>
            <a:r>
              <a:rPr lang="ru-RU" sz="3600" dirty="0"/>
              <a:t>Студент 2 </a:t>
            </a:r>
            <a:r>
              <a:rPr lang="ru-RU" sz="3600" dirty="0" smtClean="0"/>
              <a:t>курса </a:t>
            </a:r>
            <a:r>
              <a:rPr lang="ru-RU" sz="3600" dirty="0"/>
              <a:t>экономического факультета Казанского инновационного университета имени В.Г. </a:t>
            </a:r>
            <a:r>
              <a:rPr lang="ru-RU" sz="3600" dirty="0" err="1"/>
              <a:t>Тимирясова</a:t>
            </a:r>
            <a:r>
              <a:rPr lang="ru-RU" sz="3600" dirty="0"/>
              <a:t> (КИУ)</a:t>
            </a:r>
          </a:p>
          <a:p>
            <a:r>
              <a:rPr lang="ru-RU" sz="3600" dirty="0"/>
              <a:t>Главные функции в проекте: общее управление, постановка задачи, организация </a:t>
            </a:r>
            <a:r>
              <a:rPr lang="ru-RU" sz="3600" dirty="0" err="1"/>
              <a:t>бизнесс-процессов</a:t>
            </a:r>
            <a:r>
              <a:rPr lang="ru-RU" sz="3600" dirty="0"/>
              <a:t>, участие в построении </a:t>
            </a:r>
            <a:r>
              <a:rPr lang="ru-RU" sz="3600" dirty="0" err="1"/>
              <a:t>бизнес-модели</a:t>
            </a:r>
            <a:r>
              <a:rPr lang="ru-RU" sz="3600" dirty="0"/>
              <a:t>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73007" y="2339670"/>
            <a:ext cx="5573119" cy="916485"/>
          </a:xfrm>
        </p:spPr>
        <p:txBody>
          <a:bodyPr/>
          <a:lstStyle/>
          <a:p>
            <a:r>
              <a:rPr lang="ru-RU" sz="3600" dirty="0"/>
              <a:t>Плеханов Илья Юрьевич:</a:t>
            </a:r>
            <a:r>
              <a:rPr lang="ru-RU" sz="3600" b="0" dirty="0"/>
              <a:t> инициатор проекта, лидер </a:t>
            </a:r>
            <a:endParaRPr lang="ru-RU" sz="3600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197442" y="3256155"/>
            <a:ext cx="5531005" cy="2103120"/>
          </a:xfrm>
        </p:spPr>
        <p:txBody>
          <a:bodyPr/>
          <a:lstStyle/>
          <a:p>
            <a:r>
              <a:rPr lang="ru-RU" sz="3600" dirty="0"/>
              <a:t>Студент 2 курса экономического факультета КИУ, постановка и проверка гипотез, все технические работы </a:t>
            </a:r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197442" y="2250461"/>
            <a:ext cx="5953134" cy="738066"/>
          </a:xfrm>
        </p:spPr>
        <p:txBody>
          <a:bodyPr/>
          <a:lstStyle/>
          <a:p>
            <a:r>
              <a:rPr lang="ru-RU" sz="3600" dirty="0" err="1"/>
              <a:t>Полосов</a:t>
            </a:r>
            <a:r>
              <a:rPr lang="ru-RU" sz="3600" dirty="0"/>
              <a:t> Ярослав Эдуардович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552974"/>
            <a:ext cx="8793162" cy="9253571"/>
          </a:xfrm>
        </p:spPr>
        <p:txBody>
          <a:bodyPr/>
          <a:lstStyle/>
          <a:p>
            <a:r>
              <a:rPr lang="ru-RU" sz="3600" b="1" dirty="0"/>
              <a:t>1.Разработка MVP проекта </a:t>
            </a:r>
            <a:endParaRPr lang="ru-RU" sz="3600" dirty="0"/>
          </a:p>
          <a:p>
            <a:r>
              <a:rPr lang="ru-RU" sz="3600" b="1" dirty="0"/>
              <a:t>2.Проведение решенческих интервью с потенциальными потребителями продуктов и услуг проекта и потенциальными партнерами. Реализация первых продаж во время решенческих интервью. </a:t>
            </a:r>
            <a:endParaRPr lang="ru-RU" sz="3600" dirty="0"/>
          </a:p>
          <a:p>
            <a:r>
              <a:rPr lang="ru-RU" sz="3600" b="1" dirty="0"/>
              <a:t>3.Доработка MVP по результатам решенческих интервью. </a:t>
            </a:r>
            <a:endParaRPr lang="ru-RU" sz="3600" dirty="0"/>
          </a:p>
          <a:p>
            <a:r>
              <a:rPr lang="ru-RU" sz="3600" b="1" dirty="0"/>
              <a:t>4.Тестирование каналов продаж и выбор приоритетных каналов продвижения. </a:t>
            </a:r>
            <a:endParaRPr lang="ru-RU" sz="3600" dirty="0"/>
          </a:p>
          <a:p>
            <a:r>
              <a:rPr lang="ru-RU" sz="3600" b="1" dirty="0"/>
              <a:t>5.Построение и непрерывное совершенствование воронки продаж. </a:t>
            </a:r>
            <a:endParaRPr lang="ru-RU" sz="3600" dirty="0"/>
          </a:p>
          <a:p>
            <a:r>
              <a:rPr lang="ru-RU" sz="3600" b="1" dirty="0"/>
              <a:t>6.Продвижение по выбранным каналам продаж и масштабирование проекта на федеральном уровне.</a:t>
            </a:r>
            <a:endParaRPr lang="ru-RU" sz="3600" dirty="0"/>
          </a:p>
          <a:p>
            <a:r>
              <a:rPr lang="ru-RU" sz="3600" dirty="0"/>
              <a:t/>
            </a:r>
            <a:br>
              <a:rPr lang="ru-RU" sz="3600" dirty="0"/>
            </a:br>
            <a:endParaRPr lang="ru-RU" dirty="0"/>
          </a:p>
        </p:txBody>
      </p:sp>
      <p:pic>
        <p:nvPicPr>
          <p:cNvPr id="3076" name="Picture 4" descr="https://www.baikal-media.ru/upload/medialibrary/92f/mvd_9477_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5825" y="2847277"/>
            <a:ext cx="8908275" cy="7634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Лидер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Плеханов Илья Юрьевич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(917</a:t>
            </a:r>
            <a:r>
              <a:rPr lang="ru-RU" sz="2800" dirty="0"/>
              <a:t>) </a:t>
            </a:r>
            <a:r>
              <a:rPr lang="en-US" sz="2800" dirty="0"/>
              <a:t>913</a:t>
            </a:r>
            <a:r>
              <a:rPr lang="ru-RU" sz="2800" dirty="0"/>
              <a:t>-</a:t>
            </a:r>
            <a:r>
              <a:rPr lang="en-US" sz="2800" dirty="0"/>
              <a:t>54</a:t>
            </a:r>
            <a:r>
              <a:rPr lang="ru-RU" sz="2800" dirty="0"/>
              <a:t>-</a:t>
            </a:r>
            <a:r>
              <a:rPr lang="en-US" sz="2800" dirty="0"/>
              <a:t>59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plekhanova.1981@mail.ru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purl.org/dc/dcmitype/"/>
    <ds:schemaRef ds:uri="dae585fd-f7dc-4d5a-b1b8-e5742ef77c8f"/>
    <ds:schemaRef ds:uri="http://schemas.microsoft.com/office/2006/documentManagement/types"/>
    <ds:schemaRef ds:uri="http://purl.org/dc/terms/"/>
    <ds:schemaRef ds:uri="f3f21cfc-4d3e-42b1-8a95-d7209818f9d6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3994</TotalTime>
  <Words>427</Words>
  <Application>Microsoft Office PowerPoint</Application>
  <PresentationFormat>Произвольный</PresentationFormat>
  <Paragraphs>59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Слайд 1</vt:lpstr>
      <vt:lpstr>Слайд 2</vt:lpstr>
      <vt:lpstr>Актуальность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Елена</cp:lastModifiedBy>
  <cp:revision>255</cp:revision>
  <dcterms:created xsi:type="dcterms:W3CDTF">2021-03-01T12:07:13Z</dcterms:created>
  <dcterms:modified xsi:type="dcterms:W3CDTF">2023-11-27T16:05:52Z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