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4" r:id="rId5"/>
    <p:sldId id="265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46228"/>
    <a:srgbClr val="DE581C"/>
    <a:srgbClr val="FF6A21"/>
    <a:srgbClr val="0D0D0E"/>
    <a:srgbClr val="FBA919"/>
    <a:srgbClr val="FF7235"/>
    <a:srgbClr val="F35E1F"/>
    <a:srgbClr val="FF7614"/>
    <a:srgbClr val="FBA612"/>
    <a:srgbClr val="C2E9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6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406860" y="3608984"/>
            <a:ext cx="2097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Проект: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788298-E1D7-42C3-9D1F-A7666EB9DB4F}"/>
              </a:ext>
            </a:extLst>
          </p:cNvPr>
          <p:cNvSpPr txBox="1"/>
          <p:nvPr/>
        </p:nvSpPr>
        <p:spPr>
          <a:xfrm>
            <a:off x="406860" y="4093586"/>
            <a:ext cx="64511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Аппарат для ультразвуковой сварки жгутов электропроводки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205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66362A82-7860-4B7E-B973-78D68E1CD467}"/>
              </a:ext>
            </a:extLst>
          </p:cNvPr>
          <p:cNvSpPr/>
          <p:nvPr/>
        </p:nvSpPr>
        <p:spPr>
          <a:xfrm>
            <a:off x="428057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28057" y="247438"/>
            <a:ext cx="10913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ПРОДУКТ С ОПИСАНИЕМ ГОТОВНОСТИ ВЫХОДА НА 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2E99D9D-3283-48AA-BBAB-F0280C197AA0}"/>
              </a:ext>
            </a:extLst>
          </p:cNvPr>
          <p:cNvSpPr txBox="1"/>
          <p:nvPr/>
        </p:nvSpPr>
        <p:spPr>
          <a:xfrm>
            <a:off x="750794" y="2200511"/>
            <a:ext cx="48403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Ультразвуковой сварочный аппарат для жгутов </a:t>
            </a:r>
            <a:r>
              <a:rPr lang="ru-RU" sz="2400" dirty="0" smtClean="0">
                <a:solidFill>
                  <a:srgbClr val="000000"/>
                </a:solidFill>
                <a:ea typeface="Calibri" panose="020F0502020204030204" pitchFamily="34" charset="0"/>
              </a:rPr>
              <a:t>электропроводки-специализированное </a:t>
            </a: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устройство, предназначенное для автоматизации процесса ультразвуковой сварки жгутов электропроводки. Аппарат будет использовать ультразвуковые колебания для создания прочных и надежных соединений </a:t>
            </a:r>
            <a:r>
              <a:rPr lang="ru-RU" sz="2400" dirty="0" smtClean="0">
                <a:solidFill>
                  <a:srgbClr val="000000"/>
                </a:solidFill>
                <a:ea typeface="Calibri" panose="020F0502020204030204" pitchFamily="34" charset="0"/>
              </a:rPr>
              <a:t>проводов</a:t>
            </a: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7A6009D3-CDB0-46B6-AEC2-91039E19D6A7}"/>
              </a:ext>
            </a:extLst>
          </p:cNvPr>
          <p:cNvSpPr/>
          <p:nvPr/>
        </p:nvSpPr>
        <p:spPr>
          <a:xfrm>
            <a:off x="6096000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600B8C2-B808-4D2C-BB26-4AE936A6FEF3}"/>
              </a:ext>
            </a:extLst>
          </p:cNvPr>
          <p:cNvSpPr txBox="1"/>
          <p:nvPr/>
        </p:nvSpPr>
        <p:spPr>
          <a:xfrm>
            <a:off x="6228237" y="2200511"/>
            <a:ext cx="51132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Планируемый срок выхода на рынок: 12.2025  - 03.2026</a:t>
            </a:r>
          </a:p>
          <a:p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4721" y="3350824"/>
            <a:ext cx="50800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609601" y="237119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3410B433-00ED-4DFA-A642-B64032955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61413602"/>
              </p:ext>
            </p:extLst>
          </p:nvPr>
        </p:nvGraphicFramePr>
        <p:xfrm>
          <a:off x="285750" y="1126349"/>
          <a:ext cx="11620500" cy="49112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0063">
                  <a:extLst>
                    <a:ext uri="{9D8B030D-6E8A-4147-A177-3AD203B41FA5}">
                      <a16:colId xmlns:a16="http://schemas.microsoft.com/office/drawing/2014/main" xmlns="" val="3478958516"/>
                    </a:ext>
                  </a:extLst>
                </a:gridCol>
                <a:gridCol w="3091002">
                  <a:extLst>
                    <a:ext uri="{9D8B030D-6E8A-4147-A177-3AD203B41FA5}">
                      <a16:colId xmlns:a16="http://schemas.microsoft.com/office/drawing/2014/main" xmlns="" val="3189750608"/>
                    </a:ext>
                  </a:extLst>
                </a:gridCol>
                <a:gridCol w="1851235">
                  <a:extLst>
                    <a:ext uri="{9D8B030D-6E8A-4147-A177-3AD203B41FA5}">
                      <a16:colId xmlns:a16="http://schemas.microsoft.com/office/drawing/2014/main" xmlns="" val="1957923723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xmlns="" val="968166989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xmlns="" val="1104241160"/>
                    </a:ext>
                  </a:extLst>
                </a:gridCol>
              </a:tblGrid>
              <a:tr h="1332978">
                <a:tc>
                  <a:txBody>
                    <a:bodyPr/>
                    <a:lstStyle/>
                    <a:p>
                      <a:r>
                        <a:rPr lang="ru-RU" dirty="0"/>
                        <a:t>Критерии сравнения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Проект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Аппарат для ультразвуковой сварки жгутов электропроводки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"Электросварка"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АО "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Самараэлектропром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"Сварочные технологии" 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8393633"/>
                  </a:ext>
                </a:extLst>
              </a:tr>
              <a:tr h="1083044"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 скорость и эффективность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7673654"/>
                  </a:ext>
                </a:extLst>
              </a:tr>
              <a:tr h="833111">
                <a:tc>
                  <a:txBody>
                    <a:bodyPr/>
                    <a:lstStyle/>
                    <a:p>
                      <a:r>
                        <a:rPr lang="ru-RU" dirty="0" smtClean="0"/>
                        <a:t>Надежность и прочность соединений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45520679"/>
                  </a:ext>
                </a:extLst>
              </a:tr>
              <a:tr h="864754">
                <a:tc>
                  <a:txBody>
                    <a:bodyPr/>
                    <a:lstStyle/>
                    <a:p>
                      <a:r>
                        <a:rPr lang="ru-RU" dirty="0" smtClean="0"/>
                        <a:t>Интуитивно понятный интерфейс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171768"/>
                  </a:ext>
                </a:extLst>
              </a:tr>
              <a:tr h="666384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Экологичность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126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812BB1-E0F0-44EE-9FDD-F873F07D400A}"/>
              </a:ext>
            </a:extLst>
          </p:cNvPr>
          <p:cNvSpPr txBox="1"/>
          <p:nvPr/>
        </p:nvSpPr>
        <p:spPr>
          <a:xfrm>
            <a:off x="609600" y="385483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001FB008-DD7D-4519-B770-72C4DABA6238}"/>
              </a:ext>
            </a:extLst>
          </p:cNvPr>
          <p:cNvSpPr/>
          <p:nvPr/>
        </p:nvSpPr>
        <p:spPr>
          <a:xfrm>
            <a:off x="732623" y="1232592"/>
            <a:ext cx="5039527" cy="5196783"/>
          </a:xfrm>
          <a:prstGeom prst="roundRect">
            <a:avLst>
              <a:gd name="adj" fmla="val 2187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901E667-6D96-4CBD-A5B6-50915BA3DA56}"/>
              </a:ext>
            </a:extLst>
          </p:cNvPr>
          <p:cNvSpPr/>
          <p:nvPr/>
        </p:nvSpPr>
        <p:spPr>
          <a:xfrm>
            <a:off x="6162675" y="1232592"/>
            <a:ext cx="5522660" cy="5196782"/>
          </a:xfrm>
          <a:prstGeom prst="roundRect">
            <a:avLst>
              <a:gd name="adj" fmla="val 1540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5551EDB-C7DC-45B3-9ED1-123406FC1774}"/>
              </a:ext>
            </a:extLst>
          </p:cNvPr>
          <p:cNvSpPr/>
          <p:nvPr/>
        </p:nvSpPr>
        <p:spPr>
          <a:xfrm>
            <a:off x="761435" y="1228489"/>
            <a:ext cx="5028899" cy="57720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EF37BC8-29B6-44A0-8428-68F73DD4A0BB}"/>
              </a:ext>
            </a:extLst>
          </p:cNvPr>
          <p:cNvSpPr txBox="1"/>
          <p:nvPr/>
        </p:nvSpPr>
        <p:spPr>
          <a:xfrm>
            <a:off x="846798" y="1317035"/>
            <a:ext cx="289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 РЫНКА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8EDC8D13-DCF4-41BC-A6F4-EA10B6CFA2AC}"/>
              </a:ext>
            </a:extLst>
          </p:cNvPr>
          <p:cNvSpPr/>
          <p:nvPr/>
        </p:nvSpPr>
        <p:spPr>
          <a:xfrm>
            <a:off x="6180860" y="1232592"/>
            <a:ext cx="5496115" cy="53764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5BE6218-5DF2-4086-995C-BB1539ACDB7E}"/>
              </a:ext>
            </a:extLst>
          </p:cNvPr>
          <p:cNvSpPr txBox="1"/>
          <p:nvPr/>
        </p:nvSpPr>
        <p:spPr>
          <a:xfrm>
            <a:off x="6262356" y="1183912"/>
            <a:ext cx="527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ПОТРЕБИТЕЛЬСКИЕ СЕГМЕНТЫ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4A963FA-DEED-448D-9C44-5E0A4EF34DDA}"/>
              </a:ext>
            </a:extLst>
          </p:cNvPr>
          <p:cNvSpPr txBox="1"/>
          <p:nvPr/>
        </p:nvSpPr>
        <p:spPr>
          <a:xfrm>
            <a:off x="942975" y="1922480"/>
            <a:ext cx="471303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Российская промышленность показывает устойчивый рост, особенно в автомобилестроении и электронике: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2019-2020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ru-RU" dirty="0" smtClean="0">
                <a:solidFill>
                  <a:schemeClr val="bg1"/>
                </a:solidFill>
              </a:rPr>
              <a:t>прирост </a:t>
            </a:r>
            <a:r>
              <a:rPr lang="ru-RU" dirty="0">
                <a:solidFill>
                  <a:schemeClr val="bg1"/>
                </a:solidFill>
              </a:rPr>
              <a:t>5% в автомобильной промышленности.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2021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ru-RU" dirty="0" smtClean="0">
                <a:solidFill>
                  <a:schemeClr val="bg1"/>
                </a:solidFill>
              </a:rPr>
              <a:t>восстановление </a:t>
            </a:r>
            <a:r>
              <a:rPr lang="ru-RU" dirty="0">
                <a:solidFill>
                  <a:schemeClr val="bg1"/>
                </a:solidFill>
              </a:rPr>
              <a:t>после COVID-19 — рост 8% в производстве электроники.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2022-2023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ru-RU" dirty="0" smtClean="0">
                <a:solidFill>
                  <a:schemeClr val="bg1"/>
                </a:solidFill>
              </a:rPr>
              <a:t>прирост </a:t>
            </a:r>
            <a:r>
              <a:rPr lang="ru-RU" dirty="0">
                <a:solidFill>
                  <a:schemeClr val="bg1"/>
                </a:solidFill>
              </a:rPr>
              <a:t>6-7% в электротехническом производстве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2024: </a:t>
            </a:r>
            <a:r>
              <a:rPr lang="ru-RU" dirty="0" smtClean="0">
                <a:solidFill>
                  <a:schemeClr val="bg1"/>
                </a:solidFill>
              </a:rPr>
              <a:t>ожидается </a:t>
            </a:r>
            <a:r>
              <a:rPr lang="ru-RU" dirty="0">
                <a:solidFill>
                  <a:schemeClr val="bg1"/>
                </a:solidFill>
              </a:rPr>
              <a:t>прирост 10% в производстве жгутов проводки.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2025-2026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ru-RU" dirty="0" smtClean="0">
                <a:solidFill>
                  <a:schemeClr val="bg1"/>
                </a:solidFill>
              </a:rPr>
              <a:t>прогнозируется </a:t>
            </a:r>
            <a:r>
              <a:rPr lang="ru-RU" dirty="0">
                <a:solidFill>
                  <a:schemeClr val="bg1"/>
                </a:solidFill>
              </a:rPr>
              <a:t>стабильный рост 7-8% благодаря автоматизации и спросу на качественные соединения.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4303934-33B3-4497-A7ED-961A5BE48AAA}"/>
              </a:ext>
            </a:extLst>
          </p:cNvPr>
          <p:cNvSpPr txBox="1"/>
          <p:nvPr/>
        </p:nvSpPr>
        <p:spPr>
          <a:xfrm>
            <a:off x="6376527" y="1940478"/>
            <a:ext cx="509495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Целевая аудитория для продвижения: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•	Автомобильная промышленность;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Электроника;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Бытовая техника;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Авиакосмическая промышленность;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Медицинское оборудование;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Производственные предприятия.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Рынки: </a:t>
            </a:r>
            <a:r>
              <a:rPr lang="ru-RU" sz="2000" dirty="0" smtClean="0">
                <a:solidFill>
                  <a:schemeClr val="bg1"/>
                </a:solidFill>
              </a:rPr>
              <a:t>B2B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65094" y="3248025"/>
            <a:ext cx="10461812" cy="3192299"/>
          </a:xfrm>
          <a:prstGeom prst="roundRect">
            <a:avLst>
              <a:gd name="adj" fmla="val 38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869576" y="347044"/>
            <a:ext cx="1069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КОНКУРЕНТНОЕ ПРЕИМУЩЕСТВО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4DDDEE-6F86-4ADE-A1F0-285CBA3C8378}"/>
              </a:ext>
            </a:extLst>
          </p:cNvPr>
          <p:cNvSpPr txBox="1"/>
          <p:nvPr/>
        </p:nvSpPr>
        <p:spPr>
          <a:xfrm>
            <a:off x="997998" y="3424044"/>
            <a:ext cx="7664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865093" y="1116485"/>
            <a:ext cx="10461812" cy="1929093"/>
          </a:xfrm>
          <a:prstGeom prst="roundRect">
            <a:avLst>
              <a:gd name="adj" fmla="val 38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Конкурентными преимуществами проекта, является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технологии ультразвуковой сварки для создания прочных и надежных соединений проводов без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дополнительных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соединительных элементов. </a:t>
            </a: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E8019C-D3BA-4093-B4DC-76F37BC113B0}"/>
              </a:ext>
            </a:extLst>
          </p:cNvPr>
          <p:cNvSpPr txBox="1"/>
          <p:nvPr/>
        </p:nvSpPr>
        <p:spPr>
          <a:xfrm>
            <a:off x="997998" y="4008819"/>
            <a:ext cx="9934575" cy="2397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скорость и эффективность;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Ультразвуковая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сварка создает прочные соединения без необходимости в использовании дополнительных материалов, таких как пайка или клеи;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Интуитивно понятный интерфейс и автоматизированные процессы позволяют минимизировать время на обучение сотрудников и снизить вероятность ошибок;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Аппарат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использует химических веществ и не выделяет вредных выбросов в процессе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17143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258</Words>
  <Application>Microsoft Office PowerPoint</Application>
  <PresentationFormat>Произвольный</PresentationFormat>
  <Paragraphs>59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61</cp:revision>
  <dcterms:created xsi:type="dcterms:W3CDTF">2023-09-06T12:36:24Z</dcterms:created>
  <dcterms:modified xsi:type="dcterms:W3CDTF">2024-11-04T14:32:52Z</dcterms:modified>
</cp:coreProperties>
</file>