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12192000" cy="6858000"/>
  <p:embeddedFontLst>
    <p:embeddedFont>
      <p:font typeface="Helvetica Neue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g/evdy1erNEcIq7kTNUeiyqH7S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HelveticaNeue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elveticaNeue-italic.fntdata"/><Relationship Id="rId25" Type="http://schemas.openxmlformats.org/officeDocument/2006/relationships/font" Target="fonts/HelveticaNeue-bold.fntdata"/><Relationship Id="rId28" Type="http://customschemas.google.com/relationships/presentationmetadata" Target="metadata"/><Relationship Id="rId27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1" Type="http://schemas.openxmlformats.org/officeDocument/2006/relationships/hyperlink" Target="https://xn--e1ako1a.xn--p1ai/uslugi/pedagogika/angliyskiy-yazyk-v-shkole-dlya-detey-s-ovz-v-usloviyakh-realizatsii-obnovlennykh-fgos/" TargetMode="External"/><Relationship Id="rId10" Type="http://schemas.openxmlformats.org/officeDocument/2006/relationships/hyperlink" Target="https://www.uchmet.ru/events/item/1947080/" TargetMode="External"/><Relationship Id="rId13" Type="http://schemas.openxmlformats.org/officeDocument/2006/relationships/hyperlink" Target="https://linguanet.ru/dopolnitelnoe-obrazovanie/list.php?SECTION_ID=68" TargetMode="External"/><Relationship Id="rId12" Type="http://schemas.openxmlformats.org/officeDocument/2006/relationships/hyperlink" Target="https://itperemena.ru/ovzin" TargetMode="External"/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xternat.foxford.ru/polezno-znat/distancionnoe-obuchenie-detej-s-invalidnostyu" TargetMode="External"/><Relationship Id="rId3" Type="http://schemas.openxmlformats.org/officeDocument/2006/relationships/hyperlink" Target="https://tetrika-school.ru/blog/obuchenie-dlya-detej-s-ovz/" TargetMode="External"/><Relationship Id="rId4" Type="http://schemas.openxmlformats.org/officeDocument/2006/relationships/hyperlink" Target="https://elkanko.ru/projects/interaktivnoe-obucenie-angliiskomu-iazyku-detei-invalidov-i-detei-s-ovz-posredstvom-sovremennyx-informacionnyx-texnologii" TargetMode="External"/><Relationship Id="rId9" Type="http://schemas.openxmlformats.org/officeDocument/2006/relationships/hyperlink" Target="https://ped.isoedu.ru/programs/english/" TargetMode="External"/><Relationship Id="rId5" Type="http://schemas.openxmlformats.org/officeDocument/2006/relationships/hyperlink" Target="https://edu-time.ru/pub/110594" TargetMode="External"/><Relationship Id="rId6" Type="http://schemas.openxmlformats.org/officeDocument/2006/relationships/hyperlink" Target="https://vk.com/@bit.school-vse-ob-obuchenii-detei-s-ogranichennymi-vozmozhnostyami-zdor" TargetMode="External"/><Relationship Id="rId7" Type="http://schemas.openxmlformats.org/officeDocument/2006/relationships/hyperlink" Target="https://alfaschool.ru/" TargetMode="External"/><Relationship Id="rId8" Type="http://schemas.openxmlformats.org/officeDocument/2006/relationships/hyperlink" Target="https://kidscourses.ru/inclusive_courses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" name="Google Shape;4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5" name="Google Shape;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" name="Google Shape;7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0f0b5a9e0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30f0b5a9e05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0f0b5a9e05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0f0b5a9e05_0_1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lang="en-US" sz="1600">
                <a:solidFill>
                  <a:schemeClr val="dk1"/>
                </a:solidFill>
              </a:rPr>
              <a:t>Методика на основе геймификации и с учетом особенностей детей с ОВЗ, </a:t>
            </a:r>
            <a:r>
              <a:rPr i="1" lang="en-US" sz="1600">
                <a:solidFill>
                  <a:schemeClr val="dk1"/>
                </a:solidFill>
              </a:rPr>
              <a:t>которое задействует все каналы восприятия, за счет чего обучение детей с ОВЗ по сравнению со "стандартными методами" становится увлекательнее и эффективнее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3" name="Google Shape;22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Вывод: повышение квалификации есть, значит, преподаватели пытаются что-то делать, есть запрос со стороны ученика/родителя, учителя. Но, в конечном итоге, работа с ребенком с ОВЗ среди преподавателей воспринимается почти как акт героизма! ПЛЮС ОЧЕНЬ ДОРОГО урок у живого учителя, который достаточно компетентен, чтобы работать с особенным учеником.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https://externat.foxford.ru/polezno-znat/distancionnoe-obuchenie-detej-s-invalidnostyu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https://tetrika-school.ru/blog/obuchenie-dlya-detej-s-ovz/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В 2023 получили грант: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https://elkanko.ru/projects/interaktivnoe-obucenie-angliiskomu-iazyku-detei-invalidov-i-detei-s-ovz-posredstvom-sovremennyx-informacionnyx-texnologii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https://edu-time.ru/pub/110594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6"/>
              </a:rPr>
              <a:t>https://vk.com/@bit.school-vse-ob-obuchenii-detei-s-ogranichennymi-vozmozhnostyami-zdor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Большой выбор языков! </a:t>
            </a:r>
            <a:r>
              <a:rPr lang="en-US" u="sng">
                <a:solidFill>
                  <a:schemeClr val="hlink"/>
                </a:solidFill>
                <a:hlinkClick r:id="rId7"/>
              </a:rPr>
              <a:t>https://alfaschool.ru/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Есть для ОВЗ, но нет английского: </a:t>
            </a:r>
            <a:r>
              <a:rPr lang="en-US" u="sng">
                <a:solidFill>
                  <a:schemeClr val="hlink"/>
                </a:solidFill>
                <a:hlinkClick r:id="rId8"/>
              </a:rPr>
              <a:t>https://kidscourses.ru/inclusive_courses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Повышение квалификации преподавателей: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9"/>
              </a:rPr>
              <a:t>https://ped.isoedu.ru/programs/english/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10"/>
              </a:rPr>
              <a:t>https://www.uchmet.ru/events/item/1947080/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11"/>
              </a:rPr>
              <a:t>https://xn--e1ako1a.xn--p1ai/uslugi/pedagogika/angliyskiy-yazyk-v-shkole-dlya-detey-s-ovz-v-usloviyakh-realizatsii-obnovlennykh-fgos/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12"/>
              </a:rPr>
              <a:t>https://itperemena.ru/ovzin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13"/>
              </a:rPr>
              <a:t>https://linguanet.ru/dopolnitelnoe-obrazovanie/list.php?SECTION_ID=68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0fb824f5e2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g30fb824f5e2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2" name="Google Shape;34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1cd445428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2" name="Google Shape;382;g31cd445428a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1cd445428a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1" name="Google Shape;401;g31cd445428a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1cd445428a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2" name="Google Shape;422;g31cd445428a_0_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1cd445428a_0_3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31cd445428a_0_314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1cd445428a_0_34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g31cd445428a_0_347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1cd445428a_0_14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31cd445428a_0_148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35" name="Google Shape;53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6" name="Google Shape;57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2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2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24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out Us">
  <p:cSld name="About U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1cd445428a_0_309"/>
          <p:cNvSpPr/>
          <p:nvPr>
            <p:ph idx="2" type="pic"/>
          </p:nvPr>
        </p:nvSpPr>
        <p:spPr>
          <a:xfrm>
            <a:off x="6478587" y="0"/>
            <a:ext cx="5713500" cy="44847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g31cd445428a_0_309"/>
          <p:cNvSpPr txBox="1"/>
          <p:nvPr>
            <p:ph idx="12" type="sldNum"/>
          </p:nvPr>
        </p:nvSpPr>
        <p:spPr>
          <a:xfrm>
            <a:off x="5892800" y="6172200"/>
            <a:ext cx="284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">
  <p:cSld name="Welcom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1cd445428a_0_501"/>
          <p:cNvSpPr/>
          <p:nvPr>
            <p:ph idx="2" type="pic"/>
          </p:nvPr>
        </p:nvSpPr>
        <p:spPr>
          <a:xfrm>
            <a:off x="6595587" y="1097280"/>
            <a:ext cx="3669900" cy="52497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g31cd445428a_0_501"/>
          <p:cNvSpPr txBox="1"/>
          <p:nvPr>
            <p:ph idx="12" type="sldNum"/>
          </p:nvPr>
        </p:nvSpPr>
        <p:spPr>
          <a:xfrm>
            <a:off x="5892800" y="6172200"/>
            <a:ext cx="284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.xml"/><Relationship Id="rId10" Type="http://schemas.openxmlformats.org/officeDocument/2006/relationships/slideLayout" Target="../slideLayouts/slideLayout5.xml"/><Relationship Id="rId1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7.xml"/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slideLayout" Target="../slideLayouts/slideLayout4.xml"/><Relationship Id="rId15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9.xml"/><Relationship Id="rId16" Type="http://schemas.openxmlformats.org/officeDocument/2006/relationships/theme" Target="../theme/theme2.xml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Relationship Id="rId5" Type="http://schemas.openxmlformats.org/officeDocument/2006/relationships/image" Target="../media/image6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3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6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Relationship Id="rId5" Type="http://schemas.openxmlformats.org/officeDocument/2006/relationships/image" Target="../media/image6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5" Type="http://schemas.openxmlformats.org/officeDocument/2006/relationships/image" Target="../media/image20.png"/><Relationship Id="rId6" Type="http://schemas.openxmlformats.org/officeDocument/2006/relationships/image" Target="../media/image28.png"/><Relationship Id="rId7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4.png"/><Relationship Id="rId4" Type="http://schemas.openxmlformats.org/officeDocument/2006/relationships/image" Target="../media/image12.png"/><Relationship Id="rId5" Type="http://schemas.openxmlformats.org/officeDocument/2006/relationships/image" Target="../media/image24.png"/><Relationship Id="rId6" Type="http://schemas.openxmlformats.org/officeDocument/2006/relationships/image" Target="../media/image5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47.png"/><Relationship Id="rId10" Type="http://schemas.openxmlformats.org/officeDocument/2006/relationships/image" Target="../media/image42.png"/><Relationship Id="rId13" Type="http://schemas.openxmlformats.org/officeDocument/2006/relationships/image" Target="../media/image65.png"/><Relationship Id="rId1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15" Type="http://schemas.openxmlformats.org/officeDocument/2006/relationships/image" Target="../media/image12.png"/><Relationship Id="rId14" Type="http://schemas.openxmlformats.org/officeDocument/2006/relationships/image" Target="../media/image51.png"/><Relationship Id="rId5" Type="http://schemas.openxmlformats.org/officeDocument/2006/relationships/image" Target="../media/image50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3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7.png"/><Relationship Id="rId10" Type="http://schemas.openxmlformats.org/officeDocument/2006/relationships/image" Target="../media/image42.png"/><Relationship Id="rId13" Type="http://schemas.openxmlformats.org/officeDocument/2006/relationships/image" Target="../media/image12.png"/><Relationship Id="rId12" Type="http://schemas.openxmlformats.org/officeDocument/2006/relationships/image" Target="../media/image48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5" Type="http://schemas.openxmlformats.org/officeDocument/2006/relationships/image" Target="../media/image50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3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48.png"/><Relationship Id="rId10" Type="http://schemas.openxmlformats.org/officeDocument/2006/relationships/image" Target="../media/image47.png"/><Relationship Id="rId13" Type="http://schemas.openxmlformats.org/officeDocument/2006/relationships/image" Target="../media/image53.png"/><Relationship Id="rId12" Type="http://schemas.openxmlformats.org/officeDocument/2006/relationships/image" Target="../media/image62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1.png"/><Relationship Id="rId4" Type="http://schemas.openxmlformats.org/officeDocument/2006/relationships/image" Target="../media/image50.png"/><Relationship Id="rId9" Type="http://schemas.openxmlformats.org/officeDocument/2006/relationships/image" Target="../media/image42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54.png"/><Relationship Id="rId5" Type="http://schemas.openxmlformats.org/officeDocument/2006/relationships/image" Target="../media/image60.png"/><Relationship Id="rId6" Type="http://schemas.openxmlformats.org/officeDocument/2006/relationships/image" Target="../media/image57.png"/><Relationship Id="rId7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58.png"/><Relationship Id="rId10" Type="http://schemas.openxmlformats.org/officeDocument/2006/relationships/image" Target="../media/image59.png"/><Relationship Id="rId1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9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48" name="Google Shape;4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"/>
          <p:cNvSpPr txBox="1"/>
          <p:nvPr/>
        </p:nvSpPr>
        <p:spPr>
          <a:xfrm>
            <a:off x="4842941" y="1530387"/>
            <a:ext cx="882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6600"/>
              <a:buFont typeface="Arial"/>
              <a:buNone/>
            </a:pPr>
            <a:r>
              <a:rPr b="1" lang="en-US" sz="6600">
                <a:solidFill>
                  <a:schemeClr val="lt1"/>
                </a:solidFill>
              </a:rPr>
              <a:t>Liber</a:t>
            </a:r>
            <a:r>
              <a:rPr b="1" lang="en-US" sz="6600">
                <a:solidFill>
                  <a:srgbClr val="71D7BC"/>
                </a:solidFill>
              </a:rPr>
              <a:t>Lingva</a:t>
            </a:r>
            <a:r>
              <a:rPr b="1" lang="en-US" sz="1950">
                <a:solidFill>
                  <a:srgbClr val="202122"/>
                </a:solidFill>
              </a:rPr>
              <a:t>®</a:t>
            </a:r>
            <a:endParaRPr b="0" i="0" sz="46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1904" y="4653136"/>
            <a:ext cx="1869864" cy="1399382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"/>
          <p:cNvSpPr txBox="1"/>
          <p:nvPr/>
        </p:nvSpPr>
        <p:spPr>
          <a:xfrm>
            <a:off x="-1" y="2966388"/>
            <a:ext cx="2800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baseline="30000" i="0" lang="en-US" sz="2900" u="none" cap="none" strike="noStrike">
                <a:solidFill>
                  <a:schemeClr val="lt1"/>
                </a:solidFill>
              </a:rPr>
              <a:t>Будущее в наших руках!</a:t>
            </a:r>
            <a:endParaRPr b="1" baseline="30000" i="0" sz="23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51040" y="60826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/>
          <p:nvPr/>
        </p:nvSpPr>
        <p:spPr>
          <a:xfrm>
            <a:off x="8387351" y="3124087"/>
            <a:ext cx="3825900" cy="3733800"/>
          </a:xfrm>
          <a:prstGeom prst="rect">
            <a:avLst/>
          </a:prstGeom>
          <a:solidFill>
            <a:srgbClr val="2AB4A6"/>
          </a:solidFill>
          <a:ln>
            <a:noFill/>
          </a:ln>
          <a:effectLst>
            <a:outerShdw blurRad="203200" rotWithShape="0" dir="6000000" dist="127000">
              <a:srgbClr val="3F49FF">
                <a:alpha val="1098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 txBox="1"/>
          <p:nvPr/>
        </p:nvSpPr>
        <p:spPr>
          <a:xfrm>
            <a:off x="799349" y="782421"/>
            <a:ext cx="4269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4400"/>
              <a:buFont typeface="Helvetica Neue"/>
              <a:buNone/>
            </a:pPr>
            <a:r>
              <a:rPr b="1" i="0" lang="en-US" sz="4400" u="none" cap="none" strike="noStrike">
                <a:solidFill>
                  <a:srgbClr val="2A657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Вера </a:t>
            </a:r>
            <a:r>
              <a:rPr b="1" i="0" lang="en-US" sz="44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Хамёнок</a:t>
            </a:r>
            <a:endParaRPr b="1" i="0" sz="4400" u="none" cap="none" strike="noStrike">
              <a:solidFill>
                <a:srgbClr val="2A657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7290155" y="938655"/>
            <a:ext cx="227340" cy="22734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A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10777590" y="2"/>
            <a:ext cx="1425438" cy="1401138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" name="Google Shape;62;p8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63" name="Google Shape;63;p8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8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8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8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" name="Google Shape;67;p8"/>
          <p:cNvSpPr/>
          <p:nvPr/>
        </p:nvSpPr>
        <p:spPr>
          <a:xfrm>
            <a:off x="5233188" y="4635067"/>
            <a:ext cx="226200" cy="226200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8"/>
          <p:cNvSpPr/>
          <p:nvPr/>
        </p:nvSpPr>
        <p:spPr>
          <a:xfrm>
            <a:off x="4074074" y="6150338"/>
            <a:ext cx="327600" cy="327600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8"/>
          <p:cNvSpPr txBox="1"/>
          <p:nvPr/>
        </p:nvSpPr>
        <p:spPr>
          <a:xfrm>
            <a:off x="1193223" y="2634643"/>
            <a:ext cx="1935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+7 926 347 16 70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8"/>
          <p:cNvSpPr txBox="1"/>
          <p:nvPr/>
        </p:nvSpPr>
        <p:spPr>
          <a:xfrm>
            <a:off x="1193224" y="3003975"/>
            <a:ext cx="313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vkhamenok@liberlingva.com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-4798" y="4039678"/>
            <a:ext cx="2887800" cy="2818200"/>
          </a:xfrm>
          <a:prstGeom prst="rect">
            <a:avLst/>
          </a:prstGeom>
          <a:solidFill>
            <a:srgbClr val="2AB4A6"/>
          </a:solidFill>
          <a:ln>
            <a:noFill/>
          </a:ln>
          <a:effectLst>
            <a:outerShdw blurRad="203200" rotWithShape="0" dir="6000000" dist="127000">
              <a:srgbClr val="3F49FF">
                <a:alpha val="1098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" name="Google Shape;7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7071" y="3646807"/>
            <a:ext cx="2202765" cy="2202765"/>
          </a:xfrm>
          <a:prstGeom prst="rect">
            <a:avLst/>
          </a:prstGeom>
          <a:noFill/>
          <a:ln>
            <a:noFill/>
          </a:ln>
          <a:effectLst>
            <a:outerShdw blurRad="304800" rotWithShape="0" algn="ctr" dir="7200000" dist="25400">
              <a:srgbClr val="01677B">
                <a:alpha val="18820"/>
              </a:srgbClr>
            </a:outerShdw>
          </a:effectLst>
        </p:spPr>
      </p:pic>
      <p:sp>
        <p:nvSpPr>
          <p:cNvPr id="73" name="Google Shape;73;p8"/>
          <p:cNvSpPr txBox="1"/>
          <p:nvPr/>
        </p:nvSpPr>
        <p:spPr>
          <a:xfrm>
            <a:off x="281668" y="6384537"/>
            <a:ext cx="197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www.liberlingva.com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90155" y="1363446"/>
            <a:ext cx="3124078" cy="4512560"/>
          </a:xfrm>
          <a:prstGeom prst="rect">
            <a:avLst/>
          </a:prstGeom>
          <a:noFill/>
          <a:ln>
            <a:noFill/>
          </a:ln>
          <a:effectLst>
            <a:outerShdw blurRad="304800" rotWithShape="0" algn="ctr" dir="7200000" dist="25400">
              <a:srgbClr val="357884">
                <a:alpha val="18820"/>
              </a:srgbClr>
            </a:outerShdw>
          </a:effectLst>
        </p:spPr>
      </p:pic>
      <p:sp>
        <p:nvSpPr>
          <p:cNvPr id="75" name="Google Shape;75;p8"/>
          <p:cNvSpPr txBox="1"/>
          <p:nvPr/>
        </p:nvSpPr>
        <p:spPr>
          <a:xfrm>
            <a:off x="811707" y="1748693"/>
            <a:ext cx="4269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E24"/>
              </a:buClr>
              <a:buSzPts val="1400"/>
              <a:buFont typeface="Arial"/>
              <a:buNone/>
            </a:pPr>
            <a:r>
              <a:rPr i="1" lang="en-US">
                <a:solidFill>
                  <a:srgbClr val="001E24"/>
                </a:solidFill>
              </a:rPr>
              <a:t>Основатель </a:t>
            </a:r>
            <a:r>
              <a:rPr b="0" i="1" lang="en-US" sz="1400" u="none" cap="none" strike="noStrike">
                <a:solidFill>
                  <a:srgbClr val="001E24"/>
                </a:solidFill>
                <a:latin typeface="Arial"/>
                <a:ea typeface="Arial"/>
                <a:cs typeface="Arial"/>
                <a:sym typeface="Arial"/>
              </a:rPr>
              <a:t> компании LiberLingva, кандидат филологических наук МГУ им. М.В. Ломоносова, дипломированный клинический психолог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"/>
          <p:cNvSpPr txBox="1"/>
          <p:nvPr/>
        </p:nvSpPr>
        <p:spPr>
          <a:xfrm>
            <a:off x="8771797" y="721332"/>
            <a:ext cx="114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счастливых студентов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8771798" y="279905"/>
            <a:ext cx="1144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4000+</a:t>
            </a:r>
            <a:endParaRPr/>
          </a:p>
        </p:txBody>
      </p:sp>
      <p:sp>
        <p:nvSpPr>
          <p:cNvPr id="83" name="Google Shape;83;p2"/>
          <p:cNvSpPr txBox="1"/>
          <p:nvPr/>
        </p:nvSpPr>
        <p:spPr>
          <a:xfrm>
            <a:off x="10379490" y="721332"/>
            <a:ext cx="1146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программ обучения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10379489" y="279905"/>
            <a:ext cx="832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CFB8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6CCFB8"/>
                </a:solidFill>
                <a:latin typeface="Arial"/>
                <a:ea typeface="Arial"/>
                <a:cs typeface="Arial"/>
                <a:sym typeface="Arial"/>
              </a:rPr>
              <a:t>50+</a:t>
            </a:r>
            <a:endParaRPr/>
          </a:p>
        </p:txBody>
      </p:sp>
      <p:sp>
        <p:nvSpPr>
          <p:cNvPr id="85" name="Google Shape;85;p2"/>
          <p:cNvSpPr/>
          <p:nvPr/>
        </p:nvSpPr>
        <p:spPr>
          <a:xfrm>
            <a:off x="10058615" y="404425"/>
            <a:ext cx="56400" cy="7134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D0CEC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8230303" y="79978"/>
            <a:ext cx="3643500" cy="1362300"/>
          </a:xfrm>
          <a:prstGeom prst="roundRect">
            <a:avLst>
              <a:gd fmla="val 13985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001E24">
                <a:alpha val="4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1669518" y="3367641"/>
            <a:ext cx="5090400" cy="188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2B6579">
                <a:alpha val="1922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"/>
          <p:cNvSpPr txBox="1"/>
          <p:nvPr/>
        </p:nvSpPr>
        <p:spPr>
          <a:xfrm>
            <a:off x="799350" y="880411"/>
            <a:ext cx="2153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Кто мы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"/>
          <p:cNvSpPr txBox="1"/>
          <p:nvPr/>
        </p:nvSpPr>
        <p:spPr>
          <a:xfrm>
            <a:off x="799350" y="1603325"/>
            <a:ext cx="56412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600"/>
              <a:buFont typeface="Arial"/>
              <a:buNone/>
            </a:pPr>
            <a:r>
              <a:rPr b="1" i="0" lang="en-US" sz="17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LiberLingva</a:t>
            </a:r>
            <a:r>
              <a:rPr b="0" i="0" lang="en-US" sz="17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 – пространство </a:t>
            </a:r>
            <a:r>
              <a:rPr b="1" i="0" lang="en-US" sz="1700" u="none" cap="none" strike="noStrike">
                <a:solidFill>
                  <a:srgbClr val="081E24"/>
                </a:solidFill>
              </a:rPr>
              <a:t>эффективного</a:t>
            </a:r>
            <a:r>
              <a:rPr b="0" i="0" lang="en-US" sz="17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600"/>
              <a:buFont typeface="Arial"/>
              <a:buNone/>
            </a:pPr>
            <a:r>
              <a:rPr b="0" i="0" lang="en-US" sz="17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b="1" i="0" lang="en-US" sz="1700" u="none" cap="none" strike="noStrike">
                <a:solidFill>
                  <a:srgbClr val="081E24"/>
                </a:solidFill>
              </a:rPr>
              <a:t>экологичного</a:t>
            </a:r>
            <a:r>
              <a:rPr b="0" i="0" lang="en-US" sz="17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 обучения иноязычной коммуникации, где применяются наиболее современные достижения когнитивных наук, методики преподавания, гейм-дизайна, AI, ChatGPT и VR.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2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91" name="Google Shape;91;p2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2"/>
          <p:cNvSpPr/>
          <p:nvPr/>
        </p:nvSpPr>
        <p:spPr>
          <a:xfrm>
            <a:off x="8079995" y="4949233"/>
            <a:ext cx="150822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7835520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7592634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7349745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7106859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7379208" y="4282402"/>
            <a:ext cx="226200" cy="226200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6215269" y="6333202"/>
            <a:ext cx="327600" cy="327600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8819669" y="5706043"/>
            <a:ext cx="490200" cy="490200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1804175" y="4440650"/>
            <a:ext cx="4738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677B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1677B"/>
                </a:solidFill>
                <a:latin typeface="Arial"/>
                <a:ea typeface="Arial"/>
                <a:cs typeface="Arial"/>
                <a:sym typeface="Arial"/>
              </a:rPr>
              <a:t>Нужно лишь найти своего наставника, либо использовать нашу технологию.</a:t>
            </a:r>
            <a:endParaRPr b="1" i="0" sz="1600" u="none" cap="none" strike="noStrike">
              <a:solidFill>
                <a:srgbClr val="0167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1813400" y="3771000"/>
            <a:ext cx="5090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Мы иск</a:t>
            </a:r>
            <a:r>
              <a:rPr i="1" lang="en-US" sz="1600">
                <a:solidFill>
                  <a:srgbClr val="081E24"/>
                </a:solidFill>
              </a:rPr>
              <a:t>ренне </a:t>
            </a:r>
            <a:r>
              <a:rPr b="0" i="1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любим людей и верим в то, что владение иностранным языком под силу каждому. </a:t>
            </a:r>
            <a:endParaRPr b="0" i="0" sz="12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4165" y="3534131"/>
            <a:ext cx="291278" cy="22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9415" y="0"/>
            <a:ext cx="5432589" cy="426234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8322928" y="4973528"/>
            <a:ext cx="3643500" cy="1362300"/>
          </a:xfrm>
          <a:prstGeom prst="roundRect">
            <a:avLst>
              <a:gd fmla="val 13985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001E24">
                <a:alpha val="4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8864422" y="5614882"/>
            <a:ext cx="114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счастливых студентов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8864423" y="5173455"/>
            <a:ext cx="1144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4000+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10472115" y="5614882"/>
            <a:ext cx="1146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программ обучения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10472114" y="5173455"/>
            <a:ext cx="832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CFB8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6CCFB8"/>
                </a:solidFill>
                <a:latin typeface="Arial"/>
                <a:ea typeface="Arial"/>
                <a:cs typeface="Arial"/>
                <a:sym typeface="Arial"/>
              </a:rPr>
              <a:t>50+</a:t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10151240" y="5297975"/>
            <a:ext cx="56400" cy="7134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D0CEC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30f0b5a9e05_0_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040" y="59302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0f0b5a9e05_0_58"/>
          <p:cNvSpPr txBox="1"/>
          <p:nvPr/>
        </p:nvSpPr>
        <p:spPr>
          <a:xfrm>
            <a:off x="8771797" y="721332"/>
            <a:ext cx="114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счастливых студентов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30f0b5a9e05_0_58"/>
          <p:cNvSpPr txBox="1"/>
          <p:nvPr/>
        </p:nvSpPr>
        <p:spPr>
          <a:xfrm>
            <a:off x="8771798" y="279905"/>
            <a:ext cx="1144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4000+</a:t>
            </a:r>
            <a:endParaRPr/>
          </a:p>
        </p:txBody>
      </p:sp>
      <p:sp>
        <p:nvSpPr>
          <p:cNvPr id="120" name="Google Shape;120;g30f0b5a9e05_0_58"/>
          <p:cNvSpPr txBox="1"/>
          <p:nvPr/>
        </p:nvSpPr>
        <p:spPr>
          <a:xfrm>
            <a:off x="10379490" y="721332"/>
            <a:ext cx="1146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программ обучения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30f0b5a9e05_0_58"/>
          <p:cNvSpPr txBox="1"/>
          <p:nvPr/>
        </p:nvSpPr>
        <p:spPr>
          <a:xfrm>
            <a:off x="10379489" y="279905"/>
            <a:ext cx="832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CFB8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6CCFB8"/>
                </a:solidFill>
                <a:latin typeface="Arial"/>
                <a:ea typeface="Arial"/>
                <a:cs typeface="Arial"/>
                <a:sym typeface="Arial"/>
              </a:rPr>
              <a:t>50+</a:t>
            </a:r>
            <a:endParaRPr/>
          </a:p>
        </p:txBody>
      </p:sp>
      <p:sp>
        <p:nvSpPr>
          <p:cNvPr id="122" name="Google Shape;122;g30f0b5a9e05_0_58"/>
          <p:cNvSpPr/>
          <p:nvPr/>
        </p:nvSpPr>
        <p:spPr>
          <a:xfrm>
            <a:off x="10058615" y="404425"/>
            <a:ext cx="56400" cy="7134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D0CEC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3" name="Google Shape;123;g30f0b5a9e05_0_58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124" name="Google Shape;124;g30f0b5a9e05_0_58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g30f0b5a9e05_0_58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g30f0b5a9e05_0_58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g30f0b5a9e05_0_58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g30f0b5a9e05_0_58"/>
          <p:cNvSpPr/>
          <p:nvPr/>
        </p:nvSpPr>
        <p:spPr>
          <a:xfrm>
            <a:off x="8079995" y="4949233"/>
            <a:ext cx="150822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30f0b5a9e05_0_58"/>
          <p:cNvSpPr/>
          <p:nvPr/>
        </p:nvSpPr>
        <p:spPr>
          <a:xfrm>
            <a:off x="7835520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0f0b5a9e05_0_58"/>
          <p:cNvSpPr/>
          <p:nvPr/>
        </p:nvSpPr>
        <p:spPr>
          <a:xfrm>
            <a:off x="7592634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0f0b5a9e05_0_58"/>
          <p:cNvSpPr/>
          <p:nvPr/>
        </p:nvSpPr>
        <p:spPr>
          <a:xfrm>
            <a:off x="7349745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0f0b5a9e05_0_58"/>
          <p:cNvSpPr/>
          <p:nvPr/>
        </p:nvSpPr>
        <p:spPr>
          <a:xfrm>
            <a:off x="7106859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0f0b5a9e05_0_58"/>
          <p:cNvSpPr/>
          <p:nvPr/>
        </p:nvSpPr>
        <p:spPr>
          <a:xfrm>
            <a:off x="7379208" y="4282402"/>
            <a:ext cx="226200" cy="226200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0f0b5a9e05_0_58"/>
          <p:cNvSpPr/>
          <p:nvPr/>
        </p:nvSpPr>
        <p:spPr>
          <a:xfrm>
            <a:off x="6215269" y="6333202"/>
            <a:ext cx="327600" cy="327600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30f0b5a9e05_0_58"/>
          <p:cNvSpPr/>
          <p:nvPr/>
        </p:nvSpPr>
        <p:spPr>
          <a:xfrm>
            <a:off x="8819669" y="5706043"/>
            <a:ext cx="490200" cy="490200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30f0b5a9e05_0_58"/>
          <p:cNvSpPr/>
          <p:nvPr/>
        </p:nvSpPr>
        <p:spPr>
          <a:xfrm>
            <a:off x="8230303" y="79978"/>
            <a:ext cx="3643500" cy="1362300"/>
          </a:xfrm>
          <a:prstGeom prst="roundRect">
            <a:avLst>
              <a:gd fmla="val 13985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001E24">
                <a:alpha val="4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0f0b5a9e05_0_58"/>
          <p:cNvSpPr txBox="1"/>
          <p:nvPr/>
        </p:nvSpPr>
        <p:spPr>
          <a:xfrm>
            <a:off x="8771797" y="721332"/>
            <a:ext cx="114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счастливых студентов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30f0b5a9e05_0_58"/>
          <p:cNvSpPr txBox="1"/>
          <p:nvPr/>
        </p:nvSpPr>
        <p:spPr>
          <a:xfrm>
            <a:off x="8771798" y="279905"/>
            <a:ext cx="1144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4000+</a:t>
            </a:r>
            <a:endParaRPr/>
          </a:p>
        </p:txBody>
      </p:sp>
      <p:sp>
        <p:nvSpPr>
          <p:cNvPr id="139" name="Google Shape;139;g30f0b5a9e05_0_58"/>
          <p:cNvSpPr txBox="1"/>
          <p:nvPr/>
        </p:nvSpPr>
        <p:spPr>
          <a:xfrm>
            <a:off x="10379490" y="721332"/>
            <a:ext cx="1146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программ обучения</a:t>
            </a:r>
            <a:endParaRPr b="0" i="0" sz="1400" u="none" cap="none" strike="noStrike">
              <a:solidFill>
                <a:srgbClr val="08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30f0b5a9e05_0_58"/>
          <p:cNvSpPr txBox="1"/>
          <p:nvPr/>
        </p:nvSpPr>
        <p:spPr>
          <a:xfrm>
            <a:off x="10379489" y="279905"/>
            <a:ext cx="832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CFB8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6CCFB8"/>
                </a:solidFill>
                <a:latin typeface="Arial"/>
                <a:ea typeface="Arial"/>
                <a:cs typeface="Arial"/>
                <a:sym typeface="Arial"/>
              </a:rPr>
              <a:t>50+</a:t>
            </a:r>
            <a:endParaRPr/>
          </a:p>
        </p:txBody>
      </p:sp>
      <p:sp>
        <p:nvSpPr>
          <p:cNvPr id="141" name="Google Shape;141;g30f0b5a9e05_0_58"/>
          <p:cNvSpPr/>
          <p:nvPr/>
        </p:nvSpPr>
        <p:spPr>
          <a:xfrm>
            <a:off x="10058615" y="404425"/>
            <a:ext cx="56400" cy="7134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D0CEC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7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0f0b5a9e05_0_58"/>
          <p:cNvSpPr txBox="1"/>
          <p:nvPr/>
        </p:nvSpPr>
        <p:spPr>
          <a:xfrm>
            <a:off x="958200" y="5062100"/>
            <a:ext cx="5462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F25"/>
              </a:buClr>
              <a:buSzPts val="1600"/>
              <a:buFont typeface="Arial"/>
              <a:buNone/>
            </a:pPr>
            <a:r>
              <a:rPr b="1" i="1" lang="en-US" sz="1600">
                <a:solidFill>
                  <a:srgbClr val="001F25"/>
                </a:solidFill>
              </a:rPr>
              <a:t>Приглашаем в свою команду только профессионалов </a:t>
            </a:r>
            <a:r>
              <a:rPr i="1" lang="en-US" sz="1600">
                <a:solidFill>
                  <a:srgbClr val="001F25"/>
                </a:solidFill>
              </a:rPr>
              <a:t>с подтвержденным опытом, любовью к людям и профессии</a:t>
            </a:r>
            <a:endParaRPr i="1" sz="1600" u="none" cap="none" strike="noStrike">
              <a:solidFill>
                <a:srgbClr val="000000"/>
              </a:solidFill>
            </a:endParaRPr>
          </a:p>
        </p:txBody>
      </p:sp>
      <p:sp>
        <p:nvSpPr>
          <p:cNvPr id="143" name="Google Shape;143;g30f0b5a9e05_0_58"/>
          <p:cNvSpPr txBox="1"/>
          <p:nvPr/>
        </p:nvSpPr>
        <p:spPr>
          <a:xfrm>
            <a:off x="799355" y="977413"/>
            <a:ext cx="5462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LiberLingva сейчас</a:t>
            </a:r>
            <a:endParaRPr b="1" i="0" sz="1800" u="none" cap="none" strike="noStrike">
              <a:solidFill>
                <a:srgbClr val="2A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" name="Google Shape;144;g30f0b5a9e05_0_58"/>
          <p:cNvCxnSpPr/>
          <p:nvPr/>
        </p:nvCxnSpPr>
        <p:spPr>
          <a:xfrm>
            <a:off x="833146" y="6128766"/>
            <a:ext cx="4461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45" name="Google Shape;145;g30f0b5a9e05_0_58"/>
          <p:cNvSpPr txBox="1"/>
          <p:nvPr/>
        </p:nvSpPr>
        <p:spPr>
          <a:xfrm>
            <a:off x="981846" y="371554"/>
            <a:ext cx="201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www.liberlingva.com</a:t>
            </a:r>
            <a:endParaRPr/>
          </a:p>
        </p:txBody>
      </p:sp>
      <p:sp>
        <p:nvSpPr>
          <p:cNvPr id="146" name="Google Shape;146;g30f0b5a9e05_0_58"/>
          <p:cNvSpPr/>
          <p:nvPr/>
        </p:nvSpPr>
        <p:spPr>
          <a:xfrm>
            <a:off x="8849950" y="-710387"/>
            <a:ext cx="3745818" cy="3682044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01677B"/>
              </a:gs>
              <a:gs pos="50000">
                <a:srgbClr val="1E9F9A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" name="Google Shape;147;g30f0b5a9e05_0_58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148" name="Google Shape;148;g30f0b5a9e05_0_58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g30f0b5a9e05_0_58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g30f0b5a9e05_0_58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g30f0b5a9e05_0_58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g30f0b5a9e05_0_58"/>
          <p:cNvSpPr/>
          <p:nvPr/>
        </p:nvSpPr>
        <p:spPr>
          <a:xfrm>
            <a:off x="5180854" y="118710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0f0b5a9e05_0_58"/>
          <p:cNvSpPr/>
          <p:nvPr/>
        </p:nvSpPr>
        <p:spPr>
          <a:xfrm>
            <a:off x="5701555" y="-31120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30f0b5a9e05_0_58"/>
          <p:cNvSpPr/>
          <p:nvPr/>
        </p:nvSpPr>
        <p:spPr>
          <a:xfrm>
            <a:off x="5614241" y="434018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30f0b5a9e05_0_58"/>
          <p:cNvSpPr txBox="1"/>
          <p:nvPr/>
        </p:nvSpPr>
        <p:spPr>
          <a:xfrm>
            <a:off x="799355" y="2971668"/>
            <a:ext cx="5280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Open Sans"/>
              <a:buNone/>
            </a:pPr>
            <a:r>
              <a:t/>
            </a:r>
            <a:endParaRPr b="1" i="1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g30f0b5a9e05_0_58"/>
          <p:cNvSpPr/>
          <p:nvPr/>
        </p:nvSpPr>
        <p:spPr>
          <a:xfrm>
            <a:off x="6728570" y="0"/>
            <a:ext cx="4773600" cy="6858000"/>
          </a:xfrm>
          <a:prstGeom prst="rect">
            <a:avLst/>
          </a:prstGeom>
          <a:gradFill>
            <a:gsLst>
              <a:gs pos="0">
                <a:srgbClr val="01677B">
                  <a:alpha val="9803"/>
                </a:srgbClr>
              </a:gs>
              <a:gs pos="50000">
                <a:srgbClr val="1E9F9A">
                  <a:alpha val="9803"/>
                </a:srgbClr>
              </a:gs>
              <a:gs pos="100000">
                <a:srgbClr val="3FDABB">
                  <a:alpha val="9803"/>
                </a:srgbClr>
              </a:gs>
            </a:gsLst>
            <a:lin ang="2700006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30f0b5a9e05_0_58"/>
          <p:cNvSpPr txBox="1"/>
          <p:nvPr/>
        </p:nvSpPr>
        <p:spPr>
          <a:xfrm>
            <a:off x="905650" y="2439750"/>
            <a:ext cx="52803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Снижаем уровень стресса сотрудников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заказчика и </a:t>
            </a: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повышаем общий уровень сплоченности команды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уже через месяц с начала занятий;</a:t>
            </a:r>
            <a:endParaRPr/>
          </a:p>
        </p:txBody>
      </p:sp>
      <p:sp>
        <p:nvSpPr>
          <p:cNvPr id="158" name="Google Shape;158;g30f0b5a9e05_0_58"/>
          <p:cNvSpPr txBox="1"/>
          <p:nvPr/>
        </p:nvSpPr>
        <p:spPr>
          <a:xfrm>
            <a:off x="905650" y="3438600"/>
            <a:ext cx="5360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Применяем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действительно </a:t>
            </a: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эффективные методики преподавания и геймификации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образовательного процесса, при этом всегда учитываем личностные особенности ученика, </a:t>
            </a:r>
            <a:r>
              <a:rPr lang="en-US" sz="1600"/>
              <a:t>его возраст, задачи и предыдущий опыт обучения, особенно если он был неудачным;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0f0b5a9e05_0_58"/>
          <p:cNvSpPr/>
          <p:nvPr/>
        </p:nvSpPr>
        <p:spPr>
          <a:xfrm>
            <a:off x="723155" y="5308282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0f0b5a9e05_0_58"/>
          <p:cNvSpPr/>
          <p:nvPr/>
        </p:nvSpPr>
        <p:spPr>
          <a:xfrm>
            <a:off x="723155" y="3657262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0f0b5a9e05_0_58"/>
          <p:cNvSpPr/>
          <p:nvPr/>
        </p:nvSpPr>
        <p:spPr>
          <a:xfrm>
            <a:off x="6728570" y="0"/>
            <a:ext cx="4773600" cy="6858000"/>
          </a:xfrm>
          <a:prstGeom prst="rect">
            <a:avLst/>
          </a:prstGeom>
          <a:gradFill>
            <a:gsLst>
              <a:gs pos="0">
                <a:srgbClr val="01677B">
                  <a:alpha val="9803"/>
                </a:srgbClr>
              </a:gs>
              <a:gs pos="50000">
                <a:srgbClr val="1E9F9A">
                  <a:alpha val="9803"/>
                </a:srgbClr>
              </a:gs>
              <a:gs pos="100000">
                <a:srgbClr val="3FDABB">
                  <a:alpha val="9803"/>
                </a:srgbClr>
              </a:gs>
            </a:gsLst>
            <a:lin ang="2700006" scaled="0"/>
          </a:gradFill>
          <a:ln>
            <a:noFill/>
          </a:ln>
          <a:effectLst>
            <a:outerShdw blurRad="57150" rotWithShape="0" algn="bl" dir="5400000" dist="19050">
              <a:srgbClr val="000000">
                <a:alpha val="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30f0b5a9e05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6485" y="-1"/>
            <a:ext cx="4780545" cy="717082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30f0b5a9e05_0_58"/>
          <p:cNvSpPr/>
          <p:nvPr/>
        </p:nvSpPr>
        <p:spPr>
          <a:xfrm>
            <a:off x="723155" y="2742862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0f0b5a9e05_0_58"/>
          <p:cNvSpPr txBox="1"/>
          <p:nvPr/>
        </p:nvSpPr>
        <p:spPr>
          <a:xfrm>
            <a:off x="958194" y="1785491"/>
            <a:ext cx="486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F25"/>
              </a:buClr>
              <a:buSzPts val="1600"/>
              <a:buFont typeface="Arial"/>
              <a:buNone/>
            </a:pPr>
            <a:r>
              <a:rPr b="1" i="1" lang="en-US" sz="1600">
                <a:solidFill>
                  <a:srgbClr val="001F25"/>
                </a:solidFill>
              </a:rPr>
              <a:t>За неделю в</a:t>
            </a:r>
            <a:r>
              <a:rPr b="1" i="1" lang="en-US" sz="1600" u="none" cap="none" strike="noStrike">
                <a:solidFill>
                  <a:srgbClr val="001F25"/>
                </a:solidFill>
                <a:latin typeface="Arial"/>
                <a:ea typeface="Arial"/>
                <a:cs typeface="Arial"/>
                <a:sym typeface="Arial"/>
              </a:rPr>
              <a:t>ыстраиваем процесс обучения </a:t>
            </a:r>
            <a:r>
              <a:rPr b="0" i="0" lang="en-US" sz="1600" u="none" cap="none" strike="noStrike">
                <a:solidFill>
                  <a:srgbClr val="001F25"/>
                </a:solidFill>
                <a:latin typeface="Arial"/>
                <a:ea typeface="Arial"/>
                <a:cs typeface="Arial"/>
                <a:sym typeface="Arial"/>
              </a:rPr>
              <a:t>иностранным языкам в компании к</a:t>
            </a:r>
            <a:r>
              <a:rPr lang="en-US" sz="1600">
                <a:solidFill>
                  <a:srgbClr val="001F25"/>
                </a:solidFill>
              </a:rPr>
              <a:t>лиента</a:t>
            </a:r>
            <a:r>
              <a:rPr b="1" i="1" lang="en-US" sz="1600" u="none" cap="none" strike="noStrike">
                <a:solidFill>
                  <a:srgbClr val="001F25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endParaRPr b="1" i="1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0f0b5a9e05_0_58"/>
          <p:cNvSpPr/>
          <p:nvPr/>
        </p:nvSpPr>
        <p:spPr>
          <a:xfrm>
            <a:off x="723155" y="2031682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30f0b5a9e05_0_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040" y="5930258"/>
            <a:ext cx="2649441" cy="40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0f0b5a9e05_0_122"/>
          <p:cNvPicPr preferRelativeResize="0"/>
          <p:nvPr/>
        </p:nvPicPr>
        <p:blipFill rotWithShape="1">
          <a:blip r:embed="rId4">
            <a:alphaModFix/>
          </a:blip>
          <a:srcRect b="0" l="17526" r="21040" t="0"/>
          <a:stretch/>
        </p:blipFill>
        <p:spPr>
          <a:xfrm>
            <a:off x="6728568" y="-4125"/>
            <a:ext cx="6323182" cy="686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0f0b5a9e05_0_122"/>
          <p:cNvSpPr/>
          <p:nvPr/>
        </p:nvSpPr>
        <p:spPr>
          <a:xfrm>
            <a:off x="8849950" y="-710387"/>
            <a:ext cx="3745818" cy="3682044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01677B"/>
              </a:gs>
              <a:gs pos="50000">
                <a:srgbClr val="1E9F9A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0f0b5a9e05_0_122"/>
          <p:cNvSpPr txBox="1"/>
          <p:nvPr/>
        </p:nvSpPr>
        <p:spPr>
          <a:xfrm>
            <a:off x="799355" y="1987696"/>
            <a:ext cx="148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Сочетание</a:t>
            </a:r>
            <a:endParaRPr b="1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30f0b5a9e05_0_122"/>
          <p:cNvSpPr txBox="1"/>
          <p:nvPr/>
        </p:nvSpPr>
        <p:spPr>
          <a:xfrm>
            <a:off x="799350" y="977425"/>
            <a:ext cx="548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A657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A6579"/>
                </a:solidFill>
              </a:rPr>
              <a:t>LiberLingva</a:t>
            </a:r>
            <a:r>
              <a:rPr b="1" i="0" lang="en-US" sz="4400" u="none" cap="none" strike="noStrike">
                <a:solidFill>
                  <a:srgbClr val="2A6579"/>
                </a:solidFill>
                <a:latin typeface="Arial"/>
                <a:ea typeface="Arial"/>
                <a:cs typeface="Arial"/>
                <a:sym typeface="Arial"/>
              </a:rPr>
              <a:t> завтра</a:t>
            </a:r>
            <a:endParaRPr b="1" i="0" sz="1800" u="none" cap="none" strike="noStrike">
              <a:solidFill>
                <a:srgbClr val="2A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g30f0b5a9e05_0_122"/>
          <p:cNvCxnSpPr/>
          <p:nvPr/>
        </p:nvCxnSpPr>
        <p:spPr>
          <a:xfrm>
            <a:off x="7006746" y="6605016"/>
            <a:ext cx="4461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76" name="Google Shape;176;g30f0b5a9e05_0_122"/>
          <p:cNvSpPr txBox="1"/>
          <p:nvPr/>
        </p:nvSpPr>
        <p:spPr>
          <a:xfrm>
            <a:off x="7577896" y="6425579"/>
            <a:ext cx="201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www.liberlingva.com</a:t>
            </a:r>
            <a:endParaRPr b="0" i="0" sz="16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g30f0b5a9e05_0_122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178" name="Google Shape;178;g30f0b5a9e05_0_122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g30f0b5a9e05_0_122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g30f0b5a9e05_0_122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g30f0b5a9e05_0_122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g30f0b5a9e05_0_122"/>
          <p:cNvSpPr txBox="1"/>
          <p:nvPr/>
        </p:nvSpPr>
        <p:spPr>
          <a:xfrm>
            <a:off x="1404296" y="2495727"/>
            <a:ext cx="27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педагогического дизайна, 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0f0b5a9e05_0_122"/>
          <p:cNvSpPr txBox="1"/>
          <p:nvPr/>
        </p:nvSpPr>
        <p:spPr>
          <a:xfrm>
            <a:off x="1404300" y="2845500"/>
            <a:ext cx="436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методологии преподавания иностранных языков</a:t>
            </a:r>
            <a:r>
              <a:rPr b="1" lang="en-US" sz="1600"/>
              <a:t> и достижений нейронаук;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0f0b5a9e05_0_122"/>
          <p:cNvSpPr/>
          <p:nvPr/>
        </p:nvSpPr>
        <p:spPr>
          <a:xfrm>
            <a:off x="1199205" y="2635452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0f0b5a9e05_0_122"/>
          <p:cNvSpPr/>
          <p:nvPr/>
        </p:nvSpPr>
        <p:spPr>
          <a:xfrm>
            <a:off x="1195899" y="2978737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0f0b5a9e05_0_122"/>
          <p:cNvSpPr txBox="1"/>
          <p:nvPr/>
        </p:nvSpPr>
        <p:spPr>
          <a:xfrm>
            <a:off x="1404296" y="3515339"/>
            <a:ext cx="317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гейм-дизайна,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0f0b5a9e05_0_122"/>
          <p:cNvSpPr/>
          <p:nvPr/>
        </p:nvSpPr>
        <p:spPr>
          <a:xfrm>
            <a:off x="1202480" y="3666869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0f0b5a9e05_0_122"/>
          <p:cNvSpPr txBox="1"/>
          <p:nvPr/>
        </p:nvSpPr>
        <p:spPr>
          <a:xfrm>
            <a:off x="1404296" y="3865101"/>
            <a:ext cx="317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искусственного интеллекта,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0f0b5a9e05_0_122"/>
          <p:cNvSpPr/>
          <p:nvPr/>
        </p:nvSpPr>
        <p:spPr>
          <a:xfrm>
            <a:off x="1202480" y="4019438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0f0b5a9e05_0_122"/>
          <p:cNvSpPr txBox="1"/>
          <p:nvPr/>
        </p:nvSpPr>
        <p:spPr>
          <a:xfrm>
            <a:off x="1404295" y="4214863"/>
            <a:ext cx="317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ChatGPT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0f0b5a9e05_0_122"/>
          <p:cNvSpPr/>
          <p:nvPr/>
        </p:nvSpPr>
        <p:spPr>
          <a:xfrm>
            <a:off x="1205248" y="4355777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30f0b5a9e05_0_122"/>
          <p:cNvSpPr txBox="1"/>
          <p:nvPr/>
        </p:nvSpPr>
        <p:spPr>
          <a:xfrm>
            <a:off x="1404301" y="4564625"/>
            <a:ext cx="35757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VR</a:t>
            </a:r>
            <a:r>
              <a:rPr b="1" lang="en-US" sz="1600">
                <a:latin typeface="Helvetica Neue"/>
                <a:ea typeface="Helvetica Neue"/>
                <a:cs typeface="Helvetica Neue"/>
                <a:sym typeface="Helvetica Neue"/>
              </a:rPr>
              <a:t>|AR|XR</a:t>
            </a:r>
            <a:r>
              <a:rPr b="1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и п</a:t>
            </a:r>
            <a:r>
              <a:rPr b="1" lang="en-US" sz="1600">
                <a:latin typeface="Helvetica Neue"/>
                <a:ea typeface="Helvetica Neue"/>
                <a:cs typeface="Helvetica Neue"/>
                <a:sym typeface="Helvetica Neue"/>
              </a:rPr>
              <a:t>латформа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для поддержания динамики </a:t>
            </a:r>
            <a:r>
              <a:rPr i="1" lang="en-US" sz="1600">
                <a:latin typeface="Helvetica Neue"/>
                <a:ea typeface="Helvetica Neue"/>
                <a:cs typeface="Helvetica Neue"/>
                <a:sym typeface="Helvetica Neue"/>
              </a:rPr>
              <a:t>обучения </a:t>
            </a: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 заинтересованности </a:t>
            </a:r>
            <a:r>
              <a:rPr i="1" lang="en-US" sz="1600">
                <a:latin typeface="Helvetica Neue"/>
                <a:ea typeface="Helvetica Neue"/>
                <a:cs typeface="Helvetica Neue"/>
                <a:sym typeface="Helvetica Neue"/>
              </a:rPr>
              <a:t>обучающихся</a:t>
            </a:r>
            <a:r>
              <a:rPr b="0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/>
          </a:p>
        </p:txBody>
      </p:sp>
      <p:sp>
        <p:nvSpPr>
          <p:cNvPr id="193" name="Google Shape;193;g30f0b5a9e05_0_122"/>
          <p:cNvSpPr/>
          <p:nvPr/>
        </p:nvSpPr>
        <p:spPr>
          <a:xfrm>
            <a:off x="1202480" y="4699142"/>
            <a:ext cx="153600" cy="153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0f0b5a9e05_0_122"/>
          <p:cNvSpPr/>
          <p:nvPr/>
        </p:nvSpPr>
        <p:spPr>
          <a:xfrm>
            <a:off x="5501833" y="-71923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0f0b5a9e05_0_122"/>
          <p:cNvSpPr/>
          <p:nvPr/>
        </p:nvSpPr>
        <p:spPr>
          <a:xfrm>
            <a:off x="5774209" y="431919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0f0b5a9e05_0_122"/>
          <p:cNvSpPr/>
          <p:nvPr/>
        </p:nvSpPr>
        <p:spPr>
          <a:xfrm>
            <a:off x="5209813" y="333814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32290" y="6012233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5"/>
          <p:cNvSpPr/>
          <p:nvPr/>
        </p:nvSpPr>
        <p:spPr>
          <a:xfrm>
            <a:off x="1669518" y="3367641"/>
            <a:ext cx="5090400" cy="188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2B6579">
                <a:alpha val="1922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5"/>
          <p:cNvSpPr txBox="1"/>
          <p:nvPr/>
        </p:nvSpPr>
        <p:spPr>
          <a:xfrm>
            <a:off x="799350" y="880400"/>
            <a:ext cx="4083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B6579"/>
                </a:solidFill>
              </a:rPr>
              <a:t>Почему ИКТ?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799350" y="1603333"/>
            <a:ext cx="5296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81E24"/>
                </a:solidFill>
              </a:rPr>
              <a:t>Мы в </a:t>
            </a:r>
            <a:r>
              <a:rPr b="1" i="0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LiberLingva</a:t>
            </a:r>
            <a:r>
              <a:rPr b="0" i="0" lang="en-US" sz="16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>
                <a:solidFill>
                  <a:srgbClr val="081E24"/>
                </a:solidFill>
              </a:rPr>
              <a:t>понимаем, что далеко не все могут нанять преподавателей, умеющих работать с особенными детьми. Наша платформа сделает обучение не только эффективным и увлекательным, но и доступным в любом регионе.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-172703" y="3931229"/>
            <a:ext cx="2826174" cy="3060936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65C4B1"/>
              </a:gs>
              <a:gs pos="150">
                <a:srgbClr val="65C4B1"/>
              </a:gs>
              <a:gs pos="50000">
                <a:srgbClr val="4D9E9A"/>
              </a:gs>
              <a:gs pos="100000">
                <a:srgbClr val="2B657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" name="Google Shape;206;p5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207" name="Google Shape;207;p5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5"/>
          <p:cNvSpPr/>
          <p:nvPr/>
        </p:nvSpPr>
        <p:spPr>
          <a:xfrm>
            <a:off x="8079995" y="4949233"/>
            <a:ext cx="150822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5"/>
          <p:cNvSpPr/>
          <p:nvPr/>
        </p:nvSpPr>
        <p:spPr>
          <a:xfrm>
            <a:off x="7835520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5"/>
          <p:cNvSpPr/>
          <p:nvPr/>
        </p:nvSpPr>
        <p:spPr>
          <a:xfrm>
            <a:off x="7592634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5"/>
          <p:cNvSpPr/>
          <p:nvPr/>
        </p:nvSpPr>
        <p:spPr>
          <a:xfrm>
            <a:off x="7349745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5"/>
          <p:cNvSpPr/>
          <p:nvPr/>
        </p:nvSpPr>
        <p:spPr>
          <a:xfrm>
            <a:off x="7106859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5"/>
          <p:cNvSpPr/>
          <p:nvPr/>
        </p:nvSpPr>
        <p:spPr>
          <a:xfrm>
            <a:off x="7379208" y="4282402"/>
            <a:ext cx="226200" cy="226200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5"/>
          <p:cNvSpPr/>
          <p:nvPr/>
        </p:nvSpPr>
        <p:spPr>
          <a:xfrm>
            <a:off x="6215269" y="6333202"/>
            <a:ext cx="327600" cy="327600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5"/>
          <p:cNvSpPr txBox="1"/>
          <p:nvPr/>
        </p:nvSpPr>
        <p:spPr>
          <a:xfrm>
            <a:off x="2009825" y="3771000"/>
            <a:ext cx="4355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677B"/>
              </a:buClr>
              <a:buSzPts val="1600"/>
              <a:buFont typeface="Arial"/>
              <a:buNone/>
            </a:pPr>
            <a:r>
              <a:rPr b="1" i="1" lang="en-US" sz="2200">
                <a:solidFill>
                  <a:srgbClr val="01677B"/>
                </a:solidFill>
              </a:rPr>
              <a:t>Платформа</a:t>
            </a:r>
            <a:r>
              <a:rPr b="1" i="1" lang="en-US" sz="2200">
                <a:solidFill>
                  <a:srgbClr val="01677B"/>
                </a:solidFill>
              </a:rPr>
              <a:t> облегчит обучение ребенка с ОВЗ и сделает его доступнее</a:t>
            </a:r>
            <a:endParaRPr b="1" i="0" sz="2200" u="none" cap="none" strike="noStrike">
              <a:solidFill>
                <a:srgbClr val="0167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4165" y="3534131"/>
            <a:ext cx="291278" cy="22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9415" y="0"/>
            <a:ext cx="5432589" cy="4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"/>
          <p:cNvSpPr txBox="1"/>
          <p:nvPr/>
        </p:nvSpPr>
        <p:spPr>
          <a:xfrm>
            <a:off x="4632325" y="3411713"/>
            <a:ext cx="135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43978" y="716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6"/>
          <p:cNvSpPr/>
          <p:nvPr/>
        </p:nvSpPr>
        <p:spPr>
          <a:xfrm>
            <a:off x="5768875" y="3059888"/>
            <a:ext cx="2957100" cy="1047000"/>
          </a:xfrm>
          <a:prstGeom prst="roundRect">
            <a:avLst>
              <a:gd fmla="val 18670" name="adj"/>
            </a:avLst>
          </a:prstGeom>
          <a:solidFill>
            <a:srgbClr val="3FDAB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6"/>
          <p:cNvSpPr txBox="1"/>
          <p:nvPr/>
        </p:nvSpPr>
        <p:spPr>
          <a:xfrm>
            <a:off x="6778975" y="3167963"/>
            <a:ext cx="1731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Ребенок с ОВЗ, </a:t>
            </a:r>
            <a:r>
              <a:rPr i="1" lang="en-US" sz="1600">
                <a:solidFill>
                  <a:srgbClr val="FFFFFF"/>
                </a:solidFill>
              </a:rPr>
              <a:t>его родитель или тьютор</a:t>
            </a:r>
            <a:endParaRPr b="0" i="1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6"/>
          <p:cNvSpPr txBox="1"/>
          <p:nvPr/>
        </p:nvSpPr>
        <p:spPr>
          <a:xfrm>
            <a:off x="901474" y="778812"/>
            <a:ext cx="610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B6579"/>
                </a:solidFill>
              </a:rPr>
              <a:t>БИЗНЕС-МОДЕЛЬ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6"/>
          <p:cNvSpPr/>
          <p:nvPr/>
        </p:nvSpPr>
        <p:spPr>
          <a:xfrm>
            <a:off x="538175" y="1818025"/>
            <a:ext cx="4988400" cy="1794600"/>
          </a:xfrm>
          <a:prstGeom prst="roundRect">
            <a:avLst>
              <a:gd fmla="val 18670" name="adj"/>
            </a:avLst>
          </a:prstGeom>
          <a:solidFill>
            <a:srgbClr val="118C8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6"/>
          <p:cNvSpPr/>
          <p:nvPr/>
        </p:nvSpPr>
        <p:spPr>
          <a:xfrm>
            <a:off x="6536750" y="1818025"/>
            <a:ext cx="4814100" cy="1047000"/>
          </a:xfrm>
          <a:prstGeom prst="roundRect">
            <a:avLst>
              <a:gd fmla="val 18670" name="adj"/>
            </a:avLst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6"/>
          <p:cNvSpPr/>
          <p:nvPr/>
        </p:nvSpPr>
        <p:spPr>
          <a:xfrm>
            <a:off x="6357123" y="4266894"/>
            <a:ext cx="4988400" cy="1216800"/>
          </a:xfrm>
          <a:prstGeom prst="roundRect">
            <a:avLst>
              <a:gd fmla="val 18670" name="adj"/>
            </a:avLst>
          </a:prstGeom>
          <a:solidFill>
            <a:srgbClr val="2AB4A6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6"/>
          <p:cNvSpPr txBox="1"/>
          <p:nvPr/>
        </p:nvSpPr>
        <p:spPr>
          <a:xfrm>
            <a:off x="7271400" y="4343100"/>
            <a:ext cx="4103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Покупка лицензии, </a:t>
            </a:r>
            <a:r>
              <a:rPr lang="en-US" sz="1600">
                <a:solidFill>
                  <a:srgbClr val="FFFFFF"/>
                </a:solidFill>
              </a:rPr>
              <a:t>обучение преподавателей, безвозмездная/льготная установка ПО особо нуждающимся; сотрудничество с НКО</a:t>
            </a:r>
            <a:endParaRPr b="0" i="1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6"/>
          <p:cNvSpPr/>
          <p:nvPr/>
        </p:nvSpPr>
        <p:spPr>
          <a:xfrm>
            <a:off x="623571" y="2339429"/>
            <a:ext cx="777300" cy="777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5854271" y="3197181"/>
            <a:ext cx="772500" cy="772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/>
          <p:nvPr/>
        </p:nvSpPr>
        <p:spPr>
          <a:xfrm>
            <a:off x="7906115" y="1010232"/>
            <a:ext cx="150822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6"/>
          <p:cNvSpPr/>
          <p:nvPr/>
        </p:nvSpPr>
        <p:spPr>
          <a:xfrm>
            <a:off x="7661640" y="1010232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6"/>
          <p:cNvSpPr/>
          <p:nvPr/>
        </p:nvSpPr>
        <p:spPr>
          <a:xfrm>
            <a:off x="7418754" y="1010232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6"/>
          <p:cNvSpPr/>
          <p:nvPr/>
        </p:nvSpPr>
        <p:spPr>
          <a:xfrm>
            <a:off x="7175865" y="1010232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6"/>
          <p:cNvSpPr/>
          <p:nvPr/>
        </p:nvSpPr>
        <p:spPr>
          <a:xfrm>
            <a:off x="6932979" y="1010232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 txBox="1"/>
          <p:nvPr/>
        </p:nvSpPr>
        <p:spPr>
          <a:xfrm>
            <a:off x="1395875" y="2079150"/>
            <a:ext cx="4247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Методика на основе AI и геймификации и с учетом особенностей детей с ОВЗ (</a:t>
            </a:r>
            <a:r>
              <a:rPr i="1" lang="en-US" sz="1600">
                <a:solidFill>
                  <a:srgbClr val="FFFFFF"/>
                </a:solidFill>
              </a:rPr>
              <a:t>задействуем разные сенсорные каналы, что делает обучение </a:t>
            </a:r>
            <a:r>
              <a:rPr i="1" lang="en-US" sz="1600">
                <a:solidFill>
                  <a:schemeClr val="lt1"/>
                </a:solidFill>
              </a:rPr>
              <a:t>детей с ОВЗ </a:t>
            </a:r>
            <a:r>
              <a:rPr i="1" lang="en-US" sz="1600">
                <a:solidFill>
                  <a:srgbClr val="FFFFFF"/>
                </a:solidFill>
              </a:rPr>
              <a:t>увлекательнее и эффективнее)</a:t>
            </a:r>
            <a:endParaRPr i="1" sz="1300" u="none" cap="none" strike="noStrike">
              <a:solidFill>
                <a:srgbClr val="FFFFFF"/>
              </a:solidFill>
            </a:endParaRPr>
          </a:p>
        </p:txBody>
      </p:sp>
      <p:sp>
        <p:nvSpPr>
          <p:cNvPr id="242" name="Google Shape;242;p6"/>
          <p:cNvSpPr txBox="1"/>
          <p:nvPr/>
        </p:nvSpPr>
        <p:spPr>
          <a:xfrm>
            <a:off x="7700229" y="1987018"/>
            <a:ext cx="4065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900">
                <a:solidFill>
                  <a:schemeClr val="lt1"/>
                </a:solidFill>
              </a:rPr>
              <a:t>Э</a:t>
            </a:r>
            <a:r>
              <a:rPr b="1" lang="en-US" sz="1900">
                <a:solidFill>
                  <a:schemeClr val="lt1"/>
                </a:solidFill>
              </a:rPr>
              <a:t>кспертиза, </a:t>
            </a:r>
            <a:r>
              <a:rPr i="1" lang="en-US" sz="1900">
                <a:solidFill>
                  <a:schemeClr val="lt1"/>
                </a:solidFill>
              </a:rPr>
              <a:t>с</a:t>
            </a:r>
            <a:r>
              <a:rPr i="1" lang="en-US" sz="1900">
                <a:solidFill>
                  <a:srgbClr val="FFFFFF"/>
                </a:solidFill>
              </a:rPr>
              <a:t>обственные и заемные средства, гранты</a:t>
            </a:r>
            <a:endParaRPr b="0" i="1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6"/>
          <p:cNvSpPr/>
          <p:nvPr/>
        </p:nvSpPr>
        <p:spPr>
          <a:xfrm rot="752070">
            <a:off x="132644" y="6082199"/>
            <a:ext cx="327608" cy="327608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6"/>
          <p:cNvSpPr/>
          <p:nvPr/>
        </p:nvSpPr>
        <p:spPr>
          <a:xfrm>
            <a:off x="935731" y="5251244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6"/>
          <p:cNvSpPr/>
          <p:nvPr/>
        </p:nvSpPr>
        <p:spPr>
          <a:xfrm>
            <a:off x="245861" y="4801936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6"/>
          <p:cNvSpPr/>
          <p:nvPr/>
        </p:nvSpPr>
        <p:spPr>
          <a:xfrm>
            <a:off x="6274349" y="2279444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6"/>
          <p:cNvSpPr/>
          <p:nvPr/>
        </p:nvSpPr>
        <p:spPr>
          <a:xfrm>
            <a:off x="6038368" y="4801936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6"/>
          <p:cNvSpPr/>
          <p:nvPr/>
        </p:nvSpPr>
        <p:spPr>
          <a:xfrm>
            <a:off x="6418253" y="4489040"/>
            <a:ext cx="772500" cy="772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36746" y="4607533"/>
            <a:ext cx="535583" cy="535583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6"/>
          <p:cNvSpPr/>
          <p:nvPr/>
        </p:nvSpPr>
        <p:spPr>
          <a:xfrm>
            <a:off x="6722518" y="1990114"/>
            <a:ext cx="819000" cy="772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6"/>
          <p:cNvGrpSpPr/>
          <p:nvPr/>
        </p:nvGrpSpPr>
        <p:grpSpPr>
          <a:xfrm rot="10800000">
            <a:off x="-420078" y="-1024876"/>
            <a:ext cx="2426831" cy="2669091"/>
            <a:chOff x="-894856" y="-988577"/>
            <a:chExt cx="2426831" cy="2669091"/>
          </a:xfrm>
        </p:grpSpPr>
        <p:sp>
          <p:nvSpPr>
            <p:cNvPr id="252" name="Google Shape;252;p6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6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6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6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6"/>
          <p:cNvSpPr/>
          <p:nvPr/>
        </p:nvSpPr>
        <p:spPr>
          <a:xfrm>
            <a:off x="538173" y="4287907"/>
            <a:ext cx="4988400" cy="1216800"/>
          </a:xfrm>
          <a:prstGeom prst="roundRect">
            <a:avLst>
              <a:gd fmla="val 18670" name="adj"/>
            </a:avLst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6"/>
          <p:cNvSpPr txBox="1"/>
          <p:nvPr/>
        </p:nvSpPr>
        <p:spPr>
          <a:xfrm>
            <a:off x="1376250" y="4364125"/>
            <a:ext cx="4247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Клиент может находиться в любом регионе РФ, </a:t>
            </a:r>
            <a:r>
              <a:rPr i="1" lang="en-US" sz="1600">
                <a:solidFill>
                  <a:srgbClr val="FFFFFF"/>
                </a:solidFill>
              </a:rPr>
              <a:t>даже там, где очень трудно получить доступ к квалифицированному сопровождению особенных детей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6"/>
          <p:cNvSpPr/>
          <p:nvPr/>
        </p:nvSpPr>
        <p:spPr>
          <a:xfrm>
            <a:off x="599303" y="4510053"/>
            <a:ext cx="772500" cy="772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6"/>
          <p:cNvSpPr/>
          <p:nvPr/>
        </p:nvSpPr>
        <p:spPr>
          <a:xfrm rot="752070">
            <a:off x="784969" y="6604299"/>
            <a:ext cx="327608" cy="327608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6"/>
          <p:cNvSpPr/>
          <p:nvPr/>
        </p:nvSpPr>
        <p:spPr>
          <a:xfrm>
            <a:off x="182361" y="2545836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10913558" y="5697052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6"/>
          <p:cNvSpPr/>
          <p:nvPr/>
        </p:nvSpPr>
        <p:spPr>
          <a:xfrm>
            <a:off x="11185934" y="620089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6"/>
          <p:cNvSpPr/>
          <p:nvPr/>
        </p:nvSpPr>
        <p:spPr>
          <a:xfrm>
            <a:off x="10621538" y="6102789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p6"/>
          <p:cNvPicPr preferRelativeResize="0"/>
          <p:nvPr/>
        </p:nvPicPr>
        <p:blipFill rotWithShape="1">
          <a:blip r:embed="rId5">
            <a:alphaModFix/>
          </a:blip>
          <a:srcRect b="27603" l="27489" r="65165" t="62523"/>
          <a:stretch/>
        </p:blipFill>
        <p:spPr>
          <a:xfrm>
            <a:off x="734250" y="2514714"/>
            <a:ext cx="535572" cy="40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6"/>
          <p:cNvPicPr preferRelativeResize="0"/>
          <p:nvPr/>
        </p:nvPicPr>
        <p:blipFill rotWithShape="1">
          <a:blip r:embed="rId6">
            <a:alphaModFix/>
          </a:blip>
          <a:srcRect b="45069" l="23796" r="70821" t="47120"/>
          <a:stretch/>
        </p:blipFill>
        <p:spPr>
          <a:xfrm>
            <a:off x="6848124" y="2199139"/>
            <a:ext cx="567875" cy="437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6"/>
          <p:cNvPicPr preferRelativeResize="0"/>
          <p:nvPr/>
        </p:nvPicPr>
        <p:blipFill rotWithShape="1">
          <a:blip r:embed="rId7">
            <a:alphaModFix/>
          </a:blip>
          <a:srcRect b="45706" l="50163" r="42393" t="42176"/>
          <a:stretch/>
        </p:blipFill>
        <p:spPr>
          <a:xfrm>
            <a:off x="5972738" y="3337598"/>
            <a:ext cx="535572" cy="490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6"/>
          <p:cNvPicPr preferRelativeResize="0"/>
          <p:nvPr/>
        </p:nvPicPr>
        <p:blipFill rotWithShape="1">
          <a:blip r:embed="rId7">
            <a:alphaModFix/>
          </a:blip>
          <a:srcRect b="47045" l="15394" r="78268" t="43081"/>
          <a:stretch/>
        </p:blipFill>
        <p:spPr>
          <a:xfrm>
            <a:off x="657750" y="4686191"/>
            <a:ext cx="535572" cy="46943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68" name="Google Shape;268;p6"/>
          <p:cNvSpPr/>
          <p:nvPr/>
        </p:nvSpPr>
        <p:spPr>
          <a:xfrm>
            <a:off x="5547134" y="353389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6"/>
          <p:cNvSpPr/>
          <p:nvPr/>
        </p:nvSpPr>
        <p:spPr>
          <a:xfrm>
            <a:off x="182149" y="83000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Рисунок 22" id="274" name="Google Shape;27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8481" y="-18049"/>
            <a:ext cx="4704015" cy="66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790" y="5897733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8"/>
          <p:cNvSpPr txBox="1"/>
          <p:nvPr/>
        </p:nvSpPr>
        <p:spPr>
          <a:xfrm>
            <a:off x="890149" y="778812"/>
            <a:ext cx="5205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Helvetica Neue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Конкуренты в РФ</a:t>
            </a:r>
            <a:endParaRPr b="1" i="0" sz="4400" u="none" cap="none" strike="noStrike">
              <a:solidFill>
                <a:srgbClr val="2B657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8"/>
          <p:cNvSpPr/>
          <p:nvPr/>
        </p:nvSpPr>
        <p:spPr>
          <a:xfrm rot="-9063058">
            <a:off x="10263979" y="1989169"/>
            <a:ext cx="490257" cy="490257"/>
          </a:xfrm>
          <a:prstGeom prst="ellipse">
            <a:avLst/>
          </a:prstGeom>
          <a:solidFill>
            <a:srgbClr val="3FDAB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/>
          <p:nvPr/>
        </p:nvSpPr>
        <p:spPr>
          <a:xfrm rot="-9063365">
            <a:off x="10333083" y="776471"/>
            <a:ext cx="226261" cy="226261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8"/>
          <p:cNvSpPr/>
          <p:nvPr/>
        </p:nvSpPr>
        <p:spPr>
          <a:xfrm rot="-9062530">
            <a:off x="9135271" y="836000"/>
            <a:ext cx="327780" cy="327780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8"/>
          <p:cNvSpPr/>
          <p:nvPr/>
        </p:nvSpPr>
        <p:spPr>
          <a:xfrm>
            <a:off x="884852" y="2236211"/>
            <a:ext cx="5919900" cy="1496700"/>
          </a:xfrm>
          <a:prstGeom prst="roundRect">
            <a:avLst>
              <a:gd fmla="val 16667" name="adj"/>
            </a:avLst>
          </a:prstGeom>
          <a:solidFill>
            <a:srgbClr val="8F00FF"/>
          </a:solidFill>
          <a:ln>
            <a:noFill/>
          </a:ln>
          <a:effectLst>
            <a:outerShdw blurRad="292100" rotWithShape="0" dir="7200000" dist="34230">
              <a:srgbClr val="2B6579">
                <a:alpha val="1922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8"/>
          <p:cNvSpPr/>
          <p:nvPr/>
        </p:nvSpPr>
        <p:spPr>
          <a:xfrm>
            <a:off x="1104808" y="2460165"/>
            <a:ext cx="2292000" cy="1052400"/>
          </a:xfrm>
          <a:prstGeom prst="roundRect">
            <a:avLst>
              <a:gd fmla="val 16667" name="adj"/>
            </a:avLst>
          </a:prstGeom>
          <a:solidFill>
            <a:srgbClr val="FDFFFE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8"/>
          <p:cNvSpPr/>
          <p:nvPr/>
        </p:nvSpPr>
        <p:spPr>
          <a:xfrm>
            <a:off x="884083" y="3956801"/>
            <a:ext cx="5919900" cy="14967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292100" rotWithShape="0" dir="7200000" dist="34230">
              <a:srgbClr val="2B6579">
                <a:alpha val="1922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8"/>
          <p:cNvSpPr txBox="1"/>
          <p:nvPr/>
        </p:nvSpPr>
        <p:spPr>
          <a:xfrm>
            <a:off x="3572316" y="4440517"/>
            <a:ext cx="3162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DFFFE"/>
                </a:solidFill>
              </a:rPr>
              <a:t>Различные технологические решения в зависимости от типа заболевания ребенка с ОВЗ</a:t>
            </a:r>
            <a:endParaRPr b="0" i="1" sz="16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8"/>
          <p:cNvSpPr txBox="1"/>
          <p:nvPr/>
        </p:nvSpPr>
        <p:spPr>
          <a:xfrm>
            <a:off x="3572331" y="4124175"/>
            <a:ext cx="1725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DFFFE"/>
                </a:solidFill>
              </a:rPr>
              <a:t>Фоксфорд</a:t>
            </a:r>
            <a:endParaRPr b="1" i="0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8"/>
          <p:cNvSpPr/>
          <p:nvPr/>
        </p:nvSpPr>
        <p:spPr>
          <a:xfrm>
            <a:off x="1104808" y="4216692"/>
            <a:ext cx="2292000" cy="1008600"/>
          </a:xfrm>
          <a:prstGeom prst="roundRect">
            <a:avLst>
              <a:gd fmla="val 16667" name="adj"/>
            </a:avLst>
          </a:prstGeom>
          <a:solidFill>
            <a:srgbClr val="FDFFFE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8"/>
          <p:cNvSpPr txBox="1"/>
          <p:nvPr/>
        </p:nvSpPr>
        <p:spPr>
          <a:xfrm>
            <a:off x="3573083" y="2742501"/>
            <a:ext cx="2895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DFFFE"/>
                </a:solidFill>
              </a:rPr>
              <a:t>Акцент на удобстве онлайн-обучения</a:t>
            </a:r>
            <a:endParaRPr b="0" i="1" sz="16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8"/>
          <p:cNvSpPr txBox="1"/>
          <p:nvPr/>
        </p:nvSpPr>
        <p:spPr>
          <a:xfrm>
            <a:off x="3573085" y="2426147"/>
            <a:ext cx="129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DFFFE"/>
                </a:solidFill>
              </a:rPr>
              <a:t>Тетрика</a:t>
            </a:r>
            <a:endParaRPr b="1" i="0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8"/>
          <p:cNvSpPr/>
          <p:nvPr/>
        </p:nvSpPr>
        <p:spPr>
          <a:xfrm>
            <a:off x="-3587" y="5160128"/>
            <a:ext cx="1567661" cy="16978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7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8"/>
          <p:cNvSpPr txBox="1"/>
          <p:nvPr/>
        </p:nvSpPr>
        <p:spPr>
          <a:xfrm>
            <a:off x="8894636" y="2534814"/>
            <a:ext cx="597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" name="Google Shape;290;p18"/>
          <p:cNvGrpSpPr/>
          <p:nvPr/>
        </p:nvGrpSpPr>
        <p:grpSpPr>
          <a:xfrm rot="-5400000">
            <a:off x="10312813" y="-843934"/>
            <a:ext cx="2426831" cy="2669091"/>
            <a:chOff x="7" y="-17"/>
            <a:chExt cx="2426831" cy="2669091"/>
          </a:xfrm>
        </p:grpSpPr>
        <p:sp>
          <p:nvSpPr>
            <p:cNvPr id="291" name="Google Shape;291;p18"/>
            <p:cNvSpPr/>
            <p:nvPr/>
          </p:nvSpPr>
          <p:spPr>
            <a:xfrm rot="7766339">
              <a:off x="-133568" y="871319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AB4A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8"/>
            <p:cNvSpPr/>
            <p:nvPr/>
          </p:nvSpPr>
          <p:spPr>
            <a:xfrm rot="7766312">
              <a:off x="77895" y="100765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AB4A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8"/>
            <p:cNvSpPr/>
            <p:nvPr/>
          </p:nvSpPr>
          <p:spPr>
            <a:xfrm rot="7766328">
              <a:off x="265105" y="1126036"/>
              <a:ext cx="2128875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AB4A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8"/>
            <p:cNvSpPr/>
            <p:nvPr/>
          </p:nvSpPr>
          <p:spPr>
            <a:xfrm rot="7766330">
              <a:off x="609510" y="1342295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AB4A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18"/>
          <p:cNvSpPr txBox="1"/>
          <p:nvPr/>
        </p:nvSpPr>
        <p:spPr>
          <a:xfrm>
            <a:off x="8189184" y="2030932"/>
            <a:ext cx="1957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онлайн-школы и платформы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8"/>
          <p:cNvSpPr txBox="1"/>
          <p:nvPr/>
        </p:nvSpPr>
        <p:spPr>
          <a:xfrm>
            <a:off x="7949085" y="3283632"/>
            <a:ext cx="24882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система классического и надомного  образования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18"/>
          <p:cNvPicPr preferRelativeResize="0"/>
          <p:nvPr/>
        </p:nvPicPr>
        <p:blipFill rotWithShape="1">
          <a:blip r:embed="rId5">
            <a:alphaModFix/>
          </a:blip>
          <a:srcRect b="80304" l="9942" r="78269" t="15211"/>
          <a:stretch/>
        </p:blipFill>
        <p:spPr>
          <a:xfrm>
            <a:off x="1189950" y="2756325"/>
            <a:ext cx="2082115" cy="4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8"/>
          <p:cNvSpPr txBox="1"/>
          <p:nvPr/>
        </p:nvSpPr>
        <p:spPr>
          <a:xfrm>
            <a:off x="8894636" y="4363614"/>
            <a:ext cx="597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8"/>
          <p:cNvSpPr txBox="1"/>
          <p:nvPr/>
        </p:nvSpPr>
        <p:spPr>
          <a:xfrm>
            <a:off x="7872874" y="5112425"/>
            <a:ext cx="2727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DFFFE"/>
                </a:solidFill>
              </a:rPr>
              <a:t>специализированные реабилитационные центры и частные специалисты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18"/>
          <p:cNvPicPr preferRelativeResize="0"/>
          <p:nvPr/>
        </p:nvPicPr>
        <p:blipFill rotWithShape="1">
          <a:blip r:embed="rId6">
            <a:alphaModFix/>
          </a:blip>
          <a:srcRect b="78027" l="7260" r="82253" t="15476"/>
          <a:stretch/>
        </p:blipFill>
        <p:spPr>
          <a:xfrm>
            <a:off x="1121275" y="4264675"/>
            <a:ext cx="2208276" cy="76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g30fb824f5e2_0_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5840" y="60826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30fb824f5e2_0_58"/>
          <p:cNvSpPr/>
          <p:nvPr/>
        </p:nvSpPr>
        <p:spPr>
          <a:xfrm>
            <a:off x="272475" y="1370400"/>
            <a:ext cx="8369400" cy="4541100"/>
          </a:xfrm>
          <a:prstGeom prst="roundRect">
            <a:avLst>
              <a:gd fmla="val 6780" name="adj"/>
            </a:avLst>
          </a:prstGeom>
          <a:solidFill>
            <a:srgbClr val="F2FEF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30fb824f5e2_0_58"/>
          <p:cNvSpPr/>
          <p:nvPr/>
        </p:nvSpPr>
        <p:spPr>
          <a:xfrm>
            <a:off x="9380538" y="1370409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0fb824f5e2_0_58"/>
          <p:cNvSpPr/>
          <p:nvPr/>
        </p:nvSpPr>
        <p:spPr>
          <a:xfrm>
            <a:off x="9901239" y="1220579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0fb824f5e2_0_58"/>
          <p:cNvSpPr/>
          <p:nvPr/>
        </p:nvSpPr>
        <p:spPr>
          <a:xfrm>
            <a:off x="9813925" y="1685717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0fb824f5e2_0_58"/>
          <p:cNvSpPr txBox="1"/>
          <p:nvPr/>
        </p:nvSpPr>
        <p:spPr>
          <a:xfrm>
            <a:off x="890150" y="474000"/>
            <a:ext cx="3682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B6579"/>
                </a:solidFill>
              </a:rPr>
              <a:t>Наш клиент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30fb824f5e2_0_58"/>
          <p:cNvSpPr/>
          <p:nvPr/>
        </p:nvSpPr>
        <p:spPr>
          <a:xfrm>
            <a:off x="1281950" y="362887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2" name="Google Shape;312;g30fb824f5e2_0_58"/>
          <p:cNvCxnSpPr/>
          <p:nvPr/>
        </p:nvCxnSpPr>
        <p:spPr>
          <a:xfrm flipH="1" rot="10800000">
            <a:off x="1360450" y="1883600"/>
            <a:ext cx="1200" cy="1565400"/>
          </a:xfrm>
          <a:prstGeom prst="straightConnector1">
            <a:avLst/>
          </a:prstGeom>
          <a:noFill/>
          <a:ln cap="rnd" cmpd="sng" w="38100">
            <a:solidFill>
              <a:srgbClr val="418B8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3" name="Google Shape;313;g30fb824f5e2_0_58"/>
          <p:cNvSpPr txBox="1"/>
          <p:nvPr/>
        </p:nvSpPr>
        <p:spPr>
          <a:xfrm>
            <a:off x="4496407" y="4000517"/>
            <a:ext cx="4542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Увлекательное и эффективное обучение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30fb824f5e2_0_58"/>
          <p:cNvSpPr txBox="1"/>
          <p:nvPr/>
        </p:nvSpPr>
        <p:spPr>
          <a:xfrm>
            <a:off x="4498450" y="3334325"/>
            <a:ext cx="3619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Помочь учителю/</a:t>
            </a:r>
            <a:r>
              <a:rPr lang="en-US" sz="1600"/>
              <a:t>тьютору</a:t>
            </a:r>
            <a:r>
              <a:rPr lang="en-US" sz="1600"/>
              <a:t>/родителю в ходе обучения особенного ребенка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30fb824f5e2_0_58"/>
          <p:cNvSpPr txBox="1"/>
          <p:nvPr/>
        </p:nvSpPr>
        <p:spPr>
          <a:xfrm>
            <a:off x="4496325" y="2264750"/>
            <a:ext cx="3370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/>
              <a:t>Программа обучения с учетом особых потребностей ученика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30fb824f5e2_0_58"/>
          <p:cNvSpPr txBox="1"/>
          <p:nvPr/>
        </p:nvSpPr>
        <p:spPr>
          <a:xfrm>
            <a:off x="4496349" y="2931825"/>
            <a:ext cx="322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en-US" sz="1600"/>
              <a:t>Снижение затрат родителя</a:t>
            </a:r>
            <a:endParaRPr i="1" sz="1300" u="none" cap="none" strike="noStrike">
              <a:solidFill>
                <a:srgbClr val="000000"/>
              </a:solidFill>
            </a:endParaRPr>
          </a:p>
        </p:txBody>
      </p:sp>
      <p:sp>
        <p:nvSpPr>
          <p:cNvPr id="317" name="Google Shape;317;g30fb824f5e2_0_58"/>
          <p:cNvSpPr txBox="1"/>
          <p:nvPr/>
        </p:nvSpPr>
        <p:spPr>
          <a:xfrm>
            <a:off x="4496406" y="5135645"/>
            <a:ext cx="454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600"/>
              <a:t>Подготовка ребенка к самостоятельной профессиональной и личной жизни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g30fb824f5e2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3314" y="2463559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30fb824f5e2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3314" y="3061089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30fb824f5e2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3314" y="3484279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g30fb824f5e2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2921" y="4077520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30fb824f5e2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3314" y="4683219"/>
            <a:ext cx="174915" cy="1702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3" name="Google Shape;323;g30fb824f5e2_0_58"/>
          <p:cNvGrpSpPr/>
          <p:nvPr/>
        </p:nvGrpSpPr>
        <p:grpSpPr>
          <a:xfrm rot="10800000">
            <a:off x="-685424" y="-971202"/>
            <a:ext cx="2426831" cy="2669091"/>
            <a:chOff x="7" y="-17"/>
            <a:chExt cx="2426831" cy="2669091"/>
          </a:xfrm>
        </p:grpSpPr>
        <p:sp>
          <p:nvSpPr>
            <p:cNvPr id="324" name="Google Shape;324;g30fb824f5e2_0_58"/>
            <p:cNvSpPr/>
            <p:nvPr/>
          </p:nvSpPr>
          <p:spPr>
            <a:xfrm rot="7766339">
              <a:off x="-133568" y="871319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g30fb824f5e2_0_58"/>
            <p:cNvSpPr/>
            <p:nvPr/>
          </p:nvSpPr>
          <p:spPr>
            <a:xfrm rot="7766312">
              <a:off x="77895" y="100765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g30fb824f5e2_0_58"/>
            <p:cNvSpPr/>
            <p:nvPr/>
          </p:nvSpPr>
          <p:spPr>
            <a:xfrm rot="7766328">
              <a:off x="265105" y="1126036"/>
              <a:ext cx="2128875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g30fb824f5e2_0_58"/>
            <p:cNvSpPr/>
            <p:nvPr/>
          </p:nvSpPr>
          <p:spPr>
            <a:xfrm rot="7766330">
              <a:off x="609510" y="1342295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8" name="Google Shape;328;g30fb824f5e2_0_58"/>
          <p:cNvSpPr txBox="1"/>
          <p:nvPr/>
        </p:nvSpPr>
        <p:spPr>
          <a:xfrm>
            <a:off x="4209513" y="1526058"/>
            <a:ext cx="1265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/>
              <a:t>Решение</a:t>
            </a: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329" name="Google Shape;329;g30fb824f5e2_0_58"/>
          <p:cNvSpPr/>
          <p:nvPr/>
        </p:nvSpPr>
        <p:spPr>
          <a:xfrm>
            <a:off x="-169838" y="5307941"/>
            <a:ext cx="1567661" cy="16978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0fb824f5e2_0_58"/>
          <p:cNvSpPr/>
          <p:nvPr/>
        </p:nvSpPr>
        <p:spPr>
          <a:xfrm>
            <a:off x="9492625" y="-178639"/>
            <a:ext cx="2887650" cy="283845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1" name="Google Shape;331;g30fb824f5e2_0_58"/>
          <p:cNvCxnSpPr>
            <a:stCxn id="332" idx="0"/>
            <a:endCxn id="311" idx="4"/>
          </p:cNvCxnSpPr>
          <p:nvPr/>
        </p:nvCxnSpPr>
        <p:spPr>
          <a:xfrm rot="10800000">
            <a:off x="1361750" y="3788474"/>
            <a:ext cx="0" cy="1821600"/>
          </a:xfrm>
          <a:prstGeom prst="straightConnector1">
            <a:avLst/>
          </a:prstGeom>
          <a:noFill/>
          <a:ln cap="rnd" cmpd="sng" w="38100">
            <a:solidFill>
              <a:srgbClr val="418B8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2" name="Google Shape;332;g30fb824f5e2_0_58"/>
          <p:cNvSpPr/>
          <p:nvPr/>
        </p:nvSpPr>
        <p:spPr>
          <a:xfrm>
            <a:off x="1281950" y="561007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30fb824f5e2_0_58"/>
          <p:cNvSpPr/>
          <p:nvPr/>
        </p:nvSpPr>
        <p:spPr>
          <a:xfrm>
            <a:off x="1281950" y="187627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4" name="Google Shape;334;g30fb824f5e2_0_58"/>
          <p:cNvPicPr preferRelativeResize="0"/>
          <p:nvPr/>
        </p:nvPicPr>
        <p:blipFill rotWithShape="1">
          <a:blip r:embed="rId5">
            <a:alphaModFix amt="27000"/>
          </a:blip>
          <a:srcRect b="13165" l="59911" r="10399" t="22359"/>
          <a:stretch/>
        </p:blipFill>
        <p:spPr>
          <a:xfrm>
            <a:off x="8786576" y="564349"/>
            <a:ext cx="3370798" cy="4117997"/>
          </a:xfrm>
          <a:prstGeom prst="rect">
            <a:avLst/>
          </a:prstGeom>
          <a:solidFill>
            <a:srgbClr val="F2FEFC"/>
          </a:solidFill>
          <a:ln>
            <a:noFill/>
          </a:ln>
        </p:spPr>
      </p:pic>
      <p:sp>
        <p:nvSpPr>
          <p:cNvPr id="335" name="Google Shape;335;g30fb824f5e2_0_58"/>
          <p:cNvSpPr txBox="1"/>
          <p:nvPr/>
        </p:nvSpPr>
        <p:spPr>
          <a:xfrm>
            <a:off x="4496407" y="4457717"/>
            <a:ext cx="454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С пользой занять ребенка, пока родитель выполнит работу по дому или отдохнет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30fb824f5e2_0_58"/>
          <p:cNvSpPr txBox="1"/>
          <p:nvPr/>
        </p:nvSpPr>
        <p:spPr>
          <a:xfrm>
            <a:off x="1487375" y="1828200"/>
            <a:ext cx="2241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Проблемы с обучением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Нехватка квалифицированных педагогов (отказы и/или высокая стоимость)</a:t>
            </a:r>
            <a:endParaRPr/>
          </a:p>
        </p:txBody>
      </p:sp>
      <p:pic>
        <p:nvPicPr>
          <p:cNvPr id="337" name="Google Shape;337;g30fb824f5e2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3314" y="5365755"/>
            <a:ext cx="174915" cy="170242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g30fb824f5e2_0_58"/>
          <p:cNvSpPr txBox="1"/>
          <p:nvPr/>
        </p:nvSpPr>
        <p:spPr>
          <a:xfrm>
            <a:off x="1258763" y="1366508"/>
            <a:ext cx="1265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/>
              <a:t>Боли</a:t>
            </a: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339" name="Google Shape;339;g30fb824f5e2_0_58"/>
          <p:cNvSpPr txBox="1"/>
          <p:nvPr/>
        </p:nvSpPr>
        <p:spPr>
          <a:xfrm>
            <a:off x="1487375" y="3733200"/>
            <a:ext cx="2241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Проблемы с социализацией и трудоустройством в будущем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Родитель как заложник болезни ребенка (не может полноценно работать и отдыхать)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040" y="59302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7"/>
          <p:cNvSpPr/>
          <p:nvPr/>
        </p:nvSpPr>
        <p:spPr>
          <a:xfrm>
            <a:off x="890149" y="1855431"/>
            <a:ext cx="10411800" cy="4159500"/>
          </a:xfrm>
          <a:prstGeom prst="roundRect">
            <a:avLst>
              <a:gd fmla="val 6780" name="adj"/>
            </a:avLst>
          </a:prstGeom>
          <a:solidFill>
            <a:srgbClr val="F2FEF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7"/>
          <p:cNvSpPr/>
          <p:nvPr/>
        </p:nvSpPr>
        <p:spPr>
          <a:xfrm>
            <a:off x="9380538" y="1370409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7"/>
          <p:cNvSpPr/>
          <p:nvPr/>
        </p:nvSpPr>
        <p:spPr>
          <a:xfrm>
            <a:off x="9901239" y="1220579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7"/>
          <p:cNvSpPr/>
          <p:nvPr/>
        </p:nvSpPr>
        <p:spPr>
          <a:xfrm>
            <a:off x="9813925" y="1685717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7"/>
          <p:cNvSpPr txBox="1"/>
          <p:nvPr/>
        </p:nvSpPr>
        <p:spPr>
          <a:xfrm>
            <a:off x="890150" y="778812"/>
            <a:ext cx="2795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7"/>
          <p:cNvSpPr txBox="1"/>
          <p:nvPr/>
        </p:nvSpPr>
        <p:spPr>
          <a:xfrm>
            <a:off x="1580846" y="2135658"/>
            <a:ext cx="3520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Трансформируем работающую бизнес-модель ЛиберЛингва</a:t>
            </a:r>
            <a:endParaRPr b="1" i="1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7"/>
          <p:cNvSpPr txBox="1"/>
          <p:nvPr/>
        </p:nvSpPr>
        <p:spPr>
          <a:xfrm>
            <a:off x="1580846" y="3540614"/>
            <a:ext cx="2825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Созда</a:t>
            </a:r>
            <a:r>
              <a:rPr b="1" i="1" lang="en-US" sz="1600">
                <a:latin typeface="Helvetica Neue"/>
                <a:ea typeface="Helvetica Neue"/>
                <a:cs typeface="Helvetica Neue"/>
                <a:sym typeface="Helvetica Neue"/>
              </a:rPr>
              <a:t>ем</a:t>
            </a:r>
            <a:r>
              <a:rPr b="1" i="1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MVP</a:t>
            </a:r>
            <a:endParaRPr b="0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2" name="Google Shape;352;p7"/>
          <p:cNvSpPr/>
          <p:nvPr/>
        </p:nvSpPr>
        <p:spPr>
          <a:xfrm>
            <a:off x="1281950" y="362887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3" name="Google Shape;353;p7"/>
          <p:cNvCxnSpPr/>
          <p:nvPr/>
        </p:nvCxnSpPr>
        <p:spPr>
          <a:xfrm rot="10800000">
            <a:off x="1356295" y="2506756"/>
            <a:ext cx="0" cy="994200"/>
          </a:xfrm>
          <a:prstGeom prst="straightConnector1">
            <a:avLst/>
          </a:prstGeom>
          <a:noFill/>
          <a:ln cap="rnd" cmpd="sng" w="38100">
            <a:solidFill>
              <a:srgbClr val="418B8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4" name="Google Shape;354;p7"/>
          <p:cNvSpPr txBox="1"/>
          <p:nvPr/>
        </p:nvSpPr>
        <p:spPr>
          <a:xfrm>
            <a:off x="1193050" y="2193237"/>
            <a:ext cx="2041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None/>
            </a:pPr>
            <a:r>
              <a:t/>
            </a:r>
            <a:endParaRPr b="1" i="0" sz="2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7"/>
          <p:cNvSpPr txBox="1"/>
          <p:nvPr/>
        </p:nvSpPr>
        <p:spPr>
          <a:xfrm>
            <a:off x="6401407" y="2541667"/>
            <a:ext cx="4294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 коучей по soft-skills усилена специалистами из Сбера, Газпрома и т.д.;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7"/>
          <p:cNvSpPr txBox="1"/>
          <p:nvPr/>
        </p:nvSpPr>
        <p:spPr>
          <a:xfrm>
            <a:off x="6401407" y="4457717"/>
            <a:ext cx="4542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Собра</a:t>
            </a:r>
            <a:r>
              <a:rPr lang="en-US" sz="1600"/>
              <a:t>ть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/>
              <a:t>команду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разработчиков;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7"/>
          <p:cNvSpPr txBox="1"/>
          <p:nvPr/>
        </p:nvSpPr>
        <p:spPr>
          <a:xfrm>
            <a:off x="6401407" y="4084604"/>
            <a:ext cx="4254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Создали техническое задание;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7"/>
          <p:cNvSpPr txBox="1"/>
          <p:nvPr/>
        </p:nvSpPr>
        <p:spPr>
          <a:xfrm>
            <a:off x="6401333" y="3102940"/>
            <a:ext cx="4542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Получили поддержку VR-центра МГУ </a:t>
            </a:r>
            <a: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(оборудование, помещение и экспертная поддержка);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7"/>
          <p:cNvSpPr txBox="1"/>
          <p:nvPr/>
        </p:nvSpPr>
        <p:spPr>
          <a:xfrm>
            <a:off x="6401345" y="3693816"/>
            <a:ext cx="4294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</a:rPr>
              <a:t>Привле</a:t>
            </a:r>
            <a:r>
              <a:rPr b="1" i="1" lang="en-US" sz="1600"/>
              <a:t>чь</a:t>
            </a:r>
            <a:r>
              <a:rPr b="1" i="1" lang="en-US" sz="1600" u="none" cap="none" strike="noStrike">
                <a:solidFill>
                  <a:srgbClr val="000000"/>
                </a:solidFill>
              </a:rPr>
              <a:t> заемные деньги от банка;</a:t>
            </a:r>
            <a:endParaRPr b="1" i="1" sz="1300" u="none" cap="none" strike="noStrike">
              <a:solidFill>
                <a:srgbClr val="000000"/>
              </a:solidFill>
            </a:endParaRPr>
          </a:p>
        </p:txBody>
      </p:sp>
      <p:sp>
        <p:nvSpPr>
          <p:cNvPr id="360" name="Google Shape;360;p7"/>
          <p:cNvSpPr txBox="1"/>
          <p:nvPr/>
        </p:nvSpPr>
        <p:spPr>
          <a:xfrm>
            <a:off x="6401406" y="4830845"/>
            <a:ext cx="454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Начат процесс получения образовательной лицензии: </a:t>
            </a:r>
            <a: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оформляется новый патент</a:t>
            </a:r>
            <a:endParaRPr b="0" i="1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название, далее будем защищать патентами софт.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1" name="Google Shape;36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2615959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3213489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3789079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0321" y="4153720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4530819"/>
            <a:ext cx="174915" cy="17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0714" y="4908555"/>
            <a:ext cx="174915" cy="1702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7"/>
          <p:cNvGrpSpPr/>
          <p:nvPr/>
        </p:nvGrpSpPr>
        <p:grpSpPr>
          <a:xfrm rot="10800000">
            <a:off x="-685424" y="-971202"/>
            <a:ext cx="2426831" cy="2669091"/>
            <a:chOff x="7" y="-17"/>
            <a:chExt cx="2426831" cy="2669091"/>
          </a:xfrm>
        </p:grpSpPr>
        <p:sp>
          <p:nvSpPr>
            <p:cNvPr id="368" name="Google Shape;368;p7"/>
            <p:cNvSpPr/>
            <p:nvPr/>
          </p:nvSpPr>
          <p:spPr>
            <a:xfrm rot="7766339">
              <a:off x="-133568" y="871319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7"/>
            <p:cNvSpPr/>
            <p:nvPr/>
          </p:nvSpPr>
          <p:spPr>
            <a:xfrm rot="7766312">
              <a:off x="77895" y="100765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7"/>
            <p:cNvSpPr/>
            <p:nvPr/>
          </p:nvSpPr>
          <p:spPr>
            <a:xfrm rot="7766328">
              <a:off x="265105" y="1126036"/>
              <a:ext cx="2128875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7"/>
            <p:cNvSpPr/>
            <p:nvPr/>
          </p:nvSpPr>
          <p:spPr>
            <a:xfrm rot="7766330">
              <a:off x="609510" y="1342295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2" name="Google Shape;372;p7"/>
          <p:cNvSpPr txBox="1"/>
          <p:nvPr/>
        </p:nvSpPr>
        <p:spPr>
          <a:xfrm>
            <a:off x="6190713" y="2135658"/>
            <a:ext cx="1265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этого:</a:t>
            </a:r>
            <a:endParaRPr/>
          </a:p>
        </p:txBody>
      </p:sp>
      <p:sp>
        <p:nvSpPr>
          <p:cNvPr id="373" name="Google Shape;373;p7"/>
          <p:cNvSpPr/>
          <p:nvPr/>
        </p:nvSpPr>
        <p:spPr>
          <a:xfrm>
            <a:off x="-169838" y="5307941"/>
            <a:ext cx="1567661" cy="16978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7"/>
          <p:cNvSpPr/>
          <p:nvPr/>
        </p:nvSpPr>
        <p:spPr>
          <a:xfrm>
            <a:off x="9492625" y="-178639"/>
            <a:ext cx="2887650" cy="283845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5" name="Google Shape;375;p7"/>
          <p:cNvCxnSpPr>
            <a:stCxn id="376" idx="0"/>
          </p:cNvCxnSpPr>
          <p:nvPr/>
        </p:nvCxnSpPr>
        <p:spPr>
          <a:xfrm rot="10800000">
            <a:off x="1356350" y="3954674"/>
            <a:ext cx="5400" cy="1198200"/>
          </a:xfrm>
          <a:prstGeom prst="straightConnector1">
            <a:avLst/>
          </a:prstGeom>
          <a:noFill/>
          <a:ln cap="rnd" cmpd="sng" w="38100">
            <a:solidFill>
              <a:srgbClr val="418B8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7" name="Google Shape;377;p7"/>
          <p:cNvSpPr txBox="1"/>
          <p:nvPr/>
        </p:nvSpPr>
        <p:spPr>
          <a:xfrm>
            <a:off x="1504651" y="4607425"/>
            <a:ext cx="3314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1" lang="en-US" sz="1600">
                <a:latin typeface="Helvetica Neue"/>
                <a:ea typeface="Helvetica Neue"/>
                <a:cs typeface="Helvetica Neue"/>
                <a:sym typeface="Helvetica Neue"/>
              </a:rPr>
              <a:t>Создаем онлайн-платформу и </a:t>
            </a:r>
            <a:r>
              <a:rPr b="1" i="1" lang="en-US" sz="1600">
                <a:latin typeface="Helvetica Neue"/>
                <a:ea typeface="Helvetica Neue"/>
                <a:cs typeface="Helvetica Neue"/>
                <a:sym typeface="Helvetica Neue"/>
              </a:rPr>
              <a:t>коробочную игру для изучения иностранных языков и прокачки soft skills</a:t>
            </a:r>
            <a:endParaRPr b="0" i="1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6" name="Google Shape;376;p7"/>
          <p:cNvSpPr/>
          <p:nvPr/>
        </p:nvSpPr>
        <p:spPr>
          <a:xfrm>
            <a:off x="1281950" y="515287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7"/>
          <p:cNvSpPr/>
          <p:nvPr/>
        </p:nvSpPr>
        <p:spPr>
          <a:xfrm>
            <a:off x="1281950" y="362887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7"/>
          <p:cNvSpPr/>
          <p:nvPr/>
        </p:nvSpPr>
        <p:spPr>
          <a:xfrm>
            <a:off x="1281950" y="2257274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418B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1cd445428a_0_5"/>
          <p:cNvSpPr txBox="1"/>
          <p:nvPr/>
        </p:nvSpPr>
        <p:spPr>
          <a:xfrm>
            <a:off x="1020315" y="4686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5" name="Google Shape;385;g31cd445428a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040" y="59302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g31cd445428a_0_5"/>
          <p:cNvSpPr/>
          <p:nvPr/>
        </p:nvSpPr>
        <p:spPr>
          <a:xfrm>
            <a:off x="-169838" y="5307941"/>
            <a:ext cx="1567661" cy="16978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g31cd445428a_0_5"/>
          <p:cNvSpPr/>
          <p:nvPr/>
        </p:nvSpPr>
        <p:spPr>
          <a:xfrm>
            <a:off x="9492625" y="-178639"/>
            <a:ext cx="2887650" cy="283845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8" name="Google Shape;388;g31cd445428a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4350" y="2839025"/>
            <a:ext cx="4176625" cy="29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g31cd445428a_0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950" y="1133750"/>
            <a:ext cx="4609101" cy="3303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g31cd445428a_0_5"/>
          <p:cNvPicPr preferRelativeResize="0"/>
          <p:nvPr/>
        </p:nvPicPr>
        <p:blipFill rotWithShape="1">
          <a:blip r:embed="rId6">
            <a:alphaModFix/>
          </a:blip>
          <a:srcRect b="0" l="23183" r="21841" t="0"/>
          <a:stretch/>
        </p:blipFill>
        <p:spPr>
          <a:xfrm>
            <a:off x="3579900" y="1542975"/>
            <a:ext cx="3353173" cy="3388526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g31cd445428a_0_5"/>
          <p:cNvSpPr/>
          <p:nvPr/>
        </p:nvSpPr>
        <p:spPr>
          <a:xfrm>
            <a:off x="9380538" y="1370409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4D9E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g31cd445428a_0_5"/>
          <p:cNvSpPr/>
          <p:nvPr/>
        </p:nvSpPr>
        <p:spPr>
          <a:xfrm>
            <a:off x="9901239" y="1220579"/>
            <a:ext cx="159600" cy="159600"/>
          </a:xfrm>
          <a:prstGeom prst="ellipse">
            <a:avLst/>
          </a:prstGeom>
          <a:noFill/>
          <a:ln cap="flat" cmpd="sng" w="76200">
            <a:solidFill>
              <a:srgbClr val="71D7B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g31cd445428a_0_5"/>
          <p:cNvSpPr/>
          <p:nvPr/>
        </p:nvSpPr>
        <p:spPr>
          <a:xfrm>
            <a:off x="9813925" y="1685717"/>
            <a:ext cx="305400" cy="305400"/>
          </a:xfrm>
          <a:prstGeom prst="ellipse">
            <a:avLst/>
          </a:prstGeom>
          <a:noFill/>
          <a:ln cap="flat" cmpd="sng" w="76200">
            <a:solidFill>
              <a:srgbClr val="2B657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4" name="Google Shape;394;g31cd445428a_0_5"/>
          <p:cNvGrpSpPr/>
          <p:nvPr/>
        </p:nvGrpSpPr>
        <p:grpSpPr>
          <a:xfrm rot="10800000">
            <a:off x="-685424" y="-971202"/>
            <a:ext cx="2426831" cy="2669091"/>
            <a:chOff x="7" y="-17"/>
            <a:chExt cx="2426831" cy="2669091"/>
          </a:xfrm>
        </p:grpSpPr>
        <p:sp>
          <p:nvSpPr>
            <p:cNvPr id="395" name="Google Shape;395;g31cd445428a_0_5"/>
            <p:cNvSpPr/>
            <p:nvPr/>
          </p:nvSpPr>
          <p:spPr>
            <a:xfrm rot="7766339">
              <a:off x="-133568" y="871319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g31cd445428a_0_5"/>
            <p:cNvSpPr/>
            <p:nvPr/>
          </p:nvSpPr>
          <p:spPr>
            <a:xfrm rot="7766312">
              <a:off x="77895" y="100765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g31cd445428a_0_5"/>
            <p:cNvSpPr/>
            <p:nvPr/>
          </p:nvSpPr>
          <p:spPr>
            <a:xfrm rot="7766328">
              <a:off x="265105" y="1126036"/>
              <a:ext cx="2128875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g31cd445428a_0_5"/>
            <p:cNvSpPr/>
            <p:nvPr/>
          </p:nvSpPr>
          <p:spPr>
            <a:xfrm rot="7766330">
              <a:off x="609510" y="1342295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1cd445428a_0_96"/>
          <p:cNvSpPr txBox="1"/>
          <p:nvPr/>
        </p:nvSpPr>
        <p:spPr>
          <a:xfrm>
            <a:off x="512440" y="4850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g31cd445428a_0_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040" y="59302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g31cd445428a_0_96"/>
          <p:cNvSpPr/>
          <p:nvPr/>
        </p:nvSpPr>
        <p:spPr>
          <a:xfrm>
            <a:off x="-169838" y="5307941"/>
            <a:ext cx="1567661" cy="16978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g31cd445428a_0_96"/>
          <p:cNvSpPr/>
          <p:nvPr/>
        </p:nvSpPr>
        <p:spPr>
          <a:xfrm>
            <a:off x="9492625" y="-178639"/>
            <a:ext cx="2887650" cy="283845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7" name="Google Shape;407;g31cd445428a_0_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498" y="1104231"/>
            <a:ext cx="7790003" cy="4332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g31cd445428a_0_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050" y="984552"/>
            <a:ext cx="6629750" cy="368715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g31cd445428a_0_96"/>
          <p:cNvSpPr/>
          <p:nvPr/>
        </p:nvSpPr>
        <p:spPr>
          <a:xfrm>
            <a:off x="0" y="-25117"/>
            <a:ext cx="12203700" cy="6883200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g31cd445428a_0_96"/>
          <p:cNvSpPr/>
          <p:nvPr/>
        </p:nvSpPr>
        <p:spPr>
          <a:xfrm>
            <a:off x="0" y="-25117"/>
            <a:ext cx="12203700" cy="6883200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g31cd445428a_0_96"/>
          <p:cNvSpPr/>
          <p:nvPr/>
        </p:nvSpPr>
        <p:spPr>
          <a:xfrm rot="2898341">
            <a:off x="209888" y="173240"/>
            <a:ext cx="305342" cy="305342"/>
          </a:xfrm>
          <a:prstGeom prst="ellipse">
            <a:avLst/>
          </a:prstGeom>
          <a:noFill/>
          <a:ln cap="flat" cmpd="sng" w="76200">
            <a:solidFill>
              <a:srgbClr val="3FDAB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g31cd445428a_0_96"/>
          <p:cNvSpPr/>
          <p:nvPr/>
        </p:nvSpPr>
        <p:spPr>
          <a:xfrm rot="2896620">
            <a:off x="747108" y="432202"/>
            <a:ext cx="159572" cy="159572"/>
          </a:xfrm>
          <a:prstGeom prst="ellipse">
            <a:avLst/>
          </a:prstGeom>
          <a:noFill/>
          <a:ln cap="flat" cmpd="sng" w="76200">
            <a:solidFill>
              <a:srgbClr val="2AB4A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g31cd445428a_0_96"/>
          <p:cNvSpPr/>
          <p:nvPr/>
        </p:nvSpPr>
        <p:spPr>
          <a:xfrm rot="2898341">
            <a:off x="262917" y="706561"/>
            <a:ext cx="305342" cy="305342"/>
          </a:xfrm>
          <a:prstGeom prst="ellipse">
            <a:avLst/>
          </a:prstGeom>
          <a:noFill/>
          <a:ln cap="flat" cmpd="sng" w="76200">
            <a:solidFill>
              <a:srgbClr val="FDFF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g31cd445428a_0_96"/>
          <p:cNvSpPr/>
          <p:nvPr/>
        </p:nvSpPr>
        <p:spPr>
          <a:xfrm>
            <a:off x="-107644" y="5114926"/>
            <a:ext cx="1732175" cy="18760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5" name="Google Shape;415;g31cd445428a_0_96"/>
          <p:cNvCxnSpPr/>
          <p:nvPr/>
        </p:nvCxnSpPr>
        <p:spPr>
          <a:xfrm>
            <a:off x="972545" y="3321015"/>
            <a:ext cx="387900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16" name="Google Shape;416;g31cd445428a_0_96"/>
          <p:cNvCxnSpPr/>
          <p:nvPr/>
        </p:nvCxnSpPr>
        <p:spPr>
          <a:xfrm>
            <a:off x="972545" y="4796273"/>
            <a:ext cx="387900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17" name="Google Shape;417;g31cd445428a_0_96"/>
          <p:cNvSpPr/>
          <p:nvPr/>
        </p:nvSpPr>
        <p:spPr>
          <a:xfrm>
            <a:off x="9222866" y="-128982"/>
            <a:ext cx="3145500" cy="193341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8" name="Google Shape;418;g31cd445428a_0_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16450" y="779037"/>
            <a:ext cx="6959099" cy="508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g31cd445428a_0_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440" y="6082658"/>
            <a:ext cx="2649441" cy="405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1cd445428a_0_128"/>
          <p:cNvSpPr txBox="1"/>
          <p:nvPr/>
        </p:nvSpPr>
        <p:spPr>
          <a:xfrm>
            <a:off x="512440" y="4850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Google Shape;425;g31cd445428a_0_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040" y="59302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g31cd445428a_0_128"/>
          <p:cNvSpPr/>
          <p:nvPr/>
        </p:nvSpPr>
        <p:spPr>
          <a:xfrm>
            <a:off x="-169838" y="5307941"/>
            <a:ext cx="1567661" cy="16978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71D7BC"/>
              </a:gs>
              <a:gs pos="50000">
                <a:srgbClr val="4D9E9A"/>
              </a:gs>
              <a:gs pos="100000">
                <a:srgbClr val="2B6579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g31cd445428a_0_128"/>
          <p:cNvSpPr/>
          <p:nvPr/>
        </p:nvSpPr>
        <p:spPr>
          <a:xfrm>
            <a:off x="9492625" y="-178639"/>
            <a:ext cx="2887650" cy="283845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8" name="Google Shape;428;g31cd445428a_0_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498" y="1104231"/>
            <a:ext cx="7790003" cy="4332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g31cd445428a_0_1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050" y="984552"/>
            <a:ext cx="6629750" cy="368715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g31cd445428a_0_128"/>
          <p:cNvSpPr/>
          <p:nvPr/>
        </p:nvSpPr>
        <p:spPr>
          <a:xfrm>
            <a:off x="0" y="-25117"/>
            <a:ext cx="12203700" cy="6883200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g31cd445428a_0_128"/>
          <p:cNvSpPr/>
          <p:nvPr/>
        </p:nvSpPr>
        <p:spPr>
          <a:xfrm>
            <a:off x="0" y="-25117"/>
            <a:ext cx="12203700" cy="6883200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g31cd445428a_0_128"/>
          <p:cNvSpPr/>
          <p:nvPr/>
        </p:nvSpPr>
        <p:spPr>
          <a:xfrm rot="2898341">
            <a:off x="209888" y="173240"/>
            <a:ext cx="305342" cy="305342"/>
          </a:xfrm>
          <a:prstGeom prst="ellipse">
            <a:avLst/>
          </a:prstGeom>
          <a:noFill/>
          <a:ln cap="flat" cmpd="sng" w="76200">
            <a:solidFill>
              <a:srgbClr val="3FDAB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g31cd445428a_0_128"/>
          <p:cNvSpPr/>
          <p:nvPr/>
        </p:nvSpPr>
        <p:spPr>
          <a:xfrm rot="2896620">
            <a:off x="747108" y="432202"/>
            <a:ext cx="159572" cy="159572"/>
          </a:xfrm>
          <a:prstGeom prst="ellipse">
            <a:avLst/>
          </a:prstGeom>
          <a:noFill/>
          <a:ln cap="flat" cmpd="sng" w="76200">
            <a:solidFill>
              <a:srgbClr val="2AB4A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g31cd445428a_0_128"/>
          <p:cNvSpPr/>
          <p:nvPr/>
        </p:nvSpPr>
        <p:spPr>
          <a:xfrm rot="2898341">
            <a:off x="262917" y="706561"/>
            <a:ext cx="305342" cy="305342"/>
          </a:xfrm>
          <a:prstGeom prst="ellipse">
            <a:avLst/>
          </a:prstGeom>
          <a:noFill/>
          <a:ln cap="flat" cmpd="sng" w="76200">
            <a:solidFill>
              <a:srgbClr val="FDFF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g31cd445428a_0_128"/>
          <p:cNvSpPr/>
          <p:nvPr/>
        </p:nvSpPr>
        <p:spPr>
          <a:xfrm>
            <a:off x="-107644" y="5114926"/>
            <a:ext cx="1732175" cy="18760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6" name="Google Shape;436;g31cd445428a_0_128"/>
          <p:cNvCxnSpPr/>
          <p:nvPr/>
        </p:nvCxnSpPr>
        <p:spPr>
          <a:xfrm>
            <a:off x="972545" y="3321015"/>
            <a:ext cx="387900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37" name="Google Shape;437;g31cd445428a_0_128"/>
          <p:cNvCxnSpPr/>
          <p:nvPr/>
        </p:nvCxnSpPr>
        <p:spPr>
          <a:xfrm>
            <a:off x="972545" y="4796273"/>
            <a:ext cx="387900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38" name="Google Shape;438;g31cd445428a_0_128"/>
          <p:cNvSpPr/>
          <p:nvPr/>
        </p:nvSpPr>
        <p:spPr>
          <a:xfrm>
            <a:off x="9222866" y="-128982"/>
            <a:ext cx="3145500" cy="193341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9" name="Google Shape;439;g31cd445428a_0_1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4725" y="1291193"/>
            <a:ext cx="7789998" cy="4332420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</p:pic>
      <p:pic>
        <p:nvPicPr>
          <p:cNvPr id="440" name="Google Shape;440;g31cd445428a_0_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440" y="6082658"/>
            <a:ext cx="2649441" cy="405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1cd445428a_0_314"/>
          <p:cNvSpPr/>
          <p:nvPr/>
        </p:nvSpPr>
        <p:spPr>
          <a:xfrm>
            <a:off x="5860518" y="1996041"/>
            <a:ext cx="5090400" cy="188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292100" rotWithShape="0" dir="7200000" dist="34230">
              <a:srgbClr val="2B6579">
                <a:alpha val="1922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g31cd445428a_0_314"/>
          <p:cNvSpPr txBox="1"/>
          <p:nvPr/>
        </p:nvSpPr>
        <p:spPr>
          <a:xfrm>
            <a:off x="799350" y="880400"/>
            <a:ext cx="52968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B6579"/>
                </a:solidFill>
              </a:rPr>
              <a:t>Что не так с конкурентами?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31cd445428a_0_314"/>
          <p:cNvSpPr/>
          <p:nvPr/>
        </p:nvSpPr>
        <p:spPr>
          <a:xfrm>
            <a:off x="-172703" y="3931229"/>
            <a:ext cx="2826174" cy="3060936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65C4B1"/>
              </a:gs>
              <a:gs pos="150">
                <a:srgbClr val="65C4B1"/>
              </a:gs>
              <a:gs pos="50000">
                <a:srgbClr val="4D9E9A"/>
              </a:gs>
              <a:gs pos="100000">
                <a:srgbClr val="2B657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8" name="Google Shape;448;g31cd445428a_0_314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449" name="Google Shape;449;g31cd445428a_0_314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g31cd445428a_0_314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g31cd445428a_0_314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g31cd445428a_0_314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3" name="Google Shape;453;g31cd445428a_0_314"/>
          <p:cNvSpPr/>
          <p:nvPr/>
        </p:nvSpPr>
        <p:spPr>
          <a:xfrm>
            <a:off x="8079995" y="4949233"/>
            <a:ext cx="150822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g31cd445428a_0_314"/>
          <p:cNvSpPr/>
          <p:nvPr/>
        </p:nvSpPr>
        <p:spPr>
          <a:xfrm>
            <a:off x="7835520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g31cd445428a_0_314"/>
          <p:cNvSpPr/>
          <p:nvPr/>
        </p:nvSpPr>
        <p:spPr>
          <a:xfrm>
            <a:off x="7592634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g31cd445428a_0_314"/>
          <p:cNvSpPr/>
          <p:nvPr/>
        </p:nvSpPr>
        <p:spPr>
          <a:xfrm>
            <a:off x="7349745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g31cd445428a_0_314"/>
          <p:cNvSpPr/>
          <p:nvPr/>
        </p:nvSpPr>
        <p:spPr>
          <a:xfrm>
            <a:off x="7106859" y="49492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g31cd445428a_0_314"/>
          <p:cNvSpPr/>
          <p:nvPr/>
        </p:nvSpPr>
        <p:spPr>
          <a:xfrm>
            <a:off x="7379208" y="4282402"/>
            <a:ext cx="226200" cy="226200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g31cd445428a_0_314"/>
          <p:cNvSpPr/>
          <p:nvPr/>
        </p:nvSpPr>
        <p:spPr>
          <a:xfrm>
            <a:off x="6215269" y="6333202"/>
            <a:ext cx="327600" cy="327600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g31cd445428a_0_314"/>
          <p:cNvSpPr/>
          <p:nvPr/>
        </p:nvSpPr>
        <p:spPr>
          <a:xfrm>
            <a:off x="8819669" y="5706043"/>
            <a:ext cx="490200" cy="490200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g31cd445428a_0_314"/>
          <p:cNvSpPr txBox="1"/>
          <p:nvPr/>
        </p:nvSpPr>
        <p:spPr>
          <a:xfrm>
            <a:off x="6200825" y="2475600"/>
            <a:ext cx="4355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677B"/>
              </a:buClr>
              <a:buSzPts val="1600"/>
              <a:buFont typeface="Arial"/>
              <a:buNone/>
            </a:pPr>
            <a:r>
              <a:rPr b="1" i="1" lang="en-US" sz="2200">
                <a:solidFill>
                  <a:srgbClr val="01677B"/>
                </a:solidFill>
              </a:rPr>
              <a:t>Задания, ориентированные на учеников с СДВГ, не подходят ученикам с ДЦП</a:t>
            </a:r>
            <a:endParaRPr b="1" i="0" sz="2200" u="none" cap="none" strike="noStrike">
              <a:solidFill>
                <a:srgbClr val="0167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2" name="Google Shape;462;g31cd445428a_0_3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95165" y="2238731"/>
            <a:ext cx="291278" cy="223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.png" id="463" name="Google Shape;463;g31cd445428a_0_3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278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464" name="Google Shape;464;g31cd445428a_0_3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452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465" name="Google Shape;465;g31cd445428a_0_3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090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466" name="Google Shape;466;g31cd445428a_0_3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7278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467" name="Google Shape;467;g31cd445428a_0_3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03654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468" name="Google Shape;468;g31cd445428a_0_3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30030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469" name="Google Shape;469;g31cd445428a_0_3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75640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470" name="Google Shape;470;g31cd445428a_0_3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09155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471" name="Google Shape;471;g31cd445428a_0_3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825731" y="-2126426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g31cd445428a_0_3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206240" y="0"/>
            <a:ext cx="2985760" cy="2342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g31cd445428a_0_314"/>
          <p:cNvPicPr preferRelativeResize="0"/>
          <p:nvPr/>
        </p:nvPicPr>
        <p:blipFill rotWithShape="1">
          <a:blip r:embed="rId14">
            <a:alphaModFix/>
          </a:blip>
          <a:srcRect b="13856" l="7361" r="29008" t="24966"/>
          <a:stretch/>
        </p:blipFill>
        <p:spPr>
          <a:xfrm>
            <a:off x="799350" y="2475600"/>
            <a:ext cx="4935306" cy="266910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g31cd445428a_0_314"/>
          <p:cNvSpPr/>
          <p:nvPr/>
        </p:nvSpPr>
        <p:spPr>
          <a:xfrm>
            <a:off x="723150" y="2418800"/>
            <a:ext cx="635100" cy="5052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5" name="Google Shape;475;g31cd445428a_0_31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12440" y="6082658"/>
            <a:ext cx="2649441" cy="405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1cd445428a_0_347"/>
          <p:cNvSpPr/>
          <p:nvPr/>
        </p:nvSpPr>
        <p:spPr>
          <a:xfrm>
            <a:off x="0" y="-25117"/>
            <a:ext cx="12203700" cy="6883200"/>
          </a:xfrm>
          <a:prstGeom prst="rect">
            <a:avLst/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1" name="Google Shape;481;g31cd445428a_0_3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0353" y="2112793"/>
            <a:ext cx="5871845" cy="482502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g31cd445428a_0_347"/>
          <p:cNvSpPr/>
          <p:nvPr/>
        </p:nvSpPr>
        <p:spPr>
          <a:xfrm>
            <a:off x="9708500" y="5251584"/>
            <a:ext cx="3343254" cy="2280620"/>
          </a:xfrm>
          <a:custGeom>
            <a:rect b="b" l="l" r="r" t="t"/>
            <a:pathLst>
              <a:path extrusionOk="0" h="19052" w="21226">
                <a:moveTo>
                  <a:pt x="1122" y="7643"/>
                </a:moveTo>
                <a:cubicBezTo>
                  <a:pt x="5394" y="-2548"/>
                  <a:pt x="16953" y="-2548"/>
                  <a:pt x="21226" y="7643"/>
                </a:cubicBezTo>
                <a:lnTo>
                  <a:pt x="21226" y="19052"/>
                </a:lnTo>
                <a:lnTo>
                  <a:pt x="1122" y="19052"/>
                </a:lnTo>
                <a:cubicBezTo>
                  <a:pt x="-374" y="15484"/>
                  <a:pt x="-374" y="11211"/>
                  <a:pt x="1122" y="76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g31cd445428a_0_347"/>
          <p:cNvSpPr txBox="1"/>
          <p:nvPr/>
        </p:nvSpPr>
        <p:spPr>
          <a:xfrm>
            <a:off x="890148" y="778812"/>
            <a:ext cx="92232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Потенциал </a:t>
            </a:r>
            <a:r>
              <a:rPr b="1" lang="en-US" sz="4400">
                <a:solidFill>
                  <a:srgbClr val="FDFFFE"/>
                </a:solidFill>
              </a:rPr>
              <a:t>LiberLingva </a:t>
            </a:r>
            <a:endParaRPr b="1" sz="4400">
              <a:solidFill>
                <a:srgbClr val="FDFFF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FDFFFE"/>
                </a:solidFill>
              </a:rPr>
              <a:t>в части ОВЗ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tangle 19.png" id="484" name="Google Shape;484;g31cd445428a_0_3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278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485" name="Google Shape;485;g31cd445428a_0_3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452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486" name="Google Shape;486;g31cd445428a_0_3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090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487" name="Google Shape;487;g31cd445428a_0_3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77278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488" name="Google Shape;488;g31cd445428a_0_3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03654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489" name="Google Shape;489;g31cd445428a_0_34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30030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490" name="Google Shape;490;g31cd445428a_0_34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75640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491" name="Google Shape;491;g31cd445428a_0_34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09155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492" name="Google Shape;492;g31cd445428a_0_34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825731" y="-2126426"/>
            <a:ext cx="635002" cy="635002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g31cd445428a_0_347"/>
          <p:cNvSpPr/>
          <p:nvPr/>
        </p:nvSpPr>
        <p:spPr>
          <a:xfrm rot="2898341">
            <a:off x="209888" y="173240"/>
            <a:ext cx="305342" cy="305342"/>
          </a:xfrm>
          <a:prstGeom prst="ellipse">
            <a:avLst/>
          </a:prstGeom>
          <a:noFill/>
          <a:ln cap="flat" cmpd="sng" w="76200">
            <a:solidFill>
              <a:srgbClr val="3FDAB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g31cd445428a_0_347"/>
          <p:cNvSpPr/>
          <p:nvPr/>
        </p:nvSpPr>
        <p:spPr>
          <a:xfrm rot="2896620">
            <a:off x="747108" y="432202"/>
            <a:ext cx="159572" cy="159572"/>
          </a:xfrm>
          <a:prstGeom prst="ellipse">
            <a:avLst/>
          </a:prstGeom>
          <a:noFill/>
          <a:ln cap="flat" cmpd="sng" w="76200">
            <a:solidFill>
              <a:srgbClr val="2AB4A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g31cd445428a_0_347"/>
          <p:cNvSpPr/>
          <p:nvPr/>
        </p:nvSpPr>
        <p:spPr>
          <a:xfrm rot="2898341">
            <a:off x="262917" y="706561"/>
            <a:ext cx="305342" cy="305342"/>
          </a:xfrm>
          <a:prstGeom prst="ellipse">
            <a:avLst/>
          </a:prstGeom>
          <a:noFill/>
          <a:ln cap="flat" cmpd="sng" w="76200">
            <a:solidFill>
              <a:srgbClr val="FDFF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g31cd445428a_0_347"/>
          <p:cNvSpPr txBox="1"/>
          <p:nvPr/>
        </p:nvSpPr>
        <p:spPr>
          <a:xfrm>
            <a:off x="1492462" y="3136698"/>
            <a:ext cx="4237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Helvetica Neue"/>
              <a:buNone/>
            </a:pPr>
            <a:r>
              <a:rPr b="0" i="0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предварительным </a:t>
            </a:r>
            <a:r>
              <a:rPr b="0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прогнозам</a:t>
            </a:r>
            <a:r>
              <a:rPr b="0" i="0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800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r>
              <a:rPr b="0" i="0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202</a:t>
            </a:r>
            <a:r>
              <a:rPr lang="en-US" sz="1800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r>
              <a:rPr b="0" i="0" lang="en-US" sz="1800" u="none" cap="none" strike="noStrike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году </a:t>
            </a:r>
            <a:r>
              <a:rPr lang="en-US" sz="1800">
                <a:solidFill>
                  <a:srgbClr val="FDFFF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выйдем на точку безубыточности</a:t>
            </a:r>
            <a:endParaRPr b="1" i="1" sz="1800" u="none" cap="none" strike="noStrike">
              <a:solidFill>
                <a:srgbClr val="FDFFF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7" name="Google Shape;497;g31cd445428a_0_347"/>
          <p:cNvSpPr/>
          <p:nvPr/>
        </p:nvSpPr>
        <p:spPr>
          <a:xfrm>
            <a:off x="-107644" y="5114926"/>
            <a:ext cx="1732175" cy="1876068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g31cd445428a_0_347"/>
          <p:cNvSpPr txBox="1"/>
          <p:nvPr/>
        </p:nvSpPr>
        <p:spPr>
          <a:xfrm>
            <a:off x="1492461" y="4605252"/>
            <a:ext cx="3060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FF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DFFFE"/>
                </a:solidFill>
              </a:rPr>
              <a:t>К</a:t>
            </a:r>
            <a:r>
              <a:rPr b="0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 20</a:t>
            </a:r>
            <a:r>
              <a:rPr lang="en-US" sz="1800">
                <a:solidFill>
                  <a:srgbClr val="FDFFFE"/>
                </a:solidFill>
              </a:rPr>
              <a:t>30</a:t>
            </a:r>
            <a:r>
              <a:rPr b="0" i="0" lang="en-US" sz="1800" u="none" cap="none" strike="noStrike">
                <a:solidFill>
                  <a:srgbClr val="FDFFFE"/>
                </a:solidFill>
                <a:latin typeface="Arial"/>
                <a:ea typeface="Arial"/>
                <a:cs typeface="Arial"/>
                <a:sym typeface="Arial"/>
              </a:rPr>
              <a:t> году </a:t>
            </a:r>
            <a:r>
              <a:rPr lang="en-US" sz="1800">
                <a:solidFill>
                  <a:srgbClr val="FDFFFE"/>
                </a:solidFill>
              </a:rPr>
              <a:t>оборот компании достигнет 1 млрд. руб. </a:t>
            </a:r>
            <a:endParaRPr b="1" i="1" sz="1800" u="none" cap="none" strike="noStrike">
              <a:solidFill>
                <a:srgbClr val="FD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9" name="Google Shape;499;g31cd445428a_0_347"/>
          <p:cNvCxnSpPr/>
          <p:nvPr/>
        </p:nvCxnSpPr>
        <p:spPr>
          <a:xfrm>
            <a:off x="972545" y="3321015"/>
            <a:ext cx="387900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00" name="Google Shape;500;g31cd445428a_0_347"/>
          <p:cNvCxnSpPr/>
          <p:nvPr/>
        </p:nvCxnSpPr>
        <p:spPr>
          <a:xfrm>
            <a:off x="972545" y="4796273"/>
            <a:ext cx="387900" cy="0"/>
          </a:xfrm>
          <a:prstGeom prst="straightConnector1">
            <a:avLst/>
          </a:prstGeom>
          <a:noFill/>
          <a:ln cap="flat" cmpd="sng" w="15875">
            <a:solidFill>
              <a:srgbClr val="FDFFF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01" name="Google Shape;501;g31cd445428a_0_347"/>
          <p:cNvSpPr/>
          <p:nvPr/>
        </p:nvSpPr>
        <p:spPr>
          <a:xfrm>
            <a:off x="9222866" y="-128982"/>
            <a:ext cx="3145500" cy="1933416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solidFill>
            <a:srgbClr val="FDFFF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2" name="Google Shape;502;g31cd445428a_0_34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12440" y="6082658"/>
            <a:ext cx="2649441" cy="405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5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1cd445428a_0_148"/>
          <p:cNvSpPr txBox="1"/>
          <p:nvPr/>
        </p:nvSpPr>
        <p:spPr>
          <a:xfrm>
            <a:off x="799350" y="880400"/>
            <a:ext cx="5432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B6579"/>
                </a:solidFill>
              </a:rPr>
              <a:t>Примеры заданий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31cd445428a_0_148"/>
          <p:cNvSpPr/>
          <p:nvPr/>
        </p:nvSpPr>
        <p:spPr>
          <a:xfrm>
            <a:off x="-172703" y="3931229"/>
            <a:ext cx="2826174" cy="3060936"/>
          </a:xfrm>
          <a:custGeom>
            <a:rect b="b" l="l" r="r" t="t"/>
            <a:pathLst>
              <a:path extrusionOk="0" h="21600" w="21491">
                <a:moveTo>
                  <a:pt x="21160" y="18991"/>
                </a:moveTo>
                <a:cubicBezTo>
                  <a:pt x="21502" y="19853"/>
                  <a:pt x="21600" y="20738"/>
                  <a:pt x="21355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248" y="340"/>
                  <a:pt x="2299" y="953"/>
                  <a:pt x="3180" y="1679"/>
                </a:cubicBezTo>
                <a:cubicBezTo>
                  <a:pt x="3987" y="2382"/>
                  <a:pt x="4648" y="3199"/>
                  <a:pt x="5186" y="4016"/>
                </a:cubicBezTo>
                <a:cubicBezTo>
                  <a:pt x="5284" y="4129"/>
                  <a:pt x="5357" y="4243"/>
                  <a:pt x="5431" y="4379"/>
                </a:cubicBezTo>
                <a:cubicBezTo>
                  <a:pt x="6434" y="5967"/>
                  <a:pt x="7216" y="7646"/>
                  <a:pt x="8586" y="9076"/>
                </a:cubicBezTo>
                <a:cubicBezTo>
                  <a:pt x="10005" y="10573"/>
                  <a:pt x="11986" y="11708"/>
                  <a:pt x="13943" y="12819"/>
                </a:cubicBezTo>
                <a:cubicBezTo>
                  <a:pt x="14628" y="13205"/>
                  <a:pt x="15338" y="13613"/>
                  <a:pt x="15998" y="13999"/>
                </a:cubicBezTo>
                <a:cubicBezTo>
                  <a:pt x="17246" y="14771"/>
                  <a:pt x="18444" y="15565"/>
                  <a:pt x="19423" y="16495"/>
                </a:cubicBezTo>
                <a:cubicBezTo>
                  <a:pt x="20181" y="17244"/>
                  <a:pt x="20793" y="18106"/>
                  <a:pt x="21160" y="18991"/>
                </a:cubicBezTo>
              </a:path>
            </a:pathLst>
          </a:custGeom>
          <a:gradFill>
            <a:gsLst>
              <a:gs pos="0">
                <a:srgbClr val="65C4B1"/>
              </a:gs>
              <a:gs pos="150">
                <a:srgbClr val="65C4B1"/>
              </a:gs>
              <a:gs pos="50000">
                <a:srgbClr val="4D9E9A"/>
              </a:gs>
              <a:gs pos="100000">
                <a:srgbClr val="2B657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9" name="Google Shape;509;g31cd445428a_0_148"/>
          <p:cNvGrpSpPr/>
          <p:nvPr/>
        </p:nvGrpSpPr>
        <p:grpSpPr>
          <a:xfrm rot="10800000">
            <a:off x="-877278" y="-1101076"/>
            <a:ext cx="2426831" cy="2669091"/>
            <a:chOff x="-894856" y="-988577"/>
            <a:chExt cx="2426831" cy="2669091"/>
          </a:xfrm>
        </p:grpSpPr>
        <p:sp>
          <p:nvSpPr>
            <p:cNvPr id="510" name="Google Shape;510;g31cd445428a_0_148"/>
            <p:cNvSpPr/>
            <p:nvPr/>
          </p:nvSpPr>
          <p:spPr>
            <a:xfrm rot="7766339">
              <a:off x="-1028431" y="-117241"/>
              <a:ext cx="2693981" cy="926417"/>
            </a:xfrm>
            <a:custGeom>
              <a:rect b="b" l="l" r="r" t="t"/>
              <a:pathLst>
                <a:path extrusionOk="0" h="17704" w="21600">
                  <a:moveTo>
                    <a:pt x="21600" y="1377"/>
                  </a:moveTo>
                  <a:cubicBezTo>
                    <a:pt x="18920" y="15402"/>
                    <a:pt x="11930" y="21600"/>
                    <a:pt x="6044" y="15151"/>
                  </a:cubicBezTo>
                  <a:cubicBezTo>
                    <a:pt x="3153" y="12021"/>
                    <a:pt x="1077" y="6511"/>
                    <a:pt x="0" y="0"/>
                  </a:cubicBezTo>
                </a:path>
              </a:pathLst>
            </a:custGeom>
            <a:noFill/>
            <a:ln cap="rnd" cmpd="sng" w="2697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B6579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g31cd445428a_0_148"/>
            <p:cNvSpPr/>
            <p:nvPr/>
          </p:nvSpPr>
          <p:spPr>
            <a:xfrm rot="7766312">
              <a:off x="-816968" y="19091"/>
              <a:ext cx="2393936" cy="822662"/>
            </a:xfrm>
            <a:custGeom>
              <a:rect b="b" l="l" r="r" t="t"/>
              <a:pathLst>
                <a:path extrusionOk="0" h="17711" w="21600">
                  <a:moveTo>
                    <a:pt x="21600" y="1341"/>
                  </a:moveTo>
                  <a:cubicBezTo>
                    <a:pt x="18907" y="15388"/>
                    <a:pt x="11924" y="21600"/>
                    <a:pt x="6036" y="15176"/>
                  </a:cubicBezTo>
                  <a:cubicBezTo>
                    <a:pt x="3166" y="12000"/>
                    <a:pt x="1065" y="6494"/>
                    <a:pt x="0" y="0"/>
                  </a:cubicBezTo>
                </a:path>
              </a:pathLst>
            </a:custGeom>
            <a:noFill/>
            <a:ln cap="rnd" cmpd="sng" w="12700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g31cd445428a_0_148"/>
            <p:cNvSpPr/>
            <p:nvPr/>
          </p:nvSpPr>
          <p:spPr>
            <a:xfrm rot="7766261">
              <a:off x="-629715" y="137477"/>
              <a:ext cx="2128841" cy="731452"/>
            </a:xfrm>
            <a:custGeom>
              <a:rect b="b" l="l" r="r" t="t"/>
              <a:pathLst>
                <a:path extrusionOk="0" h="17709" w="21600">
                  <a:moveTo>
                    <a:pt x="21600" y="1271"/>
                  </a:moveTo>
                  <a:cubicBezTo>
                    <a:pt x="18904" y="15406"/>
                    <a:pt x="11915" y="21600"/>
                    <a:pt x="6024" y="15168"/>
                  </a:cubicBezTo>
                  <a:cubicBezTo>
                    <a:pt x="3162" y="11991"/>
                    <a:pt x="1065" y="6432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g31cd445428a_0_148"/>
            <p:cNvSpPr/>
            <p:nvPr/>
          </p:nvSpPr>
          <p:spPr>
            <a:xfrm rot="7766330">
              <a:off x="-285354" y="353734"/>
              <a:ext cx="1646214" cy="567032"/>
            </a:xfrm>
            <a:custGeom>
              <a:rect b="b" l="l" r="r" t="t"/>
              <a:pathLst>
                <a:path extrusionOk="0" h="17695" w="21600">
                  <a:moveTo>
                    <a:pt x="21600" y="1331"/>
                  </a:moveTo>
                  <a:cubicBezTo>
                    <a:pt x="18932" y="15355"/>
                    <a:pt x="11962" y="21600"/>
                    <a:pt x="6024" y="15151"/>
                  </a:cubicBezTo>
                  <a:cubicBezTo>
                    <a:pt x="3184" y="11977"/>
                    <a:pt x="1076" y="6449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2B65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4" name="Google Shape;514;g31cd445428a_0_148"/>
          <p:cNvSpPr/>
          <p:nvPr/>
        </p:nvSpPr>
        <p:spPr>
          <a:xfrm>
            <a:off x="10899395" y="5254033"/>
            <a:ext cx="150822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g31cd445428a_0_148"/>
          <p:cNvSpPr/>
          <p:nvPr/>
        </p:nvSpPr>
        <p:spPr>
          <a:xfrm>
            <a:off x="10654920" y="52540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g31cd445428a_0_148"/>
          <p:cNvSpPr/>
          <p:nvPr/>
        </p:nvSpPr>
        <p:spPr>
          <a:xfrm>
            <a:off x="10412034" y="52540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g31cd445428a_0_148"/>
          <p:cNvSpPr/>
          <p:nvPr/>
        </p:nvSpPr>
        <p:spPr>
          <a:xfrm>
            <a:off x="10169145" y="52540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g31cd445428a_0_148"/>
          <p:cNvSpPr/>
          <p:nvPr/>
        </p:nvSpPr>
        <p:spPr>
          <a:xfrm>
            <a:off x="9926259" y="5254033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g31cd445428a_0_148"/>
          <p:cNvSpPr/>
          <p:nvPr/>
        </p:nvSpPr>
        <p:spPr>
          <a:xfrm>
            <a:off x="10198608" y="4587202"/>
            <a:ext cx="226200" cy="226200"/>
          </a:xfrm>
          <a:prstGeom prst="ellipse">
            <a:avLst/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g31cd445428a_0_148"/>
          <p:cNvSpPr/>
          <p:nvPr/>
        </p:nvSpPr>
        <p:spPr>
          <a:xfrm>
            <a:off x="6215269" y="6333202"/>
            <a:ext cx="327600" cy="327600"/>
          </a:xfrm>
          <a:prstGeom prst="ellipse">
            <a:avLst/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g31cd445428a_0_148"/>
          <p:cNvSpPr/>
          <p:nvPr/>
        </p:nvSpPr>
        <p:spPr>
          <a:xfrm>
            <a:off x="11639069" y="6010843"/>
            <a:ext cx="490200" cy="490200"/>
          </a:xfrm>
          <a:prstGeom prst="ellipse">
            <a:avLst/>
          </a:prstGeom>
          <a:solidFill>
            <a:srgbClr val="71D7B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ctangle 19.png" id="522" name="Google Shape;522;g31cd445428a_0_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278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90.png" id="523" name="Google Shape;523;g31cd445428a_0_1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452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2.png" id="524" name="Google Shape;524;g31cd445428a_0_1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0902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3.png" id="525" name="Google Shape;525;g31cd445428a_0_1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77278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4.png" id="526" name="Google Shape;526;g31cd445428a_0_1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03654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5.png" id="527" name="Google Shape;527;g31cd445428a_0_1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30030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6.png" id="528" name="Google Shape;528;g31cd445428a_0_14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56406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8.png" id="529" name="Google Shape;529;g31cd445428a_0_14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09155" y="-2126425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tangle 186.png" id="530" name="Google Shape;530;g31cd445428a_0_14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25731" y="-2126426"/>
            <a:ext cx="635002" cy="63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g31cd445428a_0_14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871397" y="890413"/>
            <a:ext cx="5503780" cy="306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g31cd445428a_0_14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99338" y="2481949"/>
            <a:ext cx="6021473" cy="3348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977" y="71658"/>
            <a:ext cx="2649441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9"/>
          <p:cNvSpPr txBox="1"/>
          <p:nvPr/>
        </p:nvSpPr>
        <p:spPr>
          <a:xfrm>
            <a:off x="938619" y="4588008"/>
            <a:ext cx="3813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E24"/>
              </a:buClr>
              <a:buSzPts val="2300"/>
              <a:buFont typeface="Arial"/>
              <a:buNone/>
            </a:pPr>
            <a:r>
              <a:rPr b="1" i="1" lang="en-US" sz="2300" u="none" cap="none" strike="noStrike">
                <a:solidFill>
                  <a:srgbClr val="081E24"/>
                </a:solidFill>
                <a:latin typeface="Arial"/>
                <a:ea typeface="Arial"/>
                <a:cs typeface="Arial"/>
                <a:sym typeface="Arial"/>
              </a:rPr>
              <a:t>Для этого необходимо:</a:t>
            </a:r>
            <a:endParaRPr/>
          </a:p>
        </p:txBody>
      </p:sp>
      <p:sp>
        <p:nvSpPr>
          <p:cNvPr id="539" name="Google Shape;539;p9"/>
          <p:cNvSpPr/>
          <p:nvPr/>
        </p:nvSpPr>
        <p:spPr>
          <a:xfrm>
            <a:off x="931662" y="1849656"/>
            <a:ext cx="4988400" cy="1047000"/>
          </a:xfrm>
          <a:prstGeom prst="roundRect">
            <a:avLst>
              <a:gd fmla="val 18670" name="adj"/>
            </a:avLst>
          </a:prstGeom>
          <a:solidFill>
            <a:srgbClr val="65C4B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9"/>
          <p:cNvSpPr txBox="1"/>
          <p:nvPr/>
        </p:nvSpPr>
        <p:spPr>
          <a:xfrm>
            <a:off x="1941756" y="1957728"/>
            <a:ext cx="3479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Открыть очный учебный центр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СВАО 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(привлечь заемные средства 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– 5 млн. р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уб.)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9"/>
          <p:cNvSpPr/>
          <p:nvPr/>
        </p:nvSpPr>
        <p:spPr>
          <a:xfrm>
            <a:off x="10141526" y="0"/>
            <a:ext cx="2061504" cy="2026404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2B6579"/>
              </a:gs>
              <a:gs pos="5650">
                <a:srgbClr val="2B6579"/>
              </a:gs>
              <a:gs pos="50000">
                <a:srgbClr val="4D9E9A"/>
              </a:gs>
              <a:gs pos="100000">
                <a:srgbClr val="71D7BC"/>
              </a:gs>
            </a:gsLst>
            <a:lin ang="5400012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9"/>
          <p:cNvSpPr txBox="1"/>
          <p:nvPr/>
        </p:nvSpPr>
        <p:spPr>
          <a:xfrm>
            <a:off x="890149" y="778812"/>
            <a:ext cx="610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2B657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B6579"/>
                </a:solidFill>
                <a:latin typeface="Arial"/>
                <a:ea typeface="Arial"/>
                <a:cs typeface="Arial"/>
                <a:sym typeface="Arial"/>
              </a:rPr>
              <a:t>Стратегия развития</a:t>
            </a:r>
            <a:endParaRPr b="1" i="0" sz="4400" u="none" cap="none" strike="noStrike">
              <a:solidFill>
                <a:srgbClr val="2B65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9"/>
          <p:cNvSpPr/>
          <p:nvPr/>
        </p:nvSpPr>
        <p:spPr>
          <a:xfrm>
            <a:off x="931661" y="3020626"/>
            <a:ext cx="4988400" cy="1223400"/>
          </a:xfrm>
          <a:prstGeom prst="roundRect">
            <a:avLst>
              <a:gd fmla="val 18670" name="adj"/>
            </a:avLst>
          </a:prstGeom>
          <a:solidFill>
            <a:srgbClr val="4D9E9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9"/>
          <p:cNvSpPr/>
          <p:nvPr/>
        </p:nvSpPr>
        <p:spPr>
          <a:xfrm>
            <a:off x="6271848" y="1852827"/>
            <a:ext cx="5026500" cy="1047000"/>
          </a:xfrm>
          <a:prstGeom prst="roundRect">
            <a:avLst>
              <a:gd fmla="val 18670" name="adj"/>
            </a:avLst>
          </a:prstGeom>
          <a:solidFill>
            <a:srgbClr val="367884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9"/>
          <p:cNvSpPr/>
          <p:nvPr/>
        </p:nvSpPr>
        <p:spPr>
          <a:xfrm>
            <a:off x="6271848" y="3028769"/>
            <a:ext cx="4988400" cy="1216800"/>
          </a:xfrm>
          <a:prstGeom prst="roundRect">
            <a:avLst>
              <a:gd fmla="val 18670" name="adj"/>
            </a:avLst>
          </a:prstGeom>
          <a:solidFill>
            <a:srgbClr val="2B657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9"/>
          <p:cNvSpPr txBox="1"/>
          <p:nvPr/>
        </p:nvSpPr>
        <p:spPr>
          <a:xfrm>
            <a:off x="7262323" y="3003874"/>
            <a:ext cx="3978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Обсуждаем </a:t>
            </a:r>
            <a:r>
              <a:rPr b="1" lang="en-US" sz="1600" u="sng">
                <a:solidFill>
                  <a:srgbClr val="FFFFFF"/>
                </a:solidFill>
              </a:rPr>
              <a:t>только</a:t>
            </a:r>
            <a:r>
              <a:rPr b="1" lang="en-US" sz="1600">
                <a:solidFill>
                  <a:srgbClr val="FFFFFF"/>
                </a:solidFill>
              </a:rPr>
              <a:t> SMART-money, синергия с опорой на ценности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i="1" lang="en-US" sz="1600">
                <a:solidFill>
                  <a:srgbClr val="FFFFFF"/>
                </a:solidFill>
              </a:rPr>
              <a:t>Рассматриваем возможность взаимодействия с </a:t>
            </a:r>
            <a:r>
              <a:rPr i="1" lang="en-US" sz="1600">
                <a:solidFill>
                  <a:srgbClr val="FFFFFF"/>
                </a:solidFill>
              </a:rPr>
              <a:t>реабилитационными центрами</a:t>
            </a:r>
            <a:endParaRPr b="0" i="1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9"/>
          <p:cNvSpPr/>
          <p:nvPr/>
        </p:nvSpPr>
        <p:spPr>
          <a:xfrm>
            <a:off x="1017046" y="3248566"/>
            <a:ext cx="777300" cy="777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vg-gobbler (2) 1.svg" id="548" name="Google Shape;54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636" y="3382156"/>
            <a:ext cx="510085" cy="51008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9"/>
          <p:cNvSpPr/>
          <p:nvPr/>
        </p:nvSpPr>
        <p:spPr>
          <a:xfrm>
            <a:off x="1017046" y="1986943"/>
            <a:ext cx="772500" cy="772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9"/>
          <p:cNvSpPr/>
          <p:nvPr/>
        </p:nvSpPr>
        <p:spPr>
          <a:xfrm>
            <a:off x="7906115" y="1010232"/>
            <a:ext cx="150822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9"/>
          <p:cNvSpPr/>
          <p:nvPr/>
        </p:nvSpPr>
        <p:spPr>
          <a:xfrm>
            <a:off x="7661640" y="1010232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9"/>
          <p:cNvSpPr/>
          <p:nvPr/>
        </p:nvSpPr>
        <p:spPr>
          <a:xfrm>
            <a:off x="7418754" y="1010232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2B65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9"/>
          <p:cNvSpPr/>
          <p:nvPr/>
        </p:nvSpPr>
        <p:spPr>
          <a:xfrm>
            <a:off x="7175865" y="1010232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4D9E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8B8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9"/>
          <p:cNvSpPr/>
          <p:nvPr/>
        </p:nvSpPr>
        <p:spPr>
          <a:xfrm>
            <a:off x="6932979" y="1010232"/>
            <a:ext cx="152388" cy="23970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1058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rnd" cmpd="sng" w="15875">
            <a:solidFill>
              <a:srgbClr val="71D7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9"/>
          <p:cNvSpPr txBox="1"/>
          <p:nvPr/>
        </p:nvSpPr>
        <p:spPr>
          <a:xfrm>
            <a:off x="1941756" y="3216877"/>
            <a:ext cx="3859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Продолжа</a:t>
            </a:r>
            <a:r>
              <a:rPr b="1" lang="en-US" sz="1600">
                <a:solidFill>
                  <a:srgbClr val="FFFFFF"/>
                </a:solidFill>
              </a:rPr>
              <a:t>ем</a:t>
            </a: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развитие B2B сегмента 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для использования собственных средств на разработку софта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9"/>
          <p:cNvSpPr txBox="1"/>
          <p:nvPr/>
        </p:nvSpPr>
        <p:spPr>
          <a:xfrm>
            <a:off x="7169448" y="1987018"/>
            <a:ext cx="3833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Привлечь 3 млн.+ грантовых средств </a:t>
            </a:r>
            <a:r>
              <a:rPr b="0" i="1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 получить заказы на софт в B2G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9"/>
          <p:cNvSpPr/>
          <p:nvPr/>
        </p:nvSpPr>
        <p:spPr>
          <a:xfrm rot="752869">
            <a:off x="-174142" y="5807516"/>
            <a:ext cx="490209" cy="490209"/>
          </a:xfrm>
          <a:prstGeom prst="ellipse">
            <a:avLst/>
          </a:prstGeom>
          <a:solidFill>
            <a:srgbClr val="3FDAB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9"/>
          <p:cNvSpPr/>
          <p:nvPr/>
        </p:nvSpPr>
        <p:spPr>
          <a:xfrm rot="753706">
            <a:off x="30840" y="6812646"/>
            <a:ext cx="226215" cy="226215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9"/>
          <p:cNvSpPr/>
          <p:nvPr/>
        </p:nvSpPr>
        <p:spPr>
          <a:xfrm rot="752070">
            <a:off x="632569" y="6451899"/>
            <a:ext cx="327608" cy="327608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9"/>
          <p:cNvSpPr txBox="1"/>
          <p:nvPr/>
        </p:nvSpPr>
        <p:spPr>
          <a:xfrm>
            <a:off x="1126016" y="5161305"/>
            <a:ext cx="3984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E24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1E24"/>
                </a:solidFill>
                <a:latin typeface="Arial"/>
                <a:ea typeface="Arial"/>
                <a:cs typeface="Arial"/>
                <a:sym typeface="Arial"/>
              </a:rPr>
              <a:t>Подготовить развернутый отчет по Unit экономике и иметь работающий софт;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9"/>
          <p:cNvSpPr/>
          <p:nvPr/>
        </p:nvSpPr>
        <p:spPr>
          <a:xfrm>
            <a:off x="935731" y="5251244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9"/>
          <p:cNvSpPr txBox="1"/>
          <p:nvPr/>
        </p:nvSpPr>
        <p:spPr>
          <a:xfrm>
            <a:off x="1126014" y="5783141"/>
            <a:ext cx="3988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</a:t>
            </a:r>
            <a:r>
              <a:rPr lang="en-US" sz="1600"/>
              <a:t>ть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наиболее перспекти</a:t>
            </a:r>
            <a:r>
              <a:rPr lang="en-US" sz="1600"/>
              <a:t>вные для наших целей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гранты для подачи;</a:t>
            </a:r>
            <a:endParaRPr b="0" i="0" sz="1600" u="none" cap="none" strike="noStrike">
              <a:solidFill>
                <a:srgbClr val="00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9"/>
          <p:cNvSpPr txBox="1"/>
          <p:nvPr/>
        </p:nvSpPr>
        <p:spPr>
          <a:xfrm>
            <a:off x="6634473" y="5161305"/>
            <a:ext cx="428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Нанять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специалиста по подготовке пакета документов на грант;</a:t>
            </a:r>
            <a:endParaRPr b="0" i="0" sz="1600" u="none" cap="none" strike="noStrike">
              <a:solidFill>
                <a:srgbClr val="001E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9"/>
          <p:cNvSpPr txBox="1"/>
          <p:nvPr/>
        </p:nvSpPr>
        <p:spPr>
          <a:xfrm>
            <a:off x="6634473" y="5783141"/>
            <a:ext cx="4230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</a:t>
            </a:r>
            <a:r>
              <a:rPr lang="en-US" sz="1600"/>
              <a:t>ть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/>
              <a:t>прототип продукта к финалу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Акселератора </a:t>
            </a:r>
            <a:r>
              <a:rPr lang="en-US" sz="1600"/>
              <a:t>С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ГУ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9"/>
          <p:cNvSpPr/>
          <p:nvPr/>
        </p:nvSpPr>
        <p:spPr>
          <a:xfrm>
            <a:off x="931661" y="5868736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9"/>
          <p:cNvSpPr/>
          <p:nvPr/>
        </p:nvSpPr>
        <p:spPr>
          <a:xfrm>
            <a:off x="6274349" y="5251244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9"/>
          <p:cNvSpPr/>
          <p:nvPr/>
        </p:nvSpPr>
        <p:spPr>
          <a:xfrm>
            <a:off x="6266968" y="5868736"/>
            <a:ext cx="146400" cy="1464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9"/>
          <p:cNvSpPr/>
          <p:nvPr/>
        </p:nvSpPr>
        <p:spPr>
          <a:xfrm>
            <a:off x="6409178" y="3250915"/>
            <a:ext cx="772500" cy="772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9" name="Google Shape;56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6015" y="2151270"/>
            <a:ext cx="534984" cy="534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33557" y="2123920"/>
            <a:ext cx="504955" cy="504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27671" y="3369408"/>
            <a:ext cx="535583" cy="535583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9"/>
          <p:cNvSpPr/>
          <p:nvPr/>
        </p:nvSpPr>
        <p:spPr>
          <a:xfrm>
            <a:off x="6399751" y="1990114"/>
            <a:ext cx="772500" cy="772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3" name="Google Shape;57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33557" y="2123920"/>
            <a:ext cx="504955" cy="504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0"/>
          <p:cNvSpPr/>
          <p:nvPr/>
        </p:nvSpPr>
        <p:spPr>
          <a:xfrm>
            <a:off x="7419975" y="5229200"/>
            <a:ext cx="1501800" cy="16527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7" name="Google Shape;587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0809" y="4589012"/>
            <a:ext cx="2649441" cy="40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60247" y="2101505"/>
            <a:ext cx="3606215" cy="3606215"/>
          </a:xfrm>
          <a:prstGeom prst="rect">
            <a:avLst/>
          </a:prstGeom>
          <a:noFill/>
          <a:ln>
            <a:noFill/>
          </a:ln>
          <a:effectLst>
            <a:outerShdw blurRad="533400" rotWithShape="0" algn="ctr" dir="7200000" dist="25400">
              <a:srgbClr val="01677B">
                <a:alpha val="9800"/>
              </a:srgbClr>
            </a:outerShdw>
          </a:effectLst>
        </p:spPr>
      </p:pic>
      <p:sp>
        <p:nvSpPr>
          <p:cNvPr id="589" name="Google Shape;589;p10"/>
          <p:cNvSpPr txBox="1"/>
          <p:nvPr/>
        </p:nvSpPr>
        <p:spPr>
          <a:xfrm>
            <a:off x="690213" y="627087"/>
            <a:ext cx="7428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rgbClr val="01677B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01677B"/>
                </a:solidFill>
                <a:latin typeface="Arial"/>
                <a:ea typeface="Arial"/>
                <a:cs typeface="Arial"/>
                <a:sym typeface="Arial"/>
              </a:rPr>
              <a:t>Будущее в наших руках!</a:t>
            </a:r>
            <a:endParaRPr b="1" i="0" sz="1800" u="none" cap="none" strike="noStrike">
              <a:solidFill>
                <a:srgbClr val="0167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10"/>
          <p:cNvSpPr txBox="1"/>
          <p:nvPr/>
        </p:nvSpPr>
        <p:spPr>
          <a:xfrm>
            <a:off x="761063" y="1813335"/>
            <a:ext cx="5017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Нам нужны клиенты, коллаболации, партнеры, инвестиции </a:t>
            </a:r>
            <a:r>
              <a:rPr b="0" i="0" lang="en-US" sz="1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SMART money. Открыты к партнерству по клиентской базе. </a:t>
            </a:r>
            <a:endParaRPr/>
          </a:p>
        </p:txBody>
      </p:sp>
      <p:sp>
        <p:nvSpPr>
          <p:cNvPr id="591" name="Google Shape;591;p10"/>
          <p:cNvSpPr/>
          <p:nvPr/>
        </p:nvSpPr>
        <p:spPr>
          <a:xfrm>
            <a:off x="7552038" y="5632913"/>
            <a:ext cx="2885100" cy="871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  <a:effectLst>
            <a:outerShdw blurRad="203200" rotWithShape="0" dir="6000000" dist="127000">
              <a:srgbClr val="3F49FF">
                <a:alpha val="1098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0"/>
          <p:cNvSpPr txBox="1"/>
          <p:nvPr/>
        </p:nvSpPr>
        <p:spPr>
          <a:xfrm>
            <a:off x="7946099" y="5883876"/>
            <a:ext cx="209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Присоединиться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0"/>
          <p:cNvSpPr/>
          <p:nvPr/>
        </p:nvSpPr>
        <p:spPr>
          <a:xfrm>
            <a:off x="10812790" y="0"/>
            <a:ext cx="1401462" cy="1377594"/>
          </a:xfrm>
          <a:custGeom>
            <a:rect b="b" l="l" r="r" t="t"/>
            <a:pathLst>
              <a:path extrusionOk="0" h="21600" w="21600">
                <a:moveTo>
                  <a:pt x="16941" y="17550"/>
                </a:moveTo>
                <a:cubicBezTo>
                  <a:pt x="16461" y="16372"/>
                  <a:pt x="16207" y="15109"/>
                  <a:pt x="15925" y="13873"/>
                </a:cubicBezTo>
                <a:cubicBezTo>
                  <a:pt x="15529" y="12179"/>
                  <a:pt x="15049" y="10455"/>
                  <a:pt x="13976" y="9077"/>
                </a:cubicBezTo>
                <a:cubicBezTo>
                  <a:pt x="12649" y="7411"/>
                  <a:pt x="10588" y="6491"/>
                  <a:pt x="8584" y="5802"/>
                </a:cubicBezTo>
                <a:cubicBezTo>
                  <a:pt x="8047" y="5630"/>
                  <a:pt x="7511" y="5457"/>
                  <a:pt x="6974" y="5285"/>
                </a:cubicBezTo>
                <a:cubicBezTo>
                  <a:pt x="5478" y="4797"/>
                  <a:pt x="4009" y="4280"/>
                  <a:pt x="2682" y="3389"/>
                </a:cubicBezTo>
                <a:cubicBezTo>
                  <a:pt x="1496" y="2614"/>
                  <a:pt x="480" y="1350"/>
                  <a:pt x="0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9878" y="21571"/>
                  <a:pt x="18409" y="20336"/>
                  <a:pt x="17534" y="18814"/>
                </a:cubicBezTo>
                <a:cubicBezTo>
                  <a:pt x="17308" y="18412"/>
                  <a:pt x="17111" y="17981"/>
                  <a:pt x="16941" y="17550"/>
                </a:cubicBezTo>
              </a:path>
            </a:pathLst>
          </a:custGeom>
          <a:gradFill>
            <a:gsLst>
              <a:gs pos="0">
                <a:srgbClr val="01677B"/>
              </a:gs>
              <a:gs pos="50000">
                <a:srgbClr val="1FA09B"/>
              </a:gs>
              <a:gs pos="100000">
                <a:srgbClr val="3FDABB"/>
              </a:gs>
            </a:gsLst>
            <a:lin ang="2700006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4" name="Google Shape;594;p10"/>
          <p:cNvCxnSpPr/>
          <p:nvPr/>
        </p:nvCxnSpPr>
        <p:spPr>
          <a:xfrm>
            <a:off x="602830" y="5860051"/>
            <a:ext cx="5121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595" name="Google Shape;595;p10"/>
          <p:cNvSpPr txBox="1"/>
          <p:nvPr/>
        </p:nvSpPr>
        <p:spPr>
          <a:xfrm>
            <a:off x="1225643" y="5659844"/>
            <a:ext cx="194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www.liberlingva.com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10"/>
          <p:cNvSpPr/>
          <p:nvPr/>
        </p:nvSpPr>
        <p:spPr>
          <a:xfrm>
            <a:off x="6495670" y="5632913"/>
            <a:ext cx="327600" cy="327600"/>
          </a:xfrm>
          <a:prstGeom prst="ellipse">
            <a:avLst/>
          </a:prstGeom>
          <a:solidFill>
            <a:srgbClr val="1FA09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0"/>
          <p:cNvSpPr/>
          <p:nvPr/>
        </p:nvSpPr>
        <p:spPr>
          <a:xfrm>
            <a:off x="10526896" y="1068795"/>
            <a:ext cx="490200" cy="490200"/>
          </a:xfrm>
          <a:prstGeom prst="ellipse">
            <a:avLst/>
          </a:prstGeom>
          <a:solidFill>
            <a:srgbClr val="01677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Google Shape;598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017468" y="6134429"/>
            <a:ext cx="614103" cy="614103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10"/>
          <p:cNvSpPr txBox="1"/>
          <p:nvPr/>
        </p:nvSpPr>
        <p:spPr>
          <a:xfrm>
            <a:off x="748525" y="3085850"/>
            <a:ext cx="486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Вера Хамёнок,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founder </a:t>
            </a:r>
            <a:r>
              <a:rPr b="1" i="1" lang="en-US" sz="2000" u="none" cap="none" strike="noStrike">
                <a:solidFill>
                  <a:srgbClr val="118C8F"/>
                </a:solidFill>
              </a:rPr>
              <a:t>LiberLingva</a:t>
            </a:r>
            <a:r>
              <a:rPr b="1" i="1" lang="en-US" sz="2000" u="none" cap="none" strike="noStrike">
                <a:solidFill>
                  <a:srgbClr val="118C8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1" sz="2000" u="none" cap="none" strike="noStrike">
              <a:solidFill>
                <a:srgbClr val="118C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0" name="Google Shape;600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61063" y="3960543"/>
            <a:ext cx="296211" cy="296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1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61063" y="3593760"/>
            <a:ext cx="296211" cy="296211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10"/>
          <p:cNvSpPr txBox="1"/>
          <p:nvPr/>
        </p:nvSpPr>
        <p:spPr>
          <a:xfrm>
            <a:off x="1155123" y="3554650"/>
            <a:ext cx="19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+7 926 347 16 70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10"/>
          <p:cNvSpPr txBox="1"/>
          <p:nvPr/>
        </p:nvSpPr>
        <p:spPr>
          <a:xfrm>
            <a:off x="1155124" y="3923983"/>
            <a:ext cx="313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vkhamenok@liberlingva.com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2022-11-28T09:29:04Z</dcterms:created>
  <dc:creator>Mikely</dc:creator>
</cp:coreProperties>
</file>