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6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16"/>
  </p:handoutMasterIdLst>
  <p:sldIdLst>
    <p:sldId id="257" r:id="rId4"/>
    <p:sldId id="259" r:id="rId6"/>
    <p:sldId id="260" r:id="rId7"/>
    <p:sldId id="265" r:id="rId8"/>
    <p:sldId id="266" r:id="rId9"/>
    <p:sldId id="262" r:id="rId10"/>
    <p:sldId id="276" r:id="rId11"/>
    <p:sldId id="261" r:id="rId12"/>
    <p:sldId id="283" r:id="rId13"/>
    <p:sldId id="282" r:id="rId14"/>
    <p:sldId id="271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7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804E"/>
    <a:srgbClr val="287344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097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image" Target="../media/image3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1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21126369532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30000"/>
          </a:blip>
          <a:stretch>
            <a:fillRect/>
          </a:stretch>
        </p:blipFill>
        <p:spPr>
          <a:xfrm>
            <a:off x="0" y="0"/>
            <a:ext cx="12192000" cy="6856095"/>
          </a:xfrm>
          <a:prstGeom prst="rect">
            <a:avLst/>
          </a:prstGeom>
        </p:spPr>
      </p:pic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214485" y="5028749"/>
            <a:ext cx="1965960" cy="46926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400" b="0" i="0" u="none" strike="noStrike" kern="1200" cap="none" spc="0" normalizeH="0" baseline="0" noProof="1" dirty="0">
                <a:solidFill>
                  <a:srgbClr val="FFFFFF"/>
                </a:solidFill>
                <a:latin typeface="+mn-lt"/>
                <a:sym typeface="+mn-ea"/>
              </a:defRPr>
            </a:lvl1pPr>
          </a:lstStyle>
          <a:p>
            <a:pPr lvl="0" algn="ctr" fontAlgn="ctr">
              <a:buClrTx/>
              <a:buSzTx/>
              <a:buFontTx/>
            </a:pPr>
            <a:r>
              <a:rPr dirty="0"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4318458" y="897439"/>
            <a:ext cx="6941997" cy="104711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50000"/>
              </a:lnSpc>
              <a:buClrTx/>
              <a:buSzTx/>
              <a:buFontTx/>
              <a:buNone/>
              <a:defRPr kumimoji="0" sz="2800" b="0" i="0" u="none" strike="noStrike" kern="1200" cap="none" spc="0" normalizeH="0" baseline="0" noProof="1" dirty="0" err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15600000" scaled="0"/>
                </a:gradFill>
                <a:latin typeface="+mj-lt"/>
                <a:sym typeface="+mn-ea"/>
              </a:defRPr>
            </a:lvl1pPr>
          </a:lstStyle>
          <a:p>
            <a:pPr lvl="0" algn="r" fontAlgn="ctr">
              <a:lnSpc>
                <a:spcPct val="150000"/>
              </a:lnSpc>
              <a:buClrTx/>
              <a:buSzTx/>
              <a:buFontTx/>
            </a:pPr>
            <a:r>
              <a:rPr dirty="0" err="1">
                <a:sym typeface="+mn-ea"/>
              </a:rPr>
              <a:t>Click to add text</a:t>
            </a:r>
            <a:endParaRPr dirty="0" err="1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324173" y="1952174"/>
            <a:ext cx="6941998" cy="30214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sz="4500" b="0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r" fontAlgn="ctr">
              <a:lnSpc>
                <a:spcPct val="120000"/>
              </a:lnSpc>
              <a:buClrTx/>
              <a:buSzTx/>
              <a:buFontTx/>
            </a:pPr>
            <a:r>
              <a:rPr lang="en-US" dirty="0">
                <a:sym typeface="+mn-ea"/>
              </a:rPr>
              <a:t>Click to add title</a:t>
            </a:r>
            <a:endParaRPr 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0000"/>
          </a:blip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3607435" y="981710"/>
            <a:ext cx="4982210" cy="1102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dirty="0">
                <a:sym typeface="+mn-ea"/>
              </a:rPr>
              <a:t>Click to add title</a:t>
            </a:r>
            <a:endParaRPr lang="en-US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9" name="任意多边形: 形状 8"/>
          <p:cNvSpPr/>
          <p:nvPr userDrawn="1">
            <p:custDataLst>
              <p:tags r:id="rId8"/>
            </p:custDataLst>
          </p:nvPr>
        </p:nvSpPr>
        <p:spPr>
          <a:xfrm>
            <a:off x="4104901" y="871398"/>
            <a:ext cx="3984116" cy="560984"/>
          </a:xfrm>
          <a:custGeom>
            <a:avLst/>
            <a:gdLst/>
            <a:ahLst/>
            <a:cxnLst/>
            <a:rect l="l" t="t" r="r" b="b"/>
            <a:pathLst>
              <a:path w="3984116" h="560984">
                <a:moveTo>
                  <a:pt x="780364" y="119329"/>
                </a:moveTo>
                <a:cubicBezTo>
                  <a:pt x="741044" y="119329"/>
                  <a:pt x="710183" y="133502"/>
                  <a:pt x="687781" y="161849"/>
                </a:cubicBezTo>
                <a:cubicBezTo>
                  <a:pt x="665378" y="190195"/>
                  <a:pt x="654176" y="229743"/>
                  <a:pt x="654176" y="280492"/>
                </a:cubicBezTo>
                <a:cubicBezTo>
                  <a:pt x="654176" y="331241"/>
                  <a:pt x="665378" y="370789"/>
                  <a:pt x="687781" y="399136"/>
                </a:cubicBezTo>
                <a:cubicBezTo>
                  <a:pt x="710183" y="427482"/>
                  <a:pt x="741044" y="441655"/>
                  <a:pt x="780364" y="441655"/>
                </a:cubicBezTo>
                <a:cubicBezTo>
                  <a:pt x="819683" y="441655"/>
                  <a:pt x="850544" y="427482"/>
                  <a:pt x="872947" y="399136"/>
                </a:cubicBezTo>
                <a:cubicBezTo>
                  <a:pt x="895349" y="370789"/>
                  <a:pt x="906551" y="331241"/>
                  <a:pt x="906551" y="280492"/>
                </a:cubicBezTo>
                <a:cubicBezTo>
                  <a:pt x="906551" y="229743"/>
                  <a:pt x="895349" y="190195"/>
                  <a:pt x="872947" y="161849"/>
                </a:cubicBezTo>
                <a:cubicBezTo>
                  <a:pt x="850544" y="133502"/>
                  <a:pt x="819683" y="119329"/>
                  <a:pt x="780364" y="119329"/>
                </a:cubicBezTo>
                <a:close/>
                <a:moveTo>
                  <a:pt x="3086023" y="9601"/>
                </a:moveTo>
                <a:lnTo>
                  <a:pt x="3511219" y="9601"/>
                </a:lnTo>
                <a:lnTo>
                  <a:pt x="3511219" y="128930"/>
                </a:lnTo>
                <a:lnTo>
                  <a:pt x="3362400" y="128930"/>
                </a:lnTo>
                <a:lnTo>
                  <a:pt x="3362400" y="551383"/>
                </a:lnTo>
                <a:lnTo>
                  <a:pt x="3234842" y="551383"/>
                </a:lnTo>
                <a:lnTo>
                  <a:pt x="3234842" y="128930"/>
                </a:lnTo>
                <a:lnTo>
                  <a:pt x="3086023" y="128930"/>
                </a:lnTo>
                <a:close/>
                <a:moveTo>
                  <a:pt x="2567787" y="9601"/>
                </a:moveTo>
                <a:lnTo>
                  <a:pt x="2684373" y="9601"/>
                </a:lnTo>
                <a:lnTo>
                  <a:pt x="2892170" y="316840"/>
                </a:lnTo>
                <a:lnTo>
                  <a:pt x="2896285" y="316840"/>
                </a:lnTo>
                <a:lnTo>
                  <a:pt x="2896285" y="9601"/>
                </a:lnTo>
                <a:lnTo>
                  <a:pt x="3023844" y="9601"/>
                </a:lnTo>
                <a:lnTo>
                  <a:pt x="3023844" y="551383"/>
                </a:lnTo>
                <a:lnTo>
                  <a:pt x="2914116" y="551383"/>
                </a:lnTo>
                <a:lnTo>
                  <a:pt x="2699461" y="244145"/>
                </a:lnTo>
                <a:lnTo>
                  <a:pt x="2695346" y="244145"/>
                </a:lnTo>
                <a:lnTo>
                  <a:pt x="2695346" y="551383"/>
                </a:lnTo>
                <a:lnTo>
                  <a:pt x="2567787" y="551383"/>
                </a:lnTo>
                <a:close/>
                <a:moveTo>
                  <a:pt x="2120112" y="9601"/>
                </a:moveTo>
                <a:lnTo>
                  <a:pt x="2488387" y="9601"/>
                </a:lnTo>
                <a:lnTo>
                  <a:pt x="2488387" y="124816"/>
                </a:lnTo>
                <a:lnTo>
                  <a:pt x="2247670" y="124816"/>
                </a:lnTo>
                <a:lnTo>
                  <a:pt x="2247670" y="219456"/>
                </a:lnTo>
                <a:lnTo>
                  <a:pt x="2475356" y="219456"/>
                </a:lnTo>
                <a:lnTo>
                  <a:pt x="2475356" y="334670"/>
                </a:lnTo>
                <a:lnTo>
                  <a:pt x="2247670" y="334670"/>
                </a:lnTo>
                <a:lnTo>
                  <a:pt x="2247670" y="436169"/>
                </a:lnTo>
                <a:lnTo>
                  <a:pt x="2496616" y="436169"/>
                </a:lnTo>
                <a:lnTo>
                  <a:pt x="2496616" y="551383"/>
                </a:lnTo>
                <a:lnTo>
                  <a:pt x="2120112" y="551383"/>
                </a:lnTo>
                <a:close/>
                <a:moveTo>
                  <a:pt x="1628698" y="9601"/>
                </a:moveTo>
                <a:lnTo>
                  <a:pt x="2053894" y="9601"/>
                </a:lnTo>
                <a:lnTo>
                  <a:pt x="2053894" y="128930"/>
                </a:lnTo>
                <a:lnTo>
                  <a:pt x="1905075" y="128930"/>
                </a:lnTo>
                <a:lnTo>
                  <a:pt x="1905075" y="551383"/>
                </a:lnTo>
                <a:lnTo>
                  <a:pt x="1777517" y="551383"/>
                </a:lnTo>
                <a:lnTo>
                  <a:pt x="1777517" y="128930"/>
                </a:lnTo>
                <a:lnTo>
                  <a:pt x="1628698" y="128930"/>
                </a:lnTo>
                <a:close/>
                <a:moveTo>
                  <a:pt x="1110462" y="9601"/>
                </a:moveTo>
                <a:lnTo>
                  <a:pt x="1227048" y="9601"/>
                </a:lnTo>
                <a:lnTo>
                  <a:pt x="1434845" y="316840"/>
                </a:lnTo>
                <a:lnTo>
                  <a:pt x="1438960" y="316840"/>
                </a:lnTo>
                <a:lnTo>
                  <a:pt x="1438960" y="9601"/>
                </a:lnTo>
                <a:lnTo>
                  <a:pt x="1566519" y="9601"/>
                </a:lnTo>
                <a:lnTo>
                  <a:pt x="1566519" y="551383"/>
                </a:lnTo>
                <a:lnTo>
                  <a:pt x="1456791" y="551383"/>
                </a:lnTo>
                <a:lnTo>
                  <a:pt x="1242135" y="244145"/>
                </a:lnTo>
                <a:lnTo>
                  <a:pt x="1238021" y="244145"/>
                </a:lnTo>
                <a:lnTo>
                  <a:pt x="1238021" y="551383"/>
                </a:lnTo>
                <a:lnTo>
                  <a:pt x="1110462" y="551383"/>
                </a:lnTo>
                <a:close/>
                <a:moveTo>
                  <a:pt x="3773576" y="0"/>
                </a:moveTo>
                <a:cubicBezTo>
                  <a:pt x="3871417" y="0"/>
                  <a:pt x="3941597" y="43891"/>
                  <a:pt x="3984116" y="131674"/>
                </a:cubicBezTo>
                <a:lnTo>
                  <a:pt x="3874388" y="182423"/>
                </a:lnTo>
                <a:cubicBezTo>
                  <a:pt x="3862959" y="158191"/>
                  <a:pt x="3849014" y="140932"/>
                  <a:pt x="3832555" y="130645"/>
                </a:cubicBezTo>
                <a:cubicBezTo>
                  <a:pt x="3816095" y="120358"/>
                  <a:pt x="3795979" y="115214"/>
                  <a:pt x="3772204" y="115214"/>
                </a:cubicBezTo>
                <a:cubicBezTo>
                  <a:pt x="3750716" y="115214"/>
                  <a:pt x="3732542" y="119901"/>
                  <a:pt x="3717683" y="129273"/>
                </a:cubicBezTo>
                <a:cubicBezTo>
                  <a:pt x="3702824" y="138646"/>
                  <a:pt x="3695395" y="150419"/>
                  <a:pt x="3695395" y="164592"/>
                </a:cubicBezTo>
                <a:cubicBezTo>
                  <a:pt x="3695395" y="174193"/>
                  <a:pt x="3698252" y="182080"/>
                  <a:pt x="3703967" y="188252"/>
                </a:cubicBezTo>
                <a:cubicBezTo>
                  <a:pt x="3709682" y="194424"/>
                  <a:pt x="3719626" y="200482"/>
                  <a:pt x="3733799" y="206426"/>
                </a:cubicBezTo>
                <a:cubicBezTo>
                  <a:pt x="3747973" y="212369"/>
                  <a:pt x="3769004" y="218999"/>
                  <a:pt x="3796893" y="226314"/>
                </a:cubicBezTo>
                <a:cubicBezTo>
                  <a:pt x="3833012" y="235458"/>
                  <a:pt x="3863416" y="245173"/>
                  <a:pt x="3888104" y="255460"/>
                </a:cubicBezTo>
                <a:cubicBezTo>
                  <a:pt x="3912793" y="265747"/>
                  <a:pt x="3934510" y="281864"/>
                  <a:pt x="3953255" y="303809"/>
                </a:cubicBezTo>
                <a:cubicBezTo>
                  <a:pt x="3972001" y="325755"/>
                  <a:pt x="3981373" y="355016"/>
                  <a:pt x="3981373" y="391592"/>
                </a:cubicBezTo>
                <a:cubicBezTo>
                  <a:pt x="3981373" y="425425"/>
                  <a:pt x="3972230" y="455143"/>
                  <a:pt x="3953941" y="480746"/>
                </a:cubicBezTo>
                <a:cubicBezTo>
                  <a:pt x="3935653" y="506349"/>
                  <a:pt x="3910164" y="526123"/>
                  <a:pt x="3877475" y="540067"/>
                </a:cubicBezTo>
                <a:cubicBezTo>
                  <a:pt x="3844785" y="554012"/>
                  <a:pt x="3807409" y="560984"/>
                  <a:pt x="3765346" y="560984"/>
                </a:cubicBezTo>
                <a:cubicBezTo>
                  <a:pt x="3713683" y="560984"/>
                  <a:pt x="3668763" y="548526"/>
                  <a:pt x="3630586" y="523608"/>
                </a:cubicBezTo>
                <a:cubicBezTo>
                  <a:pt x="3592410" y="498691"/>
                  <a:pt x="3564178" y="465658"/>
                  <a:pt x="3545890" y="424510"/>
                </a:cubicBezTo>
                <a:lnTo>
                  <a:pt x="3656304" y="374447"/>
                </a:lnTo>
                <a:cubicBezTo>
                  <a:pt x="3665448" y="398221"/>
                  <a:pt x="3679621" y="416052"/>
                  <a:pt x="3698824" y="427939"/>
                </a:cubicBezTo>
                <a:cubicBezTo>
                  <a:pt x="3718026" y="439826"/>
                  <a:pt x="3740429" y="445770"/>
                  <a:pt x="3766032" y="445770"/>
                </a:cubicBezTo>
                <a:cubicBezTo>
                  <a:pt x="3792092" y="445770"/>
                  <a:pt x="3812781" y="441541"/>
                  <a:pt x="3828097" y="433083"/>
                </a:cubicBezTo>
                <a:cubicBezTo>
                  <a:pt x="3843413" y="424624"/>
                  <a:pt x="3851071" y="413080"/>
                  <a:pt x="3851071" y="398450"/>
                </a:cubicBezTo>
                <a:cubicBezTo>
                  <a:pt x="3851071" y="388391"/>
                  <a:pt x="3848328" y="379933"/>
                  <a:pt x="3842841" y="373075"/>
                </a:cubicBezTo>
                <a:cubicBezTo>
                  <a:pt x="3837355" y="366217"/>
                  <a:pt x="3827411" y="359702"/>
                  <a:pt x="3813009" y="353530"/>
                </a:cubicBezTo>
                <a:cubicBezTo>
                  <a:pt x="3798608" y="347358"/>
                  <a:pt x="3777691" y="340614"/>
                  <a:pt x="3750258" y="333299"/>
                </a:cubicBezTo>
                <a:cubicBezTo>
                  <a:pt x="3713225" y="323240"/>
                  <a:pt x="3682479" y="313068"/>
                  <a:pt x="3658018" y="302781"/>
                </a:cubicBezTo>
                <a:cubicBezTo>
                  <a:pt x="3633558" y="292494"/>
                  <a:pt x="3611956" y="276263"/>
                  <a:pt x="3593210" y="254089"/>
                </a:cubicBezTo>
                <a:cubicBezTo>
                  <a:pt x="3574465" y="231915"/>
                  <a:pt x="3565092" y="202768"/>
                  <a:pt x="3565092" y="166649"/>
                </a:cubicBezTo>
                <a:cubicBezTo>
                  <a:pt x="3565092" y="134645"/>
                  <a:pt x="3574351" y="105956"/>
                  <a:pt x="3592868" y="80581"/>
                </a:cubicBezTo>
                <a:cubicBezTo>
                  <a:pt x="3611384" y="55207"/>
                  <a:pt x="3636530" y="35433"/>
                  <a:pt x="3668305" y="21260"/>
                </a:cubicBezTo>
                <a:cubicBezTo>
                  <a:pt x="3700081" y="7086"/>
                  <a:pt x="3735171" y="0"/>
                  <a:pt x="3773576" y="0"/>
                </a:cubicBezTo>
                <a:close/>
                <a:moveTo>
                  <a:pt x="780364" y="0"/>
                </a:moveTo>
                <a:cubicBezTo>
                  <a:pt x="832942" y="0"/>
                  <a:pt x="878433" y="11201"/>
                  <a:pt x="916838" y="33604"/>
                </a:cubicBezTo>
                <a:cubicBezTo>
                  <a:pt x="955243" y="56007"/>
                  <a:pt x="984846" y="88239"/>
                  <a:pt x="1005649" y="130302"/>
                </a:cubicBezTo>
                <a:cubicBezTo>
                  <a:pt x="1026451" y="172364"/>
                  <a:pt x="1036853" y="222428"/>
                  <a:pt x="1036853" y="280492"/>
                </a:cubicBezTo>
                <a:cubicBezTo>
                  <a:pt x="1036853" y="338557"/>
                  <a:pt x="1026451" y="388620"/>
                  <a:pt x="1005649" y="430682"/>
                </a:cubicBezTo>
                <a:cubicBezTo>
                  <a:pt x="984846" y="472745"/>
                  <a:pt x="955243" y="504977"/>
                  <a:pt x="916838" y="527380"/>
                </a:cubicBezTo>
                <a:cubicBezTo>
                  <a:pt x="878433" y="549783"/>
                  <a:pt x="832942" y="560984"/>
                  <a:pt x="780364" y="560984"/>
                </a:cubicBezTo>
                <a:cubicBezTo>
                  <a:pt x="727786" y="560984"/>
                  <a:pt x="682294" y="549783"/>
                  <a:pt x="643889" y="527380"/>
                </a:cubicBezTo>
                <a:cubicBezTo>
                  <a:pt x="605485" y="504977"/>
                  <a:pt x="575881" y="472745"/>
                  <a:pt x="555078" y="430682"/>
                </a:cubicBezTo>
                <a:cubicBezTo>
                  <a:pt x="534276" y="388620"/>
                  <a:pt x="523874" y="338557"/>
                  <a:pt x="523874" y="280492"/>
                </a:cubicBezTo>
                <a:cubicBezTo>
                  <a:pt x="523874" y="222428"/>
                  <a:pt x="534276" y="172364"/>
                  <a:pt x="555078" y="130302"/>
                </a:cubicBezTo>
                <a:cubicBezTo>
                  <a:pt x="575881" y="88239"/>
                  <a:pt x="605485" y="56007"/>
                  <a:pt x="643889" y="33604"/>
                </a:cubicBezTo>
                <a:cubicBezTo>
                  <a:pt x="682294" y="11201"/>
                  <a:pt x="727786" y="0"/>
                  <a:pt x="780364" y="0"/>
                </a:cubicBezTo>
                <a:close/>
                <a:moveTo>
                  <a:pt x="266090" y="0"/>
                </a:moveTo>
                <a:cubicBezTo>
                  <a:pt x="359816" y="0"/>
                  <a:pt x="428396" y="45948"/>
                  <a:pt x="471830" y="137846"/>
                </a:cubicBezTo>
                <a:lnTo>
                  <a:pt x="358673" y="187223"/>
                </a:lnTo>
                <a:cubicBezTo>
                  <a:pt x="349072" y="164821"/>
                  <a:pt x="335698" y="147904"/>
                  <a:pt x="318553" y="136474"/>
                </a:cubicBezTo>
                <a:cubicBezTo>
                  <a:pt x="301408" y="125044"/>
                  <a:pt x="281406" y="119329"/>
                  <a:pt x="258546" y="119329"/>
                </a:cubicBezTo>
                <a:cubicBezTo>
                  <a:pt x="233857" y="119329"/>
                  <a:pt x="211797" y="125844"/>
                  <a:pt x="192366" y="138874"/>
                </a:cubicBezTo>
                <a:cubicBezTo>
                  <a:pt x="172935" y="151905"/>
                  <a:pt x="157848" y="170421"/>
                  <a:pt x="147103" y="194424"/>
                </a:cubicBezTo>
                <a:cubicBezTo>
                  <a:pt x="136359" y="218427"/>
                  <a:pt x="130987" y="246202"/>
                  <a:pt x="130987" y="277749"/>
                </a:cubicBezTo>
                <a:cubicBezTo>
                  <a:pt x="130987" y="310667"/>
                  <a:pt x="136359" y="339471"/>
                  <a:pt x="147103" y="364160"/>
                </a:cubicBezTo>
                <a:cubicBezTo>
                  <a:pt x="157848" y="388849"/>
                  <a:pt x="172935" y="407937"/>
                  <a:pt x="192366" y="421424"/>
                </a:cubicBezTo>
                <a:cubicBezTo>
                  <a:pt x="211797" y="434911"/>
                  <a:pt x="233857" y="441655"/>
                  <a:pt x="258546" y="441655"/>
                </a:cubicBezTo>
                <a:cubicBezTo>
                  <a:pt x="301980" y="441655"/>
                  <a:pt x="335813" y="419024"/>
                  <a:pt x="360044" y="373761"/>
                </a:cubicBezTo>
                <a:lnTo>
                  <a:pt x="473201" y="423139"/>
                </a:lnTo>
                <a:cubicBezTo>
                  <a:pt x="452627" y="467487"/>
                  <a:pt x="423938" y="501548"/>
                  <a:pt x="387133" y="525323"/>
                </a:cubicBezTo>
                <a:cubicBezTo>
                  <a:pt x="350329" y="549097"/>
                  <a:pt x="307695" y="560984"/>
                  <a:pt x="259232" y="560984"/>
                </a:cubicBezTo>
                <a:cubicBezTo>
                  <a:pt x="208940" y="560984"/>
                  <a:pt x="164134" y="549211"/>
                  <a:pt x="124815" y="525666"/>
                </a:cubicBezTo>
                <a:cubicBezTo>
                  <a:pt x="85496" y="502120"/>
                  <a:pt x="54864" y="468859"/>
                  <a:pt x="32918" y="425882"/>
                </a:cubicBezTo>
                <a:cubicBezTo>
                  <a:pt x="10972" y="382905"/>
                  <a:pt x="0" y="333527"/>
                  <a:pt x="0" y="277749"/>
                </a:cubicBezTo>
                <a:cubicBezTo>
                  <a:pt x="0" y="222885"/>
                  <a:pt x="11087" y="174422"/>
                  <a:pt x="33261" y="132359"/>
                </a:cubicBezTo>
                <a:cubicBezTo>
                  <a:pt x="55435" y="90297"/>
                  <a:pt x="86753" y="57721"/>
                  <a:pt x="127215" y="34633"/>
                </a:cubicBezTo>
                <a:cubicBezTo>
                  <a:pt x="167677" y="11544"/>
                  <a:pt x="213969" y="0"/>
                  <a:pt x="266090" y="0"/>
                </a:cubicBezTo>
                <a:close/>
              </a:path>
            </a:pathLst>
          </a:custGeom>
          <a:noFill/>
          <a:ln w="19050">
            <a:gradFill>
              <a:gsLst>
                <a:gs pos="29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alpha val="35000"/>
                  </a:schemeClr>
                </a:gs>
              </a:gsLst>
              <a:lin ang="16200000" scaled="1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rmAutofit fontScale="62500" lnSpcReduction="20000"/>
          </a:bodyPr>
          <a:lstStyle/>
          <a:p>
            <a:pPr indent="-228600" algn="ctr" fontAlgn="ctr">
              <a:spcBef>
                <a:spcPts val="1200"/>
              </a:spcBef>
            </a:pPr>
            <a:endParaRPr lang="en-US" sz="5400">
              <a:ln w="19050">
                <a:gradFill>
                  <a:gsLst>
                    <a:gs pos="29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accent1">
                        <a:alpha val="35000"/>
                      </a:schemeClr>
                    </a:gs>
                  </a:gsLst>
                  <a:lin ang="16200000" scaled="1"/>
                </a:gradFill>
              </a:ln>
              <a:noFill/>
              <a:latin typeface="+mj-l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文本框 6" descr="VCG2112636953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30000"/>
          </a:blip>
          <a:stretch>
            <a:fillRect/>
          </a:stretch>
        </p:blipFill>
        <p:spPr bwMode="auto">
          <a:xfrm>
            <a:off x="0" y="1905"/>
            <a:ext cx="12192000" cy="6856095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5280025" y="1991762"/>
            <a:ext cx="5918835" cy="920983"/>
          </a:xfrm>
          <a:prstGeom prst="rect">
            <a:avLst/>
          </a:prstGeom>
          <a:noFill/>
        </p:spPr>
        <p:txBody>
          <a:bodyPr wrap="none" lIns="91440" tIns="45720" rIns="91440" bIns="45720" rtlCol="0" anchor="b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9000" b="0" i="0" u="none" strike="noStrike" kern="1200" cap="none" spc="0" normalizeH="0" baseline="0" noProof="1" dirty="0">
                <a:ln w="19050">
                  <a:gradFill>
                    <a:gsLst>
                      <a:gs pos="2900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100000">
                        <a:schemeClr val="accent1">
                          <a:alpha val="70000"/>
                        </a:schemeClr>
                      </a:gs>
                    </a:gsLst>
                    <a:lin ang="16200000" scaled="1"/>
                  </a:gradFill>
                </a:ln>
                <a:noFill/>
                <a:latin typeface="+mn-lt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 dirty="0"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4362627" y="2912745"/>
            <a:ext cx="6836233" cy="18351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000" b="0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  <a:buClrTx/>
              <a:buSzTx/>
              <a:buFontTx/>
            </a:pPr>
            <a:r>
              <a:rPr lang="en-US" dirty="0">
                <a:sym typeface="+mn-ea"/>
              </a:rPr>
              <a:t>Click to add title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5960" y="360000"/>
            <a:ext cx="1080008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9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5960" y="360000"/>
            <a:ext cx="10799088" cy="86400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26369532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30000"/>
          </a:blip>
          <a:stretch>
            <a:fillRect/>
          </a:stretch>
        </p:blipFill>
        <p:spPr>
          <a:xfrm>
            <a:off x="0" y="0"/>
            <a:ext cx="12192000" cy="6826885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5239385" y="1599565"/>
            <a:ext cx="6038215" cy="179959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sz="5000" b="0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r" fontAlgn="ctr">
              <a:lnSpc>
                <a:spcPct val="150000"/>
              </a:lnSpc>
              <a:buClrTx/>
              <a:buSzTx/>
              <a:buFontTx/>
            </a:pPr>
            <a:r>
              <a:rPr lang="en-US" dirty="0">
                <a:sym typeface="+mn-ea"/>
              </a:rPr>
              <a:t>Click to add title</a:t>
            </a:r>
            <a:endParaRPr lang="en-US"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9254490" y="3625850"/>
            <a:ext cx="1965960" cy="46926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400" b="0" i="0" u="none" strike="noStrike" kern="1200" cap="none" spc="0" normalizeH="0" baseline="0" noProof="1">
                <a:solidFill>
                  <a:srgbClr val="FFFFFF"/>
                </a:solidFill>
                <a:latin typeface="+mn-lt"/>
                <a:sym typeface="+mn-ea"/>
              </a:defRPr>
            </a:lvl1pPr>
          </a:lstStyle>
          <a:p>
            <a:pPr lvl="0" algn="ctr" fontAlgn="ctr">
              <a:buClrTx/>
              <a:buSzTx/>
              <a:buFontTx/>
            </a:pPr>
            <a:r>
              <a:rPr dirty="0"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2" Type="http://schemas.openxmlformats.org/officeDocument/2006/relationships/theme" Target="../theme/theme2.xml"/><Relationship Id="rId21" Type="http://schemas.openxmlformats.org/officeDocument/2006/relationships/tags" Target="../tags/tag69.xml"/><Relationship Id="rId20" Type="http://schemas.openxmlformats.org/officeDocument/2006/relationships/tags" Target="../tags/tag68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image" Target="../media/image4.jpeg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9" name="图片 8" descr="VCG211263695320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3000"/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30000"/>
          </a:blip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en-US" sz="3200" b="0" i="0" u="none" strike="noStrike" kern="1200" cap="none" spc="300" normalizeH="0" baseline="0" smtClean="0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en-US" sz="1800" b="0" i="0" u="none" strike="noStrike" kern="1200" cap="none" spc="150" normalizeH="0" baseline="0" noProof="1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  <a:sym typeface="Arial" panose="020B0604020202020204" pitchFamily="34" charset="0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sz="1600" b="0" i="0" u="none" strike="noStrike" kern="1200" cap="none" spc="150" normalizeH="0" baseline="0" noProof="1">
          <a:solidFill>
            <a:srgbClr val="FFFFFF"/>
          </a:solidFill>
          <a:uFillTx/>
          <a:latin typeface="+mn-ea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sz="1600" b="0" i="0" u="none" strike="noStrike" kern="1200" cap="none" spc="150" normalizeH="0" baseline="0" noProof="1">
          <a:solidFill>
            <a:srgbClr val="FFFFFF"/>
          </a:solidFill>
          <a:uFillTx/>
          <a:latin typeface="+mn-ea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sz="1400" b="0" i="0" u="none" strike="noStrike" kern="1200" cap="none" spc="150" normalizeH="0" baseline="0" noProof="1">
          <a:solidFill>
            <a:srgbClr val="FFFFFF"/>
          </a:solidFill>
          <a:uFillTx/>
          <a:latin typeface="+mn-ea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sz="1400" b="0" i="0" u="none" strike="noStrike" kern="1200" cap="none" spc="150" normalizeH="0" baseline="0" noProof="1">
          <a:solidFill>
            <a:srgbClr val="FFFFFF"/>
          </a:solidFill>
          <a:uFillTx/>
          <a:latin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tags" Target="../tags/tag7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image" Target="../media/image9.jpeg"/><Relationship Id="rId4" Type="http://schemas.openxmlformats.org/officeDocument/2006/relationships/tags" Target="../tags/tag78.xml"/><Relationship Id="rId3" Type="http://schemas.openxmlformats.org/officeDocument/2006/relationships/image" Target="../media/image8.jpeg"/><Relationship Id="rId21" Type="http://schemas.openxmlformats.org/officeDocument/2006/relationships/notesSlide" Target="../notesSlides/notesSlide2.xml"/><Relationship Id="rId20" Type="http://schemas.openxmlformats.org/officeDocument/2006/relationships/slideLayout" Target="../slideLayouts/slideLayout17.xml"/><Relationship Id="rId2" Type="http://schemas.openxmlformats.org/officeDocument/2006/relationships/tags" Target="../tags/tag77.xml"/><Relationship Id="rId19" Type="http://schemas.openxmlformats.org/officeDocument/2006/relationships/tags" Target="../tags/tag89.xml"/><Relationship Id="rId18" Type="http://schemas.openxmlformats.org/officeDocument/2006/relationships/tags" Target="../tags/tag88.xml"/><Relationship Id="rId17" Type="http://schemas.openxmlformats.org/officeDocument/2006/relationships/image" Target="../media/image12.jpeg"/><Relationship Id="rId16" Type="http://schemas.openxmlformats.org/officeDocument/2006/relationships/image" Target="../media/image11.png"/><Relationship Id="rId15" Type="http://schemas.openxmlformats.org/officeDocument/2006/relationships/image" Target="../media/image10.png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tags" Target="../tags/tag7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100.xml"/><Relationship Id="rId13" Type="http://schemas.openxmlformats.org/officeDocument/2006/relationships/image" Target="../media/image15.jpeg"/><Relationship Id="rId12" Type="http://schemas.openxmlformats.org/officeDocument/2006/relationships/image" Target="../media/image14.jpeg"/><Relationship Id="rId11" Type="http://schemas.openxmlformats.org/officeDocument/2006/relationships/image" Target="../media/image13.jpeg"/><Relationship Id="rId10" Type="http://schemas.openxmlformats.org/officeDocument/2006/relationships/tags" Target="../tags/tag99.xml"/><Relationship Id="rId1" Type="http://schemas.openxmlformats.org/officeDocument/2006/relationships/tags" Target="../tags/tag9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01.xml"/><Relationship Id="rId2" Type="http://schemas.openxmlformats.org/officeDocument/2006/relationships/image" Target="../media/image17.png"/><Relationship Id="rId1" Type="http://schemas.openxmlformats.org/officeDocument/2006/relationships/image" Target="../media/image16.webp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jpeg"/><Relationship Id="rId7" Type="http://schemas.openxmlformats.org/officeDocument/2006/relationships/tags" Target="../tags/tag10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tags" Target="../tags/tag103.xml"/><Relationship Id="rId3" Type="http://schemas.openxmlformats.org/officeDocument/2006/relationships/image" Target="../media/image19.png"/><Relationship Id="rId22" Type="http://schemas.openxmlformats.org/officeDocument/2006/relationships/notesSlide" Target="../notesSlides/notesSlide4.xml"/><Relationship Id="rId21" Type="http://schemas.openxmlformats.org/officeDocument/2006/relationships/slideLayout" Target="../slideLayouts/slideLayout17.xml"/><Relationship Id="rId20" Type="http://schemas.openxmlformats.org/officeDocument/2006/relationships/tags" Target="../tags/tag115.xml"/><Relationship Id="rId2" Type="http://schemas.openxmlformats.org/officeDocument/2006/relationships/image" Target="../media/image18.jpeg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image" Target="../media/image26.jpeg"/><Relationship Id="rId4" Type="http://schemas.openxmlformats.org/officeDocument/2006/relationships/image" Target="../media/image22.jpeg"/><Relationship Id="rId3" Type="http://schemas.openxmlformats.org/officeDocument/2006/relationships/tags" Target="../tags/tag116.xml"/><Relationship Id="rId2" Type="http://schemas.openxmlformats.org/officeDocument/2006/relationships/image" Target="../media/image2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image" Target="../media/image27.jpeg"/><Relationship Id="rId2" Type="http://schemas.openxmlformats.org/officeDocument/2006/relationships/tags" Target="../tags/tag127.xml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1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tags" Target="../tags/tag12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image" Target="../media/image28.jpe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tags" Target="../tags/tag1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9484360" y="5332730"/>
            <a:ext cx="2183130" cy="805815"/>
          </a:xfrm>
        </p:spPr>
        <p:txBody>
          <a:bodyPr>
            <a:noAutofit/>
          </a:bodyPr>
          <a:lstStyle/>
          <a:p>
            <a:r>
              <a:rPr lang="ru-RU" altLang="en-US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Кириленко Диана</a:t>
            </a:r>
            <a:endParaRPr lang="ru-RU" altLang="en-US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ru-RU" altLang="en-US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Калашников Фёдор</a:t>
            </a:r>
            <a:r>
              <a:rPr lang="ru-RU" altLang="en-US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ru-RU" altLang="en-US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454775" y="229235"/>
            <a:ext cx="5625465" cy="503047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Исследование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сложного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глаза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жука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плавунца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для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разработки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камер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датчиков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его</a:t>
            </a:r>
            <a:r>
              <a:rPr lang="en-US" altLang="ru-RU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en-US" sz="4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основе</a:t>
            </a:r>
            <a:endParaRPr lang="en-US" altLang="en-US" sz="440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>
                <a:latin typeface="+mn-lt"/>
              </a:rPr>
              <a:t>01</a:t>
            </a:r>
            <a:endParaRPr lang="en-US">
              <a:latin typeface="+mn-lt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2352040" y="111125"/>
            <a:ext cx="7813675" cy="2073910"/>
          </a:xfrm>
        </p:spPr>
        <p:txBody>
          <a:bodyPr>
            <a:normAutofit/>
          </a:bodyPr>
          <a:lstStyle/>
          <a:p>
            <a:pPr algn="ctr"/>
            <a:r>
              <a:rPr lang="ru-RU" altLang="en-US"/>
              <a:t>Какие возможности принесёт разработка </a:t>
            </a:r>
            <a:endParaRPr lang="ru-RU" altLang="en-US"/>
          </a:p>
        </p:txBody>
      </p:sp>
      <p:pic>
        <p:nvPicPr>
          <p:cNvPr id="3" name="Изображение 2"/>
          <p:cNvPicPr/>
          <p:nvPr/>
        </p:nvPicPr>
        <p:blipFill>
          <a:blip r:embed="rId3"/>
          <a:srcRect t="1302" r="1315"/>
          <a:stretch>
            <a:fillRect/>
          </a:stretch>
        </p:blipFill>
        <p:spPr>
          <a:xfrm>
            <a:off x="996315" y="2472690"/>
            <a:ext cx="2520315" cy="1913255"/>
          </a:xfrm>
          <a:prstGeom prst="rect">
            <a:avLst/>
          </a:prstGeom>
          <a:ln w="28575">
            <a:solidFill>
              <a:schemeClr val="bg1"/>
            </a:solidFill>
            <a:prstDash val="solid"/>
          </a:ln>
          <a:scene3d>
            <a:camera prst="perspectiveBelow"/>
            <a:lightRig rig="threePt" dir="t"/>
          </a:scene3d>
        </p:spPr>
      </p:pic>
      <p:sp>
        <p:nvSpPr>
          <p:cNvPr id="5" name="Текстовое поле 4"/>
          <p:cNvSpPr txBox="1"/>
          <p:nvPr/>
        </p:nvSpPr>
        <p:spPr>
          <a:xfrm>
            <a:off x="996315" y="4385310"/>
            <a:ext cx="2846705" cy="1407160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p>
            <a:pPr>
              <a:lnSpc>
                <a:spcPct val="80000"/>
              </a:lnSpc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Камера</a:t>
            </a:r>
            <a:r>
              <a:rPr lang="ru-RU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позволяет увиличить угол обзора до 360</a:t>
            </a:r>
            <a:r>
              <a:rPr lang="ru-RU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843655" y="4385945"/>
            <a:ext cx="4328795" cy="1043305"/>
          </a:xfrm>
          <a:prstGeom prst="rect">
            <a:avLst/>
          </a:prstGeom>
        </p:spPr>
        <p:txBody>
          <a:bodyPr>
            <a:noAutofit/>
          </a:bodyPr>
          <a:p>
            <a:pPr marL="0" indent="0" algn="ctr"/>
            <a:r>
              <a:rPr lang="en-US" altLang="zh-CN" sz="20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-apple-system"/>
                <a:ea typeface="-apple-system"/>
              </a:rPr>
              <a:t>Адаптивность к условиям освещения</a:t>
            </a:r>
            <a:endParaRPr lang="en-US" altLang="zh-CN" sz="20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-apple-system"/>
              <a:ea typeface="-apple-system"/>
            </a:endParaRPr>
          </a:p>
          <a:p>
            <a:pPr marL="0" indent="0" algn="ctr"/>
            <a:r>
              <a:rPr lang="ru-RU" altLang="en-US" sz="20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-apple-system"/>
                <a:ea typeface="-apple-system"/>
              </a:rPr>
              <a:t>(чуствительность до 300гц)</a:t>
            </a:r>
            <a:endParaRPr lang="ru-RU" altLang="en-US" sz="20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-apple-system"/>
              <a:ea typeface="-apple-system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4"/>
          <a:stretch>
            <a:fillRect/>
          </a:stretch>
        </p:blipFill>
        <p:spPr>
          <a:xfrm>
            <a:off x="3843655" y="2566670"/>
            <a:ext cx="4328795" cy="173672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8" name="Текстовое поле 7"/>
          <p:cNvSpPr txBox="1"/>
          <p:nvPr/>
        </p:nvSpPr>
        <p:spPr>
          <a:xfrm>
            <a:off x="8894445" y="4385945"/>
            <a:ext cx="3091180" cy="1043305"/>
          </a:xfrm>
          <a:prstGeom prst="rect">
            <a:avLst/>
          </a:prstGeom>
        </p:spPr>
        <p:txBody>
          <a:bodyPr>
            <a:noAutofit/>
          </a:bodyPr>
          <a:p>
            <a:pPr marL="0" indent="0" algn="r"/>
            <a:r>
              <a:rPr lang="ru-RU" altLang="en-US" sz="20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-apple-system"/>
                <a:ea typeface="-apple-system"/>
              </a:rPr>
              <a:t>Оптимизация затрат на количество камер качеством </a:t>
            </a:r>
            <a:endParaRPr lang="ru-RU" altLang="en-US" sz="20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-apple-system"/>
              <a:ea typeface="-apple-system"/>
            </a:endParaRPr>
          </a:p>
        </p:txBody>
      </p:sp>
      <p:pic>
        <p:nvPicPr>
          <p:cNvPr id="9" name="Изображение 8"/>
          <p:cNvPicPr/>
          <p:nvPr/>
        </p:nvPicPr>
        <p:blipFill>
          <a:blip r:embed="rId5"/>
          <a:stretch>
            <a:fillRect/>
          </a:stretch>
        </p:blipFill>
        <p:spPr>
          <a:xfrm>
            <a:off x="9488805" y="2566670"/>
            <a:ext cx="2355215" cy="17367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ru-RU" dirty="0">
                <a:sym typeface="+mn-ea"/>
              </a:rPr>
              <a:t>Ключевые ценности</a:t>
            </a:r>
            <a:endParaRPr lang="en-US" spc="0">
              <a:latin typeface="+mj-lt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56"/>
          <a:stretch>
            <a:fillRect/>
          </a:stretch>
        </p:blipFill>
        <p:spPr>
          <a:xfrm>
            <a:off x="8123400" y="1359936"/>
            <a:ext cx="3373826" cy="1970014"/>
          </a:xfrm>
          <a:prstGeom prst="roundRect">
            <a:avLst>
              <a:gd name="adj" fmla="val 8058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" r="3422"/>
          <a:stretch>
            <a:fillRect/>
          </a:stretch>
        </p:blipFill>
        <p:spPr>
          <a:xfrm>
            <a:off x="693958" y="1359936"/>
            <a:ext cx="3373826" cy="1970014"/>
          </a:xfrm>
          <a:prstGeom prst="roundRect">
            <a:avLst>
              <a:gd name="adj" fmla="val 8058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 flipV="1">
            <a:off x="713648" y="3490256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807720" y="4300220"/>
            <a:ext cx="3519170" cy="189293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Бионические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камеры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сокращают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необходимость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большом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количестве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устройств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для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охвата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всего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поля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зрения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(у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величение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зоны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обзора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300%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и с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нижение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стоимости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оборудования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20-30%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)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endParaRPr lang="ru-RU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954373" y="3405780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Снижение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количества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камер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и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сенсоров</a:t>
            </a:r>
            <a:endParaRPr lang="en-US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 flipV="1">
            <a:off x="4428051" y="3490256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4668520" y="4381500"/>
            <a:ext cx="3325495" cy="18173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Глаза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жука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-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плавунца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оптимизированы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для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подводного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зрения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восприятия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глубины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4668776" y="3405780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Адаптации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к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водной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ru-RU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среде</a:t>
            </a:r>
            <a:endParaRPr lang="ru-RU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2"/>
            </p:custDataLst>
          </p:nvPr>
        </p:nvCxnSpPr>
        <p:spPr>
          <a:xfrm flipV="1">
            <a:off x="8124035" y="3475647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8364760" y="4381382"/>
            <a:ext cx="3113667" cy="18170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Сложные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глаза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жуков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-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плавун</a:t>
            </a:r>
            <a:r>
              <a:rPr lang="ru-RU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ца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обеспечивают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превосходное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зрение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мутной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воде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8355235" y="3466736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2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Улучшенная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чувствительность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к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слабому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освещению</a:t>
            </a:r>
            <a:endParaRPr lang="en-US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pic>
        <p:nvPicPr>
          <p:cNvPr id="12" name="Изображение 11"/>
          <p:cNvPicPr/>
          <p:nvPr/>
        </p:nvPicPr>
        <p:blipFill>
          <a:blip r:embed="rId15"/>
          <a:stretch>
            <a:fillRect/>
          </a:stretch>
        </p:blipFill>
        <p:spPr>
          <a:xfrm>
            <a:off x="697865" y="1360170"/>
            <a:ext cx="3369310" cy="2011045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16"/>
          <a:srcRect b="7207"/>
          <a:stretch>
            <a:fillRect/>
          </a:stretch>
        </p:blipFill>
        <p:spPr>
          <a:xfrm>
            <a:off x="4497070" y="1360170"/>
            <a:ext cx="3439160" cy="2074545"/>
          </a:xfrm>
          <a:prstGeom prst="rect">
            <a:avLst/>
          </a:prstGeom>
        </p:spPr>
      </p:pic>
      <p:pic>
        <p:nvPicPr>
          <p:cNvPr id="17" name="Изображение 16"/>
          <p:cNvPicPr/>
          <p:nvPr/>
        </p:nvPicPr>
        <p:blipFill>
          <a:blip r:embed="rId17"/>
          <a:stretch>
            <a:fillRect/>
          </a:stretch>
        </p:blipFill>
        <p:spPr>
          <a:xfrm>
            <a:off x="8124190" y="1360170"/>
            <a:ext cx="3373120" cy="1969135"/>
          </a:xfrm>
          <a:prstGeom prst="rect">
            <a:avLst/>
          </a:prstGeom>
        </p:spPr>
      </p:pic>
      <p:sp>
        <p:nvSpPr>
          <p:cNvPr id="13" name="序号"/>
          <p:cNvSpPr txBox="1"/>
          <p:nvPr>
            <p:custDataLst>
              <p:tags r:id="rId18"/>
            </p:custDataLst>
          </p:nvPr>
        </p:nvSpPr>
        <p:spPr>
          <a:xfrm>
            <a:off x="1771015" y="3662045"/>
            <a:ext cx="2766695" cy="161099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noAutofit/>
          </a:bodyPr>
          <a:p>
            <a:pPr lvl="0" algn="ctr" fontAlgn="ctr">
              <a:buClrTx/>
              <a:buSzTx/>
              <a:buFontTx/>
            </a:pPr>
            <a:r>
              <a:rPr lang="en-US" sz="9000" dirty="0">
                <a:ln w="19050">
                  <a:gradFill>
                    <a:gsLst>
                      <a:gs pos="2900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100000">
                        <a:schemeClr val="accent1">
                          <a:alpha val="60000"/>
                        </a:schemeClr>
                      </a:gs>
                    </a:gsLst>
                    <a:lin ang="16200000" scaled="1"/>
                  </a:gradFill>
                </a:ln>
                <a:noFill/>
                <a:latin typeface="+mj-lt"/>
                <a:sym typeface="+mn-lt"/>
              </a:rPr>
              <a:t>01</a:t>
            </a:r>
            <a:endParaRPr lang="en-US" sz="9000" dirty="0">
              <a:ln w="19050">
                <a:gradFill>
                  <a:gsLst>
                    <a:gs pos="29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accent1">
                        <a:alpha val="60000"/>
                      </a:schemeClr>
                    </a:gs>
                  </a:gsLst>
                  <a:lin ang="16200000" scaled="1"/>
                </a:gradFill>
              </a:ln>
              <a:noFill/>
              <a:latin typeface="+mj-lt"/>
              <a:sym typeface="+mn-lt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ru-RU" dirty="0">
                <a:sym typeface="+mn-ea"/>
              </a:rPr>
              <a:t>Ключевые ценности</a:t>
            </a:r>
            <a:endParaRPr lang="en-US" spc="0">
              <a:latin typeface="+mj-lt"/>
            </a:endParaRPr>
          </a:p>
        </p:txBody>
      </p:sp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 flipV="1">
            <a:off x="713648" y="3490256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943610" y="4300220"/>
            <a:ext cx="3124200" cy="1913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954373" y="3405780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Исползование камер в качестве сенсоров</a:t>
            </a:r>
            <a:r>
              <a:rPr lang="ru-RU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endParaRPr lang="ru-RU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5"/>
            </p:custDataLst>
          </p:nvPr>
        </p:nvCxnSpPr>
        <p:spPr>
          <a:xfrm flipV="1">
            <a:off x="4419161" y="3490891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4715131" y="4381382"/>
            <a:ext cx="3113667" cy="1817070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Улучшенное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восприятие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окружающей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среды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точное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распознавание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позволяют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камерам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снижать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количество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аварий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25-40%,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городских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условиях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при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парковке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668776" y="3405780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Снижение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аварийных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ситуаций</a:t>
            </a:r>
            <a:endParaRPr lang="en-US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8"/>
            </p:custDataLst>
          </p:nvPr>
        </p:nvCxnSpPr>
        <p:spPr>
          <a:xfrm flipV="1">
            <a:off x="8124035" y="3475647"/>
            <a:ext cx="0" cy="272298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69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8351425" y="4270892"/>
            <a:ext cx="3113667" cy="18170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Глаза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жука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-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ныряльщика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позволяют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быстро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обнаруживать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и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отслеживать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быстро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движущуюся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добычу</a:t>
            </a:r>
            <a:r>
              <a:rPr lang="en-US" altLang="ru-RU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8364760" y="3391171"/>
            <a:ext cx="3113667" cy="81881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Быстрое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обнаружение</a:t>
            </a:r>
            <a:r>
              <a:rPr lang="en-US" altLang="ru-RU" sz="2000" b="1" kern="0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+mj-lt"/>
                <a:sym typeface="+mn-ea"/>
              </a:rPr>
              <a:t>движения</a:t>
            </a:r>
            <a:endParaRPr lang="en-US" altLang="en-US" sz="2000" b="1" kern="0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954405" y="4381500"/>
            <a:ext cx="3107690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600"/>
              <a:t>Высокая чуствительность камер позволяет использовать их в качестве  </a:t>
            </a:r>
            <a:r>
              <a:rPr lang="en-US" altLang="en-US" sz="1600"/>
              <a:t>устройств</a:t>
            </a:r>
            <a:r>
              <a:rPr lang="ru-RU" altLang="en-US" sz="1600"/>
              <a:t>а</a:t>
            </a:r>
            <a:r>
              <a:rPr lang="en-US" altLang="ru-RU" sz="1600"/>
              <a:t>, </a:t>
            </a:r>
            <a:r>
              <a:rPr lang="en-US" altLang="en-US" sz="1600"/>
              <a:t>воспринимающе</a:t>
            </a:r>
            <a:r>
              <a:rPr lang="ru-RU" altLang="en-US" sz="1600"/>
              <a:t>го</a:t>
            </a:r>
            <a:r>
              <a:rPr lang="en-US" altLang="ru-RU" sz="1600"/>
              <a:t> </a:t>
            </a:r>
            <a:r>
              <a:rPr lang="en-US" altLang="en-US" sz="1600"/>
              <a:t>внешние</a:t>
            </a:r>
            <a:r>
              <a:rPr lang="en-US" altLang="ru-RU" sz="1600"/>
              <a:t> </a:t>
            </a:r>
            <a:r>
              <a:rPr lang="en-US" altLang="en-US" sz="1600"/>
              <a:t>воздействия</a:t>
            </a:r>
            <a:r>
              <a:rPr lang="ru-RU" altLang="en-US"/>
              <a:t>  </a:t>
            </a:r>
            <a:endParaRPr lang="ru-RU" altLang="en-US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1128375" y="56413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4" name="Изображение 13"/>
          <p:cNvPicPr/>
          <p:nvPr/>
        </p:nvPicPr>
        <p:blipFill>
          <a:blip r:embed="rId11"/>
          <a:stretch>
            <a:fillRect/>
          </a:stretch>
        </p:blipFill>
        <p:spPr>
          <a:xfrm>
            <a:off x="8751570" y="1345565"/>
            <a:ext cx="3001645" cy="1915160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12"/>
          <a:stretch>
            <a:fillRect/>
          </a:stretch>
        </p:blipFill>
        <p:spPr>
          <a:xfrm>
            <a:off x="4505325" y="1345565"/>
            <a:ext cx="3218180" cy="1903095"/>
          </a:xfrm>
          <a:prstGeom prst="rect">
            <a:avLst/>
          </a:prstGeom>
        </p:spPr>
      </p:pic>
      <p:pic>
        <p:nvPicPr>
          <p:cNvPr id="17" name="Изображение 16"/>
          <p:cNvPicPr/>
          <p:nvPr/>
        </p:nvPicPr>
        <p:blipFill>
          <a:blip r:embed="rId13"/>
          <a:stretch>
            <a:fillRect/>
          </a:stretch>
        </p:blipFill>
        <p:spPr>
          <a:xfrm>
            <a:off x="656590" y="1373505"/>
            <a:ext cx="3406140" cy="18948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zh-CN"/>
              <a:t>«Секретныи соус» </a:t>
            </a:r>
            <a:endParaRPr lang="ru-RU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215" y="1191260"/>
            <a:ext cx="8703310" cy="2946400"/>
          </a:xfrm>
        </p:spPr>
        <p:txBody>
          <a:bodyPr/>
          <a:p>
            <a:r>
              <a:rPr lang="en-US" altLang="en-US"/>
              <a:t>Поляризационная</a:t>
            </a:r>
            <a:r>
              <a:rPr lang="en-US" altLang="ru-RU"/>
              <a:t> </a:t>
            </a:r>
            <a:r>
              <a:rPr lang="en-US" altLang="en-US"/>
              <a:t>чувствительност</a:t>
            </a:r>
            <a:endParaRPr lang="zh-CN" altLang="en-US"/>
          </a:p>
          <a:p>
            <a:pPr lvl="1"/>
            <a:r>
              <a:rPr lang="en-US" altLang="en-US"/>
              <a:t>Использование</a:t>
            </a:r>
            <a:r>
              <a:rPr lang="en-US" altLang="ru-RU"/>
              <a:t> </a:t>
            </a:r>
            <a:r>
              <a:rPr lang="en-US" altLang="en-US"/>
              <a:t>поляризационного</a:t>
            </a:r>
            <a:r>
              <a:rPr lang="en-US" altLang="ru-RU"/>
              <a:t> </a:t>
            </a:r>
            <a:r>
              <a:rPr lang="en-US" altLang="en-US"/>
              <a:t>зрения</a:t>
            </a:r>
            <a:r>
              <a:rPr lang="en-US" altLang="ru-RU"/>
              <a:t> </a:t>
            </a:r>
            <a:r>
              <a:rPr lang="en-US" altLang="en-US"/>
              <a:t>насекомых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улучшения</a:t>
            </a:r>
            <a:r>
              <a:rPr lang="en-US" altLang="ru-RU"/>
              <a:t> </a:t>
            </a:r>
            <a:r>
              <a:rPr lang="en-US" altLang="en-US"/>
              <a:t>обнаружения</a:t>
            </a:r>
            <a:r>
              <a:rPr lang="en-US" altLang="ru-RU"/>
              <a:t> </a:t>
            </a:r>
            <a:r>
              <a:rPr lang="en-US" altLang="en-US"/>
              <a:t>объектов</a:t>
            </a:r>
            <a:r>
              <a:rPr lang="zh-CN" altLang="en-US"/>
              <a:t>.</a:t>
            </a:r>
            <a:endParaRPr lang="zh-CN" altLang="en-US"/>
          </a:p>
          <a:p>
            <a:r>
              <a:rPr lang="en-US" altLang="en-US"/>
              <a:t>Обнаружение</a:t>
            </a:r>
            <a:r>
              <a:rPr lang="en-US" altLang="ru-RU"/>
              <a:t> </a:t>
            </a:r>
            <a:r>
              <a:rPr lang="en-US" altLang="en-US"/>
              <a:t>движения</a:t>
            </a:r>
            <a:endParaRPr lang="en-US" altLang="en-US"/>
          </a:p>
          <a:p>
            <a:pPr lvl="1"/>
            <a:r>
              <a:rPr lang="en-US" altLang="en-US"/>
              <a:t>Применение</a:t>
            </a:r>
            <a:r>
              <a:rPr lang="en-US" altLang="ru-RU"/>
              <a:t> </a:t>
            </a:r>
            <a:r>
              <a:rPr lang="en-US" altLang="en-US"/>
              <a:t>механизмов</a:t>
            </a:r>
            <a:r>
              <a:rPr lang="en-US" altLang="ru-RU"/>
              <a:t> </a:t>
            </a:r>
            <a:r>
              <a:rPr lang="en-US" altLang="en-US"/>
              <a:t>восприятия</a:t>
            </a:r>
            <a:r>
              <a:rPr lang="en-US" altLang="ru-RU"/>
              <a:t> </a:t>
            </a:r>
            <a:r>
              <a:rPr lang="en-US" altLang="en-US"/>
              <a:t>движения</a:t>
            </a:r>
            <a:r>
              <a:rPr lang="en-US" altLang="ru-RU"/>
              <a:t> </a:t>
            </a:r>
            <a:r>
              <a:rPr lang="en-US" altLang="en-US"/>
              <a:t>насекомых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надежного</a:t>
            </a:r>
            <a:r>
              <a:rPr lang="en-US" altLang="ru-RU"/>
              <a:t> </a:t>
            </a:r>
            <a:r>
              <a:rPr lang="en-US" altLang="en-US"/>
              <a:t>отслеживания</a:t>
            </a:r>
            <a:r>
              <a:rPr lang="en-US" altLang="ru-RU"/>
              <a:t> </a:t>
            </a:r>
            <a:r>
              <a:rPr lang="en-US" altLang="en-US"/>
              <a:t>целей</a:t>
            </a:r>
            <a:r>
              <a:rPr lang="ru-RU" altLang="en-US"/>
              <a:t>.</a:t>
            </a:r>
            <a:endParaRPr lang="ru-RU" altLang="en-US"/>
          </a:p>
          <a:p>
            <a:pPr lvl="0"/>
            <a:r>
              <a:rPr lang="ru-RU" altLang="en-US"/>
              <a:t>П</a:t>
            </a:r>
            <a:r>
              <a:rPr lang="en-US" altLang="en-US"/>
              <a:t>анорамный</a:t>
            </a:r>
            <a:r>
              <a:rPr lang="en-US" altLang="ru-RU"/>
              <a:t> </a:t>
            </a:r>
            <a:r>
              <a:rPr lang="en-US" altLang="en-US"/>
              <a:t>обзор</a:t>
            </a:r>
            <a:r>
              <a:rPr lang="en-US" altLang="ru-RU"/>
              <a:t> 360</a:t>
            </a:r>
            <a:r>
              <a:rPr lang="en-US" altLang="en-US"/>
              <a:t>°</a:t>
            </a:r>
            <a:r>
              <a:rPr lang="ru-RU"/>
              <a:t> и В</a:t>
            </a:r>
            <a:r>
              <a:rPr lang="en-US" altLang="en-US"/>
              <a:t>ысок</a:t>
            </a:r>
            <a:r>
              <a:rPr lang="ru-RU" altLang="en-US"/>
              <a:t>ая</a:t>
            </a:r>
            <a:r>
              <a:rPr lang="en-US" altLang="ru-RU"/>
              <a:t> </a:t>
            </a:r>
            <a:r>
              <a:rPr lang="en-US" altLang="en-US"/>
              <a:t>светочувствительность</a:t>
            </a:r>
            <a:endParaRPr lang="en-US" altLang="en-US"/>
          </a:p>
          <a:p>
            <a:pPr marL="457200" lvl="1" indent="0" algn="dist">
              <a:buNone/>
            </a:pPr>
            <a:endParaRPr lang="en-US" altLang="ru-RU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43205" y="6031230"/>
            <a:ext cx="55606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b="1"/>
              <a:t>Ф</a:t>
            </a:r>
            <a:r>
              <a:rPr lang="en-US" altLang="en-US" b="1"/>
              <a:t>асеточные</a:t>
            </a:r>
            <a:r>
              <a:rPr lang="en-US" altLang="ru-RU" b="1"/>
              <a:t> </a:t>
            </a:r>
            <a:r>
              <a:rPr lang="en-US" altLang="en-US" b="1"/>
              <a:t>линзы</a:t>
            </a:r>
            <a:r>
              <a:rPr lang="en-US" altLang="ru-RU" b="1"/>
              <a:t> (</a:t>
            </a:r>
            <a:r>
              <a:rPr lang="en-US" altLang="en-US" b="1"/>
              <a:t>омматидии</a:t>
            </a:r>
            <a:r>
              <a:rPr lang="en-US" altLang="ru-RU" b="1"/>
              <a:t>)</a:t>
            </a:r>
            <a:endParaRPr lang="ru-RU" altLang="en-US" b="1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635500" y="6031230"/>
            <a:ext cx="56800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Адаптивная</a:t>
            </a:r>
            <a:r>
              <a:rPr lang="en-US" altLang="ru-RU"/>
              <a:t> </a:t>
            </a:r>
            <a:r>
              <a:rPr lang="en-US" altLang="en-US"/>
              <a:t>оптика</a:t>
            </a:r>
            <a:endParaRPr lang="ru-RU" altLang="en-US"/>
          </a:p>
        </p:txBody>
      </p:sp>
      <p:pic>
        <p:nvPicPr>
          <p:cNvPr id="8" name="Изображение 7"/>
          <p:cNvPicPr/>
          <p:nvPr/>
        </p:nvPicPr>
        <p:blipFill>
          <a:blip r:embed="rId1"/>
          <a:stretch>
            <a:fillRect/>
          </a:stretch>
        </p:blipFill>
        <p:spPr>
          <a:xfrm>
            <a:off x="8961755" y="2040890"/>
            <a:ext cx="3016250" cy="39020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604250" y="603123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Минимизация</a:t>
            </a:r>
            <a:r>
              <a:rPr lang="en-US" altLang="ru-RU"/>
              <a:t> </a:t>
            </a:r>
            <a:r>
              <a:rPr lang="en-US" altLang="en-US"/>
              <a:t>слепых</a:t>
            </a:r>
            <a:r>
              <a:rPr lang="en-US" altLang="ru-RU"/>
              <a:t> </a:t>
            </a:r>
            <a:r>
              <a:rPr lang="en-US" altLang="en-US"/>
              <a:t>зон</a:t>
            </a:r>
            <a:r>
              <a:rPr lang="en-US" altLang="ru-RU"/>
              <a:t>:</a:t>
            </a:r>
            <a:endParaRPr lang="ru-RU" altLang="en-US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05" y="4137660"/>
            <a:ext cx="7096125" cy="16611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VCG41N136127408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50000" t="33416" r="1971" b="12663"/>
          <a:stretch>
            <a:fillRect/>
          </a:stretch>
        </p:blipFill>
        <p:spPr>
          <a:xfrm>
            <a:off x="8173144" y="1767600"/>
            <a:ext cx="3314838" cy="2480370"/>
          </a:xfrm>
          <a:custGeom>
            <a:avLst/>
            <a:gdLst>
              <a:gd name="connsiteX0" fmla="*/ 0 w 3289300"/>
              <a:gd name="connsiteY0" fmla="*/ 0 h 2461260"/>
              <a:gd name="connsiteX1" fmla="*/ 2058670 w 3289300"/>
              <a:gd name="connsiteY1" fmla="*/ 0 h 2461260"/>
              <a:gd name="connsiteX2" fmla="*/ 3289300 w 3289300"/>
              <a:gd name="connsiteY2" fmla="*/ 1230630 h 2461260"/>
              <a:gd name="connsiteX3" fmla="*/ 2058670 w 3289300"/>
              <a:gd name="connsiteY3" fmla="*/ 2461260 h 2461260"/>
              <a:gd name="connsiteX4" fmla="*/ 0 w 3289300"/>
              <a:gd name="connsiteY4" fmla="*/ 2461260 h 2461260"/>
              <a:gd name="connsiteX5" fmla="*/ 0 w 3289300"/>
              <a:gd name="connsiteY5" fmla="*/ 0 h 2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9300" h="2461260">
                <a:moveTo>
                  <a:pt x="0" y="0"/>
                </a:moveTo>
                <a:lnTo>
                  <a:pt x="2058670" y="0"/>
                </a:lnTo>
                <a:cubicBezTo>
                  <a:pt x="2738328" y="0"/>
                  <a:pt x="3289300" y="550972"/>
                  <a:pt x="3289300" y="1230630"/>
                </a:cubicBezTo>
                <a:cubicBezTo>
                  <a:pt x="3289300" y="1910288"/>
                  <a:pt x="2738328" y="2461260"/>
                  <a:pt x="2058670" y="2461260"/>
                </a:cubicBezTo>
                <a:lnTo>
                  <a:pt x="0" y="246126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085" y="1748155"/>
            <a:ext cx="3395345" cy="2472055"/>
          </a:xfrm>
          <a:prstGeom prst="rect">
            <a:avLst/>
          </a:prstGeom>
        </p:spPr>
      </p:pic>
      <p:pic>
        <p:nvPicPr>
          <p:cNvPr id="29" name="图片 28" descr="房间的摆设布局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4" t="39741" r="15357" b="7767"/>
          <a:stretch>
            <a:fillRect/>
          </a:stretch>
        </p:blipFill>
        <p:spPr>
          <a:xfrm>
            <a:off x="4191108" y="1767600"/>
            <a:ext cx="3809672" cy="2481508"/>
          </a:xfrm>
          <a:custGeom>
            <a:avLst/>
            <a:gdLst>
              <a:gd name="connsiteX0" fmla="*/ 0 w 3809719"/>
              <a:gd name="connsiteY0" fmla="*/ 0 h 2481538"/>
              <a:gd name="connsiteX1" fmla="*/ 3809719 w 3809719"/>
              <a:gd name="connsiteY1" fmla="*/ 0 h 2481538"/>
              <a:gd name="connsiteX2" fmla="*/ 3809719 w 3809719"/>
              <a:gd name="connsiteY2" fmla="*/ 2481538 h 2481538"/>
              <a:gd name="connsiteX3" fmla="*/ 0 w 3809719"/>
              <a:gd name="connsiteY3" fmla="*/ 2481538 h 2481538"/>
              <a:gd name="connsiteX4" fmla="*/ 0 w 3809719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719" h="2481538">
                <a:moveTo>
                  <a:pt x="0" y="0"/>
                </a:moveTo>
                <a:lnTo>
                  <a:pt x="3809719" y="0"/>
                </a:lnTo>
                <a:lnTo>
                  <a:pt x="3809719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Изображение 5"/>
          <p:cNvPicPr/>
          <p:nvPr/>
        </p:nvPicPr>
        <p:blipFill>
          <a:blip r:embed="rId6"/>
          <a:stretch>
            <a:fillRect/>
          </a:stretch>
        </p:blipFill>
        <p:spPr>
          <a:xfrm>
            <a:off x="4191000" y="1767840"/>
            <a:ext cx="3832860" cy="2465070"/>
          </a:xfrm>
          <a:prstGeom prst="rect">
            <a:avLst/>
          </a:prstGeom>
        </p:spPr>
      </p:pic>
      <p:pic>
        <p:nvPicPr>
          <p:cNvPr id="27" name="图片 26" descr="房间里的沙发&#10;&#10;低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7" t="38666" r="2730" b="4992"/>
          <a:stretch>
            <a:fillRect/>
          </a:stretch>
        </p:blipFill>
        <p:spPr>
          <a:xfrm>
            <a:off x="-113506" y="176760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Изображение 2"/>
          <p:cNvPicPr/>
          <p:nvPr/>
        </p:nvPicPr>
        <p:blipFill>
          <a:blip r:embed="rId9"/>
          <a:stretch>
            <a:fillRect/>
          </a:stretch>
        </p:blipFill>
        <p:spPr>
          <a:xfrm>
            <a:off x="-113665" y="1767840"/>
            <a:ext cx="4018915" cy="249618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96913" y="159487"/>
            <a:ext cx="10799761" cy="1080000"/>
          </a:xfrm>
          <a:noFill/>
        </p:spPr>
        <p:txBody>
          <a:bodyPr wrap="square" lIns="0" tIns="0" rIns="0" bIns="0">
            <a:normAutofit/>
          </a:bodyPr>
          <a:lstStyle/>
          <a:p>
            <a:r>
              <a:rPr altLang="en-US" sz="3600">
                <a:sym typeface="+mn-ea"/>
              </a:rPr>
              <a:t>Потенциальные</a:t>
            </a:r>
            <a:r>
              <a:rPr altLang="ru-RU" sz="3600">
                <a:sym typeface="+mn-ea"/>
              </a:rPr>
              <a:t> </a:t>
            </a:r>
            <a:r>
              <a:rPr altLang="en-US" sz="3600">
                <a:sym typeface="+mn-ea"/>
              </a:rPr>
              <a:t>применения</a:t>
            </a:r>
            <a:r>
              <a:rPr altLang="ru-RU" sz="3600">
                <a:sym typeface="+mn-ea"/>
              </a:rPr>
              <a:t> </a:t>
            </a:r>
            <a:r>
              <a:rPr lang="ru-RU" altLang="en-US" sz="3600">
                <a:sym typeface="+mn-ea"/>
              </a:rPr>
              <a:t>сложных</a:t>
            </a:r>
            <a:r>
              <a:rPr altLang="ru-RU" sz="3600">
                <a:sym typeface="+mn-ea"/>
              </a:rPr>
              <a:t> </a:t>
            </a:r>
            <a:r>
              <a:rPr altLang="en-US" sz="3600">
                <a:sym typeface="+mn-ea"/>
              </a:rPr>
              <a:t>камер</a:t>
            </a:r>
            <a:endParaRPr lang="en-US" sz="3600" spc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1264920" y="5647690"/>
            <a:ext cx="2639695" cy="986790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>
            <a:defPPr>
              <a:defRPr lang="en-US">
                <a:latin typeface="+mn-lt"/>
              </a:defRPr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Автопроизводители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и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поставщики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автокомпонентов</a:t>
            </a:r>
            <a:endParaRPr lang="en-US" altLang="en-US" sz="13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Клиенты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: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КамАЗ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,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ГАЗ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,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АвтоВАЗ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, Sollers</a:t>
            </a:r>
            <a:endParaRPr lang="en-US" altLang="ru-RU" sz="13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12"/>
            </p:custDataLst>
          </p:nvPr>
        </p:nvSpPr>
        <p:spPr>
          <a:xfrm>
            <a:off x="1264920" y="4777740"/>
            <a:ext cx="2528570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Автономные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транспортные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средства</a:t>
            </a:r>
            <a:endParaRPr lang="en-US" alt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4650105" y="5550535"/>
            <a:ext cx="3114675" cy="774700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 fontScale="25000"/>
          </a:bodyPr>
          <a:lstStyle>
            <a:defPPr>
              <a:defRPr lang="en-US">
                <a:latin typeface="+mn-lt"/>
              </a:defRPr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Клиенты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: ZALA Aero (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входит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концерн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"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Калашников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"), 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Кронштадт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(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разработка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беспилотных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систем</a:t>
            </a:r>
            <a:r>
              <a:rPr lang="en-US" altLang="ru-RU" sz="5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)</a:t>
            </a:r>
            <a:r>
              <a:rPr lang="en-US" altLang="ru-RU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4650105" y="4770755"/>
            <a:ext cx="3114040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Производители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и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операторы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дронов</a:t>
            </a:r>
            <a:endParaRPr lang="en-US" alt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37" name="椭圆 36"/>
          <p:cNvSpPr/>
          <p:nvPr>
            <p:custDataLst>
              <p:tags r:id="rId15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+mn-lt"/>
              </a:rPr>
              <a:t>02</a:t>
            </a:r>
            <a:endParaRPr 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41" name="椭圆 40"/>
          <p:cNvSpPr/>
          <p:nvPr>
            <p:custDataLst>
              <p:tags r:id="rId16"/>
            </p:custDataLst>
          </p:nvPr>
        </p:nvSpPr>
        <p:spPr>
          <a:xfrm>
            <a:off x="2128653" y="382434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+mn-lt"/>
              </a:rPr>
              <a:t>01</a:t>
            </a:r>
            <a:endParaRPr 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8510270" y="5690235"/>
            <a:ext cx="3058795" cy="713740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>
            <a:defPPr>
              <a:defRPr lang="en-US">
                <a:latin typeface="+mn-lt"/>
              </a:defRPr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Клиенты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: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Мэрия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Москвы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,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Сколково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,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проекты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"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Умный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город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"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всей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России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endParaRPr lang="en-US" altLang="ru-RU" sz="13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8515350" y="4777105"/>
            <a:ext cx="3053715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Государственные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программы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и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проекты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по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умным</a:t>
            </a:r>
            <a:r>
              <a:rPr lang="en-US" altLang="ru-RU" sz="1600" b="1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altLang="en-US" sz="1600" b="1" dirty="0">
                <a:solidFill>
                  <a:schemeClr val="accent5"/>
                </a:solidFill>
                <a:latin typeface="+mj-lt"/>
              </a:rPr>
              <a:t>городам</a:t>
            </a:r>
            <a:endParaRPr lang="en-US" alt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221516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+mn-lt"/>
              </a:rPr>
              <a:t>03</a:t>
            </a:r>
            <a:endParaRPr lang="en-US" sz="2400" b="1" dirty="0">
              <a:solidFill>
                <a:schemeClr val="accent5"/>
              </a:solidFill>
              <a:latin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Изображение 13"/>
          <p:cNvPicPr/>
          <p:nvPr/>
        </p:nvPicPr>
        <p:blipFill>
          <a:blip r:embed="rId1"/>
          <a:stretch>
            <a:fillRect/>
          </a:stretch>
        </p:blipFill>
        <p:spPr>
          <a:xfrm>
            <a:off x="8515350" y="1768475"/>
            <a:ext cx="2861310" cy="2487295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2"/>
          <a:stretch>
            <a:fillRect/>
          </a:stretch>
        </p:blipFill>
        <p:spPr>
          <a:xfrm>
            <a:off x="4411345" y="1767205"/>
            <a:ext cx="3810000" cy="2488565"/>
          </a:xfrm>
          <a:prstGeom prst="rect">
            <a:avLst/>
          </a:prstGeom>
        </p:spPr>
      </p:pic>
      <p:pic>
        <p:nvPicPr>
          <p:cNvPr id="27" name="图片 26" descr="房间里的沙发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7" t="38666" r="2730" b="4992"/>
          <a:stretch>
            <a:fillRect/>
          </a:stretch>
        </p:blipFill>
        <p:spPr>
          <a:xfrm>
            <a:off x="-113506" y="176760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" name="Изображение 1"/>
          <p:cNvPicPr/>
          <p:nvPr/>
        </p:nvPicPr>
        <p:blipFill>
          <a:blip r:embed="rId5"/>
          <a:stretch>
            <a:fillRect/>
          </a:stretch>
        </p:blipFill>
        <p:spPr>
          <a:xfrm>
            <a:off x="-113665" y="1767205"/>
            <a:ext cx="4018915" cy="248221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6913" y="159487"/>
            <a:ext cx="10799761" cy="1080000"/>
          </a:xfrm>
          <a:noFill/>
        </p:spPr>
        <p:txBody>
          <a:bodyPr wrap="square" lIns="0" tIns="0" rIns="0" bIns="0">
            <a:normAutofit/>
          </a:bodyPr>
          <a:lstStyle/>
          <a:p>
            <a:r>
              <a:rPr lang="ru-RU" altLang="en-US" sz="3600" spc="0" dirty="0">
                <a:solidFill>
                  <a:schemeClr val="tx1"/>
                </a:solidFill>
                <a:latin typeface="+mj-lt"/>
              </a:rPr>
              <a:t>План выхода на рынок</a:t>
            </a:r>
            <a:endParaRPr lang="ru-RU" altLang="en-US" sz="3600" spc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697230" y="4483100"/>
            <a:ext cx="2528570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Ф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ундаментальны</a:t>
            </a: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е</a:t>
            </a:r>
            <a:r>
              <a:rPr lang="en-US" altLang="ru-RU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исследовани</a:t>
            </a: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я</a:t>
            </a:r>
            <a:endParaRPr lang="ru-RU" altLang="en-US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文本框 32"/>
          <p:cNvSpPr txBox="1"/>
          <p:nvPr>
            <p:custDataLst>
              <p:tags r:id="rId8"/>
            </p:custDataLst>
          </p:nvPr>
        </p:nvSpPr>
        <p:spPr>
          <a:xfrm>
            <a:off x="8382000" y="5334000"/>
            <a:ext cx="3114675" cy="774700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>
            <a:defPPr>
              <a:defRPr lang="en-US">
                <a:latin typeface="+mn-lt"/>
              </a:defRPr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Оптимизация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энергоэффективности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портативных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устройств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.</a:t>
            </a:r>
            <a:r>
              <a:rPr lang="ru-RU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Обеспечение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надежной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работы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в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различных</a:t>
            </a:r>
            <a:r>
              <a:rPr lang="en-US" altLang="ru-RU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</a:t>
            </a:r>
            <a:r>
              <a:rPr lang="en-US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средах</a:t>
            </a:r>
            <a:r>
              <a:rPr lang="ru-RU" altLang="en-US" sz="13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 и долговечность </a:t>
            </a:r>
            <a:endParaRPr lang="ru-RU" altLang="en-US" sz="13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4650105" y="4713605"/>
            <a:ext cx="3114040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П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ривлечение</a:t>
            </a:r>
            <a:r>
              <a:rPr lang="en-US" altLang="ru-RU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клиентов</a:t>
            </a:r>
            <a:endParaRPr lang="en-US" altLang="en-US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solidFill>
              <a:schemeClr val="bg1"/>
            </a:solidFill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n-lt"/>
              </a:rPr>
              <a:t>02</a:t>
            </a:r>
            <a:endParaRPr lang="en-US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1" name="椭圆 40"/>
          <p:cNvSpPr/>
          <p:nvPr>
            <p:custDataLst>
              <p:tags r:id="rId11"/>
            </p:custDataLst>
          </p:nvPr>
        </p:nvSpPr>
        <p:spPr>
          <a:xfrm>
            <a:off x="2943358" y="191426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solidFill>
              <a:schemeClr val="bg1"/>
            </a:solidFill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n-lt"/>
              </a:rPr>
              <a:t>01</a:t>
            </a:r>
            <a:endParaRPr lang="en-US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442960" y="4728845"/>
            <a:ext cx="3053715" cy="356235"/>
          </a:xfrm>
          <a:prstGeom prst="rect">
            <a:avLst/>
          </a:prstGeom>
          <a:noFill/>
        </p:spPr>
        <p:txBody>
          <a:bodyPr wrap="square" lIns="0" tIns="0" rIns="0" bIns="0" anchor="t" anchorCtr="0"/>
          <a:lstStyle/>
          <a:p>
            <a:pPr algn="ctr">
              <a:lnSpc>
                <a:spcPct val="150000"/>
              </a:lnSpc>
            </a:pP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М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инимизаци</a:t>
            </a:r>
            <a:r>
              <a:rPr lang="ru-RU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я</a:t>
            </a:r>
            <a:r>
              <a:rPr lang="en-US" altLang="ru-RU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затрат</a:t>
            </a:r>
            <a:endParaRPr lang="en-US" altLang="en-US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椭圆 12"/>
          <p:cNvSpPr/>
          <p:nvPr>
            <p:custDataLst>
              <p:tags r:id="rId13"/>
            </p:custDataLst>
          </p:nvPr>
        </p:nvSpPr>
        <p:spPr>
          <a:xfrm>
            <a:off x="10186716" y="160755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solidFill>
              <a:schemeClr val="bg1"/>
            </a:solidFill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n-lt"/>
              </a:rPr>
              <a:t>03</a:t>
            </a:r>
            <a:endParaRPr lang="en-US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649470" y="5334000"/>
            <a:ext cx="3228975" cy="1654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1300"/>
              <a:t>Подготовление почвы для выхода на рынок.</a:t>
            </a:r>
            <a:endParaRPr lang="ru-RU" altLang="en-US" sz="1300"/>
          </a:p>
          <a:p>
            <a:pPr algn="ctr"/>
            <a:r>
              <a:rPr lang="ru-RU" altLang="en-US" sz="1300"/>
              <a:t>И</a:t>
            </a:r>
            <a:r>
              <a:rPr lang="en-US" altLang="en-US" sz="1300"/>
              <a:t>сследование</a:t>
            </a:r>
            <a:r>
              <a:rPr lang="en-US" altLang="ru-RU" sz="1300"/>
              <a:t> </a:t>
            </a:r>
            <a:r>
              <a:rPr lang="en-US" altLang="en-US" sz="1300"/>
              <a:t>целевой</a:t>
            </a:r>
            <a:r>
              <a:rPr lang="en-US" altLang="ru-RU" sz="1300"/>
              <a:t> </a:t>
            </a:r>
            <a:r>
              <a:rPr lang="en-US" altLang="en-US" sz="1300"/>
              <a:t>аудитории</a:t>
            </a:r>
            <a:r>
              <a:rPr lang="ru-RU" altLang="en-US" sz="1300"/>
              <a:t>, маркетинг.</a:t>
            </a:r>
            <a:r>
              <a:rPr lang="en-US" altLang="en-US" sz="1300"/>
              <a:t>Налаживание</a:t>
            </a:r>
            <a:r>
              <a:rPr lang="en-US" altLang="ru-RU" sz="1300"/>
              <a:t> </a:t>
            </a:r>
            <a:r>
              <a:rPr lang="en-US" altLang="en-US" sz="1300"/>
              <a:t>производства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партнерств</a:t>
            </a:r>
            <a:r>
              <a:rPr lang="ru-RU" altLang="en-US" sz="1300"/>
              <a:t> </a:t>
            </a:r>
            <a:r>
              <a:rPr lang="en-US" altLang="en-US" sz="1300"/>
              <a:t>Запуск</a:t>
            </a:r>
            <a:r>
              <a:rPr lang="en-US" altLang="ru-RU" sz="1300"/>
              <a:t> </a:t>
            </a:r>
            <a:r>
              <a:rPr lang="en-US" altLang="en-US" sz="1300"/>
              <a:t>предзаказов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краудфандинг</a:t>
            </a:r>
            <a:r>
              <a:rPr lang="ru-RU" altLang="en-US" sz="1300"/>
              <a:t>, </a:t>
            </a:r>
            <a:r>
              <a:rPr lang="en-US" altLang="en-US" sz="1300"/>
              <a:t>Обратная</a:t>
            </a:r>
            <a:r>
              <a:rPr lang="en-US" altLang="ru-RU" sz="1300"/>
              <a:t> </a:t>
            </a:r>
            <a:r>
              <a:rPr lang="en-US" altLang="en-US" sz="1300"/>
              <a:t>связь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тестирование</a:t>
            </a:r>
            <a:r>
              <a:rPr lang="ru-RU" altLang="en-US" sz="1300"/>
              <a:t> 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787400" y="5486400"/>
            <a:ext cx="2560320" cy="906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300"/>
              <a:t>Н</a:t>
            </a:r>
            <a:r>
              <a:rPr lang="en-US" altLang="en-US" sz="1300"/>
              <a:t>аучные</a:t>
            </a:r>
            <a:r>
              <a:rPr lang="en-US" altLang="ru-RU" sz="1300"/>
              <a:t> </a:t>
            </a:r>
            <a:r>
              <a:rPr lang="en-US" altLang="en-US" sz="1300"/>
              <a:t>исследования</a:t>
            </a:r>
            <a:r>
              <a:rPr lang="en-US" altLang="ru-RU" sz="1300"/>
              <a:t>, </a:t>
            </a:r>
            <a:r>
              <a:rPr lang="en-US" altLang="en-US" sz="1300"/>
              <a:t>направленные</a:t>
            </a:r>
            <a:r>
              <a:rPr lang="en-US" altLang="ru-RU" sz="1300"/>
              <a:t> </a:t>
            </a:r>
            <a:r>
              <a:rPr lang="en-US" altLang="en-US" sz="1300"/>
              <a:t>на</a:t>
            </a:r>
            <a:r>
              <a:rPr lang="en-US" altLang="ru-RU" sz="1300"/>
              <a:t> </a:t>
            </a:r>
            <a:r>
              <a:rPr lang="en-US" altLang="en-US" sz="1300"/>
              <a:t>получение</a:t>
            </a:r>
            <a:r>
              <a:rPr lang="en-US" altLang="ru-RU" sz="1300"/>
              <a:t> </a:t>
            </a:r>
            <a:r>
              <a:rPr lang="en-US" altLang="en-US" sz="1300"/>
              <a:t>новых</a:t>
            </a:r>
            <a:r>
              <a:rPr lang="en-US" altLang="ru-RU" sz="1300"/>
              <a:t> </a:t>
            </a:r>
            <a:r>
              <a:rPr lang="en-US" altLang="en-US" sz="1300"/>
              <a:t>знаний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понимания</a:t>
            </a:r>
            <a:r>
              <a:rPr lang="en-US" altLang="ru-RU" sz="1300"/>
              <a:t> </a:t>
            </a:r>
            <a:r>
              <a:rPr lang="ru-RU" altLang="en-US" sz="1300"/>
              <a:t>работы технологии</a:t>
            </a:r>
            <a:r>
              <a:rPr lang="ru-RU" altLang="en-US" sz="1400"/>
              <a:t> </a:t>
            </a:r>
            <a:endParaRPr lang="en-US" altLang="ru-RU" sz="1400"/>
          </a:p>
        </p:txBody>
      </p:sp>
    </p:spTree>
    <p:custDataLst>
      <p:tags r:id="rId1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>
            <p:custDataLst>
              <p:tags r:id="rId1"/>
            </p:custDataLst>
          </p:nvPr>
        </p:nvSpPr>
        <p:spPr>
          <a:xfrm rot="21342100">
            <a:off x="7469116" y="1289275"/>
            <a:ext cx="3626875" cy="4563048"/>
          </a:xfrm>
          <a:custGeom>
            <a:avLst/>
            <a:gdLst>
              <a:gd name="connsiteX0" fmla="*/ 51465 w 3626875"/>
              <a:gd name="connsiteY0" fmla="*/ 0 h 4563048"/>
              <a:gd name="connsiteX1" fmla="*/ 3575410 w 3626875"/>
              <a:gd name="connsiteY1" fmla="*/ 0 h 4563048"/>
              <a:gd name="connsiteX2" fmla="*/ 3626875 w 3626875"/>
              <a:gd name="connsiteY2" fmla="*/ 51465 h 4563048"/>
              <a:gd name="connsiteX3" fmla="*/ 3626875 w 3626875"/>
              <a:gd name="connsiteY3" fmla="*/ 4511583 h 4563048"/>
              <a:gd name="connsiteX4" fmla="*/ 3575410 w 3626875"/>
              <a:gd name="connsiteY4" fmla="*/ 4563048 h 4563048"/>
              <a:gd name="connsiteX5" fmla="*/ 51465 w 3626875"/>
              <a:gd name="connsiteY5" fmla="*/ 4563048 h 4563048"/>
              <a:gd name="connsiteX6" fmla="*/ 0 w 3626875"/>
              <a:gd name="connsiteY6" fmla="*/ 4511583 h 4563048"/>
              <a:gd name="connsiteX7" fmla="*/ 0 w 3626875"/>
              <a:gd name="connsiteY7" fmla="*/ 51465 h 4563048"/>
              <a:gd name="connsiteX8" fmla="*/ 51465 w 3626875"/>
              <a:gd name="connsiteY8" fmla="*/ 0 h 4563048"/>
              <a:gd name="connsiteX9" fmla="*/ 273025 w 3626875"/>
              <a:gd name="connsiteY9" fmla="*/ 339208 h 4563048"/>
              <a:gd name="connsiteX10" fmla="*/ 273025 w 3626875"/>
              <a:gd name="connsiteY10" fmla="*/ 3588875 h 4563048"/>
              <a:gd name="connsiteX11" fmla="*/ 3353850 w 3626875"/>
              <a:gd name="connsiteY11" fmla="*/ 3588875 h 4563048"/>
              <a:gd name="connsiteX12" fmla="*/ 3353850 w 3626875"/>
              <a:gd name="connsiteY12" fmla="*/ 339208 h 4563048"/>
              <a:gd name="connsiteX13" fmla="*/ 273025 w 3626875"/>
              <a:gd name="connsiteY13" fmla="*/ 339208 h 456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26875" h="4563048">
                <a:moveTo>
                  <a:pt x="51465" y="0"/>
                </a:moveTo>
                <a:lnTo>
                  <a:pt x="3575410" y="0"/>
                </a:lnTo>
                <a:cubicBezTo>
                  <a:pt x="3603833" y="0"/>
                  <a:pt x="3626875" y="23042"/>
                  <a:pt x="3626875" y="51465"/>
                </a:cubicBezTo>
                <a:lnTo>
                  <a:pt x="3626875" y="4511583"/>
                </a:lnTo>
                <a:cubicBezTo>
                  <a:pt x="3626875" y="4540006"/>
                  <a:pt x="3603833" y="4563048"/>
                  <a:pt x="3575410" y="4563048"/>
                </a:cubicBezTo>
                <a:lnTo>
                  <a:pt x="51465" y="4563048"/>
                </a:lnTo>
                <a:cubicBezTo>
                  <a:pt x="23042" y="4563048"/>
                  <a:pt x="0" y="4540006"/>
                  <a:pt x="0" y="4511583"/>
                </a:cubicBezTo>
                <a:lnTo>
                  <a:pt x="0" y="51465"/>
                </a:lnTo>
                <a:cubicBezTo>
                  <a:pt x="0" y="23042"/>
                  <a:pt x="23042" y="0"/>
                  <a:pt x="51465" y="0"/>
                </a:cubicBezTo>
                <a:close/>
                <a:moveTo>
                  <a:pt x="273025" y="339208"/>
                </a:moveTo>
                <a:lnTo>
                  <a:pt x="273025" y="3588875"/>
                </a:lnTo>
                <a:lnTo>
                  <a:pt x="3353850" y="3588875"/>
                </a:lnTo>
                <a:lnTo>
                  <a:pt x="3353850" y="339208"/>
                </a:lnTo>
                <a:lnTo>
                  <a:pt x="273025" y="339208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  <a:effectLst>
            <a:outerShdw blurRad="152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图片 16" descr="盘子里的食物和咖啡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9" t="19531" r="3019" b="9535"/>
          <a:stretch>
            <a:fillRect/>
          </a:stretch>
        </p:blipFill>
        <p:spPr>
          <a:xfrm rot="157750">
            <a:off x="7545194" y="1431901"/>
            <a:ext cx="3474720" cy="4417255"/>
          </a:xfrm>
          <a:custGeom>
            <a:avLst/>
            <a:gdLst>
              <a:gd name="connsiteX0" fmla="*/ 0 w 3474720"/>
              <a:gd name="connsiteY0" fmla="*/ 0 h 4417255"/>
              <a:gd name="connsiteX1" fmla="*/ 3474720 w 3474720"/>
              <a:gd name="connsiteY1" fmla="*/ 0 h 4417255"/>
              <a:gd name="connsiteX2" fmla="*/ 3474720 w 3474720"/>
              <a:gd name="connsiteY2" fmla="*/ 4417255 h 4417255"/>
              <a:gd name="connsiteX3" fmla="*/ 0 w 3474720"/>
              <a:gd name="connsiteY3" fmla="*/ 4417255 h 4417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4720" h="4417255">
                <a:moveTo>
                  <a:pt x="0" y="0"/>
                </a:moveTo>
                <a:lnTo>
                  <a:pt x="3474720" y="0"/>
                </a:lnTo>
                <a:lnTo>
                  <a:pt x="3474720" y="4417255"/>
                </a:lnTo>
                <a:lnTo>
                  <a:pt x="0" y="4417255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0115" y="779145"/>
            <a:ext cx="5775325" cy="1223645"/>
          </a:xfrm>
        </p:spPr>
        <p:txBody>
          <a:bodyPr wrap="square" lIns="0" tIns="0" rIns="0" bIns="0" anchor="b" anchorCtr="0">
            <a:noAutofit/>
          </a:bodyPr>
          <a:lstStyle/>
          <a:p>
            <a:pPr algn="l"/>
            <a:r>
              <a:rPr lang="en-US" altLang="en-US"/>
              <a:t>Анализ</a:t>
            </a:r>
            <a:r>
              <a:rPr lang="en-US" altLang="ru-RU"/>
              <a:t> </a:t>
            </a:r>
            <a:r>
              <a:rPr lang="en-US" altLang="en-US"/>
              <a:t>конкурентов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камеры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основе</a:t>
            </a:r>
            <a:r>
              <a:rPr lang="en-US" altLang="ru-RU"/>
              <a:t> </a:t>
            </a:r>
            <a:r>
              <a:rPr lang="en-US" altLang="en-US"/>
              <a:t>глаза</a:t>
            </a:r>
            <a:r>
              <a:rPr lang="en-US" altLang="ru-RU"/>
              <a:t> </a:t>
            </a:r>
            <a:r>
              <a:rPr lang="en-US" altLang="en-US"/>
              <a:t>жука</a:t>
            </a:r>
            <a:r>
              <a:rPr lang="en-US" altLang="ru-RU"/>
              <a:t>-</a:t>
            </a:r>
            <a:r>
              <a:rPr lang="en-US" altLang="en-US"/>
              <a:t>плавунца</a:t>
            </a:r>
            <a:endParaRPr lang="en-US" altLang="en-US"/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 rot="157750">
            <a:off x="7469117" y="1359003"/>
            <a:ext cx="3626875" cy="4563048"/>
          </a:xfrm>
          <a:custGeom>
            <a:avLst/>
            <a:gdLst>
              <a:gd name="connsiteX0" fmla="*/ 51465 w 3626875"/>
              <a:gd name="connsiteY0" fmla="*/ 0 h 4563048"/>
              <a:gd name="connsiteX1" fmla="*/ 3575410 w 3626875"/>
              <a:gd name="connsiteY1" fmla="*/ 0 h 4563048"/>
              <a:gd name="connsiteX2" fmla="*/ 3626875 w 3626875"/>
              <a:gd name="connsiteY2" fmla="*/ 51465 h 4563048"/>
              <a:gd name="connsiteX3" fmla="*/ 3626875 w 3626875"/>
              <a:gd name="connsiteY3" fmla="*/ 4511583 h 4563048"/>
              <a:gd name="connsiteX4" fmla="*/ 3575410 w 3626875"/>
              <a:gd name="connsiteY4" fmla="*/ 4563048 h 4563048"/>
              <a:gd name="connsiteX5" fmla="*/ 51465 w 3626875"/>
              <a:gd name="connsiteY5" fmla="*/ 4563048 h 4563048"/>
              <a:gd name="connsiteX6" fmla="*/ 0 w 3626875"/>
              <a:gd name="connsiteY6" fmla="*/ 4511583 h 4563048"/>
              <a:gd name="connsiteX7" fmla="*/ 0 w 3626875"/>
              <a:gd name="connsiteY7" fmla="*/ 51465 h 4563048"/>
              <a:gd name="connsiteX8" fmla="*/ 51465 w 3626875"/>
              <a:gd name="connsiteY8" fmla="*/ 0 h 4563048"/>
              <a:gd name="connsiteX9" fmla="*/ 273025 w 3626875"/>
              <a:gd name="connsiteY9" fmla="*/ 339208 h 4563048"/>
              <a:gd name="connsiteX10" fmla="*/ 273025 w 3626875"/>
              <a:gd name="connsiteY10" fmla="*/ 3588875 h 4563048"/>
              <a:gd name="connsiteX11" fmla="*/ 3353850 w 3626875"/>
              <a:gd name="connsiteY11" fmla="*/ 3588875 h 4563048"/>
              <a:gd name="connsiteX12" fmla="*/ 3353850 w 3626875"/>
              <a:gd name="connsiteY12" fmla="*/ 339208 h 4563048"/>
              <a:gd name="connsiteX13" fmla="*/ 273025 w 3626875"/>
              <a:gd name="connsiteY13" fmla="*/ 339208 h 4563048"/>
              <a:gd name="connsiteX0-1" fmla="*/ 51465 w 3626875"/>
              <a:gd name="connsiteY0-2" fmla="*/ 0 h 4563048"/>
              <a:gd name="connsiteX1-3" fmla="*/ 3575410 w 3626875"/>
              <a:gd name="connsiteY1-4" fmla="*/ 0 h 4563048"/>
              <a:gd name="connsiteX2-5" fmla="*/ 3626875 w 3626875"/>
              <a:gd name="connsiteY2-6" fmla="*/ 51465 h 4563048"/>
              <a:gd name="connsiteX3-7" fmla="*/ 3626875 w 3626875"/>
              <a:gd name="connsiteY3-8" fmla="*/ 4511583 h 4563048"/>
              <a:gd name="connsiteX4-9" fmla="*/ 3575410 w 3626875"/>
              <a:gd name="connsiteY4-10" fmla="*/ 4563048 h 4563048"/>
              <a:gd name="connsiteX5-11" fmla="*/ 51465 w 3626875"/>
              <a:gd name="connsiteY5-12" fmla="*/ 4563048 h 4563048"/>
              <a:gd name="connsiteX6-13" fmla="*/ 0 w 3626875"/>
              <a:gd name="connsiteY6-14" fmla="*/ 4511583 h 4563048"/>
              <a:gd name="connsiteX7-15" fmla="*/ 0 w 3626875"/>
              <a:gd name="connsiteY7-16" fmla="*/ 51465 h 4563048"/>
              <a:gd name="connsiteX8-17" fmla="*/ 51465 w 3626875"/>
              <a:gd name="connsiteY8-18" fmla="*/ 0 h 4563048"/>
              <a:gd name="connsiteX9-19" fmla="*/ 273025 w 3626875"/>
              <a:gd name="connsiteY9-20" fmla="*/ 339208 h 4563048"/>
              <a:gd name="connsiteX10-21" fmla="*/ 273240 w 3626875"/>
              <a:gd name="connsiteY10-22" fmla="*/ 4053589 h 4563048"/>
              <a:gd name="connsiteX11-23" fmla="*/ 3353850 w 3626875"/>
              <a:gd name="connsiteY11-24" fmla="*/ 3588875 h 4563048"/>
              <a:gd name="connsiteX12-25" fmla="*/ 3353850 w 3626875"/>
              <a:gd name="connsiteY12-26" fmla="*/ 339208 h 4563048"/>
              <a:gd name="connsiteX13-27" fmla="*/ 273025 w 3626875"/>
              <a:gd name="connsiteY13-28" fmla="*/ 339208 h 4563048"/>
              <a:gd name="connsiteX0-29" fmla="*/ 51465 w 3626875"/>
              <a:gd name="connsiteY0-30" fmla="*/ 0 h 4563048"/>
              <a:gd name="connsiteX1-31" fmla="*/ 3575410 w 3626875"/>
              <a:gd name="connsiteY1-32" fmla="*/ 0 h 4563048"/>
              <a:gd name="connsiteX2-33" fmla="*/ 3626875 w 3626875"/>
              <a:gd name="connsiteY2-34" fmla="*/ 51465 h 4563048"/>
              <a:gd name="connsiteX3-35" fmla="*/ 3626875 w 3626875"/>
              <a:gd name="connsiteY3-36" fmla="*/ 4511583 h 4563048"/>
              <a:gd name="connsiteX4-37" fmla="*/ 3575410 w 3626875"/>
              <a:gd name="connsiteY4-38" fmla="*/ 4563048 h 4563048"/>
              <a:gd name="connsiteX5-39" fmla="*/ 51465 w 3626875"/>
              <a:gd name="connsiteY5-40" fmla="*/ 4563048 h 4563048"/>
              <a:gd name="connsiteX6-41" fmla="*/ 0 w 3626875"/>
              <a:gd name="connsiteY6-42" fmla="*/ 4511583 h 4563048"/>
              <a:gd name="connsiteX7-43" fmla="*/ 0 w 3626875"/>
              <a:gd name="connsiteY7-44" fmla="*/ 51465 h 4563048"/>
              <a:gd name="connsiteX8-45" fmla="*/ 51465 w 3626875"/>
              <a:gd name="connsiteY8-46" fmla="*/ 0 h 4563048"/>
              <a:gd name="connsiteX9-47" fmla="*/ 273025 w 3626875"/>
              <a:gd name="connsiteY9-48" fmla="*/ 339208 h 4563048"/>
              <a:gd name="connsiteX10-49" fmla="*/ 274782 w 3626875"/>
              <a:gd name="connsiteY10-50" fmla="*/ 3933816 h 4563048"/>
              <a:gd name="connsiteX11-51" fmla="*/ 3353850 w 3626875"/>
              <a:gd name="connsiteY11-52" fmla="*/ 3588875 h 4563048"/>
              <a:gd name="connsiteX12-53" fmla="*/ 3353850 w 3626875"/>
              <a:gd name="connsiteY12-54" fmla="*/ 339208 h 4563048"/>
              <a:gd name="connsiteX13-55" fmla="*/ 273025 w 3626875"/>
              <a:gd name="connsiteY13-56" fmla="*/ 339208 h 4563048"/>
              <a:gd name="connsiteX0-57" fmla="*/ 51465 w 3626875"/>
              <a:gd name="connsiteY0-58" fmla="*/ 0 h 4563048"/>
              <a:gd name="connsiteX1-59" fmla="*/ 3575410 w 3626875"/>
              <a:gd name="connsiteY1-60" fmla="*/ 0 h 4563048"/>
              <a:gd name="connsiteX2-61" fmla="*/ 3626875 w 3626875"/>
              <a:gd name="connsiteY2-62" fmla="*/ 51465 h 4563048"/>
              <a:gd name="connsiteX3-63" fmla="*/ 3626875 w 3626875"/>
              <a:gd name="connsiteY3-64" fmla="*/ 4511583 h 4563048"/>
              <a:gd name="connsiteX4-65" fmla="*/ 3575410 w 3626875"/>
              <a:gd name="connsiteY4-66" fmla="*/ 4563048 h 4563048"/>
              <a:gd name="connsiteX5-67" fmla="*/ 51465 w 3626875"/>
              <a:gd name="connsiteY5-68" fmla="*/ 4563048 h 4563048"/>
              <a:gd name="connsiteX6-69" fmla="*/ 0 w 3626875"/>
              <a:gd name="connsiteY6-70" fmla="*/ 4511583 h 4563048"/>
              <a:gd name="connsiteX7-71" fmla="*/ 0 w 3626875"/>
              <a:gd name="connsiteY7-72" fmla="*/ 51465 h 4563048"/>
              <a:gd name="connsiteX8-73" fmla="*/ 51465 w 3626875"/>
              <a:gd name="connsiteY8-74" fmla="*/ 0 h 4563048"/>
              <a:gd name="connsiteX9-75" fmla="*/ 273025 w 3626875"/>
              <a:gd name="connsiteY9-76" fmla="*/ 339208 h 4563048"/>
              <a:gd name="connsiteX10-77" fmla="*/ 274782 w 3626875"/>
              <a:gd name="connsiteY10-78" fmla="*/ 3933816 h 4563048"/>
              <a:gd name="connsiteX11-79" fmla="*/ 3356577 w 3626875"/>
              <a:gd name="connsiteY11-80" fmla="*/ 3954896 h 4563048"/>
              <a:gd name="connsiteX12-81" fmla="*/ 3353850 w 3626875"/>
              <a:gd name="connsiteY12-82" fmla="*/ 339208 h 4563048"/>
              <a:gd name="connsiteX13-83" fmla="*/ 273025 w 3626875"/>
              <a:gd name="connsiteY13-84" fmla="*/ 339208 h 4563048"/>
              <a:gd name="connsiteX0-85" fmla="*/ 51465 w 3626875"/>
              <a:gd name="connsiteY0-86" fmla="*/ 0 h 4563048"/>
              <a:gd name="connsiteX1-87" fmla="*/ 3575410 w 3626875"/>
              <a:gd name="connsiteY1-88" fmla="*/ 0 h 4563048"/>
              <a:gd name="connsiteX2-89" fmla="*/ 3626875 w 3626875"/>
              <a:gd name="connsiteY2-90" fmla="*/ 51465 h 4563048"/>
              <a:gd name="connsiteX3-91" fmla="*/ 3626875 w 3626875"/>
              <a:gd name="connsiteY3-92" fmla="*/ 4511583 h 4563048"/>
              <a:gd name="connsiteX4-93" fmla="*/ 3575410 w 3626875"/>
              <a:gd name="connsiteY4-94" fmla="*/ 4563048 h 4563048"/>
              <a:gd name="connsiteX5-95" fmla="*/ 51465 w 3626875"/>
              <a:gd name="connsiteY5-96" fmla="*/ 4563048 h 4563048"/>
              <a:gd name="connsiteX6-97" fmla="*/ 0 w 3626875"/>
              <a:gd name="connsiteY6-98" fmla="*/ 4511583 h 4563048"/>
              <a:gd name="connsiteX7-99" fmla="*/ 0 w 3626875"/>
              <a:gd name="connsiteY7-100" fmla="*/ 51465 h 4563048"/>
              <a:gd name="connsiteX8-101" fmla="*/ 51465 w 3626875"/>
              <a:gd name="connsiteY8-102" fmla="*/ 0 h 4563048"/>
              <a:gd name="connsiteX9-103" fmla="*/ 275535 w 3626875"/>
              <a:gd name="connsiteY9-104" fmla="*/ 240515 h 4563048"/>
              <a:gd name="connsiteX10-105" fmla="*/ 274782 w 3626875"/>
              <a:gd name="connsiteY10-106" fmla="*/ 3933816 h 4563048"/>
              <a:gd name="connsiteX11-107" fmla="*/ 3356577 w 3626875"/>
              <a:gd name="connsiteY11-108" fmla="*/ 3954896 h 4563048"/>
              <a:gd name="connsiteX12-109" fmla="*/ 3353850 w 3626875"/>
              <a:gd name="connsiteY12-110" fmla="*/ 339208 h 4563048"/>
              <a:gd name="connsiteX13-111" fmla="*/ 275535 w 3626875"/>
              <a:gd name="connsiteY13-112" fmla="*/ 240515 h 4563048"/>
              <a:gd name="connsiteX0-113" fmla="*/ 51465 w 3626875"/>
              <a:gd name="connsiteY0-114" fmla="*/ 0 h 4563048"/>
              <a:gd name="connsiteX1-115" fmla="*/ 3575410 w 3626875"/>
              <a:gd name="connsiteY1-116" fmla="*/ 0 h 4563048"/>
              <a:gd name="connsiteX2-117" fmla="*/ 3626875 w 3626875"/>
              <a:gd name="connsiteY2-118" fmla="*/ 51465 h 4563048"/>
              <a:gd name="connsiteX3-119" fmla="*/ 3626875 w 3626875"/>
              <a:gd name="connsiteY3-120" fmla="*/ 4511583 h 4563048"/>
              <a:gd name="connsiteX4-121" fmla="*/ 3575410 w 3626875"/>
              <a:gd name="connsiteY4-122" fmla="*/ 4563048 h 4563048"/>
              <a:gd name="connsiteX5-123" fmla="*/ 51465 w 3626875"/>
              <a:gd name="connsiteY5-124" fmla="*/ 4563048 h 4563048"/>
              <a:gd name="connsiteX6-125" fmla="*/ 0 w 3626875"/>
              <a:gd name="connsiteY6-126" fmla="*/ 4511583 h 4563048"/>
              <a:gd name="connsiteX7-127" fmla="*/ 0 w 3626875"/>
              <a:gd name="connsiteY7-128" fmla="*/ 51465 h 4563048"/>
              <a:gd name="connsiteX8-129" fmla="*/ 51465 w 3626875"/>
              <a:gd name="connsiteY8-130" fmla="*/ 0 h 4563048"/>
              <a:gd name="connsiteX9-131" fmla="*/ 275535 w 3626875"/>
              <a:gd name="connsiteY9-132" fmla="*/ 240515 h 4563048"/>
              <a:gd name="connsiteX10-133" fmla="*/ 274782 w 3626875"/>
              <a:gd name="connsiteY10-134" fmla="*/ 3933816 h 4563048"/>
              <a:gd name="connsiteX11-135" fmla="*/ 3356577 w 3626875"/>
              <a:gd name="connsiteY11-136" fmla="*/ 3954896 h 4563048"/>
              <a:gd name="connsiteX12-137" fmla="*/ 3349333 w 3626875"/>
              <a:gd name="connsiteY12-138" fmla="*/ 240838 h 4563048"/>
              <a:gd name="connsiteX13-139" fmla="*/ 275535 w 3626875"/>
              <a:gd name="connsiteY13-140" fmla="*/ 240515 h 4563048"/>
              <a:gd name="connsiteX0-141" fmla="*/ 51465 w 3626875"/>
              <a:gd name="connsiteY0-142" fmla="*/ 0 h 4563048"/>
              <a:gd name="connsiteX1-143" fmla="*/ 3575410 w 3626875"/>
              <a:gd name="connsiteY1-144" fmla="*/ 0 h 4563048"/>
              <a:gd name="connsiteX2-145" fmla="*/ 3626875 w 3626875"/>
              <a:gd name="connsiteY2-146" fmla="*/ 51465 h 4563048"/>
              <a:gd name="connsiteX3-147" fmla="*/ 3626875 w 3626875"/>
              <a:gd name="connsiteY3-148" fmla="*/ 4511583 h 4563048"/>
              <a:gd name="connsiteX4-149" fmla="*/ 3575410 w 3626875"/>
              <a:gd name="connsiteY4-150" fmla="*/ 4563048 h 4563048"/>
              <a:gd name="connsiteX5-151" fmla="*/ 51465 w 3626875"/>
              <a:gd name="connsiteY5-152" fmla="*/ 4563048 h 4563048"/>
              <a:gd name="connsiteX6-153" fmla="*/ 0 w 3626875"/>
              <a:gd name="connsiteY6-154" fmla="*/ 4511583 h 4563048"/>
              <a:gd name="connsiteX7-155" fmla="*/ 0 w 3626875"/>
              <a:gd name="connsiteY7-156" fmla="*/ 51465 h 4563048"/>
              <a:gd name="connsiteX8-157" fmla="*/ 51465 w 3626875"/>
              <a:gd name="connsiteY8-158" fmla="*/ 0 h 4563048"/>
              <a:gd name="connsiteX9-159" fmla="*/ 275535 w 3626875"/>
              <a:gd name="connsiteY9-160" fmla="*/ 240515 h 4563048"/>
              <a:gd name="connsiteX10-161" fmla="*/ 274782 w 3626875"/>
              <a:gd name="connsiteY10-162" fmla="*/ 3933816 h 4563048"/>
              <a:gd name="connsiteX11-163" fmla="*/ 3356577 w 3626875"/>
              <a:gd name="connsiteY11-164" fmla="*/ 3954896 h 4563048"/>
              <a:gd name="connsiteX12-165" fmla="*/ 3351269 w 3626875"/>
              <a:gd name="connsiteY12-166" fmla="*/ 282996 h 4563048"/>
              <a:gd name="connsiteX13-167" fmla="*/ 275535 w 3626875"/>
              <a:gd name="connsiteY13-168" fmla="*/ 240515 h 4563048"/>
              <a:gd name="connsiteX0-169" fmla="*/ 51465 w 3626875"/>
              <a:gd name="connsiteY0-170" fmla="*/ 0 h 4563048"/>
              <a:gd name="connsiteX1-171" fmla="*/ 3575410 w 3626875"/>
              <a:gd name="connsiteY1-172" fmla="*/ 0 h 4563048"/>
              <a:gd name="connsiteX2-173" fmla="*/ 3626875 w 3626875"/>
              <a:gd name="connsiteY2-174" fmla="*/ 51465 h 4563048"/>
              <a:gd name="connsiteX3-175" fmla="*/ 3626875 w 3626875"/>
              <a:gd name="connsiteY3-176" fmla="*/ 4511583 h 4563048"/>
              <a:gd name="connsiteX4-177" fmla="*/ 3575410 w 3626875"/>
              <a:gd name="connsiteY4-178" fmla="*/ 4563048 h 4563048"/>
              <a:gd name="connsiteX5-179" fmla="*/ 51465 w 3626875"/>
              <a:gd name="connsiteY5-180" fmla="*/ 4563048 h 4563048"/>
              <a:gd name="connsiteX6-181" fmla="*/ 0 w 3626875"/>
              <a:gd name="connsiteY6-182" fmla="*/ 4511583 h 4563048"/>
              <a:gd name="connsiteX7-183" fmla="*/ 0 w 3626875"/>
              <a:gd name="connsiteY7-184" fmla="*/ 51465 h 4563048"/>
              <a:gd name="connsiteX8-185" fmla="*/ 51465 w 3626875"/>
              <a:gd name="connsiteY8-186" fmla="*/ 0 h 4563048"/>
              <a:gd name="connsiteX9-187" fmla="*/ 275535 w 3626875"/>
              <a:gd name="connsiteY9-188" fmla="*/ 240515 h 4563048"/>
              <a:gd name="connsiteX10-189" fmla="*/ 279550 w 3626875"/>
              <a:gd name="connsiteY10-190" fmla="*/ 3884310 h 4563048"/>
              <a:gd name="connsiteX11-191" fmla="*/ 3356577 w 3626875"/>
              <a:gd name="connsiteY11-192" fmla="*/ 3954896 h 4563048"/>
              <a:gd name="connsiteX12-193" fmla="*/ 3351269 w 3626875"/>
              <a:gd name="connsiteY12-194" fmla="*/ 282996 h 4563048"/>
              <a:gd name="connsiteX13-195" fmla="*/ 275535 w 3626875"/>
              <a:gd name="connsiteY13-196" fmla="*/ 240515 h 4563048"/>
              <a:gd name="connsiteX0-197" fmla="*/ 51465 w 3626875"/>
              <a:gd name="connsiteY0-198" fmla="*/ 0 h 4563048"/>
              <a:gd name="connsiteX1-199" fmla="*/ 3575410 w 3626875"/>
              <a:gd name="connsiteY1-200" fmla="*/ 0 h 4563048"/>
              <a:gd name="connsiteX2-201" fmla="*/ 3626875 w 3626875"/>
              <a:gd name="connsiteY2-202" fmla="*/ 51465 h 4563048"/>
              <a:gd name="connsiteX3-203" fmla="*/ 3626875 w 3626875"/>
              <a:gd name="connsiteY3-204" fmla="*/ 4511583 h 4563048"/>
              <a:gd name="connsiteX4-205" fmla="*/ 3575410 w 3626875"/>
              <a:gd name="connsiteY4-206" fmla="*/ 4563048 h 4563048"/>
              <a:gd name="connsiteX5-207" fmla="*/ 51465 w 3626875"/>
              <a:gd name="connsiteY5-208" fmla="*/ 4563048 h 4563048"/>
              <a:gd name="connsiteX6-209" fmla="*/ 0 w 3626875"/>
              <a:gd name="connsiteY6-210" fmla="*/ 4511583 h 4563048"/>
              <a:gd name="connsiteX7-211" fmla="*/ 0 w 3626875"/>
              <a:gd name="connsiteY7-212" fmla="*/ 51465 h 4563048"/>
              <a:gd name="connsiteX8-213" fmla="*/ 51465 w 3626875"/>
              <a:gd name="connsiteY8-214" fmla="*/ 0 h 4563048"/>
              <a:gd name="connsiteX9-215" fmla="*/ 275535 w 3626875"/>
              <a:gd name="connsiteY9-216" fmla="*/ 240515 h 4563048"/>
              <a:gd name="connsiteX10-217" fmla="*/ 279550 w 3626875"/>
              <a:gd name="connsiteY10-218" fmla="*/ 3884310 h 4563048"/>
              <a:gd name="connsiteX11-219" fmla="*/ 3353996 w 3626875"/>
              <a:gd name="connsiteY11-220" fmla="*/ 3898684 h 4563048"/>
              <a:gd name="connsiteX12-221" fmla="*/ 3351269 w 3626875"/>
              <a:gd name="connsiteY12-222" fmla="*/ 282996 h 4563048"/>
              <a:gd name="connsiteX13-223" fmla="*/ 275535 w 3626875"/>
              <a:gd name="connsiteY13-224" fmla="*/ 240515 h 4563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3626875" h="4563048">
                <a:moveTo>
                  <a:pt x="51465" y="0"/>
                </a:moveTo>
                <a:lnTo>
                  <a:pt x="3575410" y="0"/>
                </a:lnTo>
                <a:cubicBezTo>
                  <a:pt x="3603833" y="0"/>
                  <a:pt x="3626875" y="23042"/>
                  <a:pt x="3626875" y="51465"/>
                </a:cubicBezTo>
                <a:lnTo>
                  <a:pt x="3626875" y="4511583"/>
                </a:lnTo>
                <a:cubicBezTo>
                  <a:pt x="3626875" y="4540006"/>
                  <a:pt x="3603833" y="4563048"/>
                  <a:pt x="3575410" y="4563048"/>
                </a:cubicBezTo>
                <a:lnTo>
                  <a:pt x="51465" y="4563048"/>
                </a:lnTo>
                <a:cubicBezTo>
                  <a:pt x="23042" y="4563048"/>
                  <a:pt x="0" y="4540006"/>
                  <a:pt x="0" y="4511583"/>
                </a:cubicBezTo>
                <a:lnTo>
                  <a:pt x="0" y="51465"/>
                </a:lnTo>
                <a:cubicBezTo>
                  <a:pt x="0" y="23042"/>
                  <a:pt x="23042" y="0"/>
                  <a:pt x="51465" y="0"/>
                </a:cubicBezTo>
                <a:close/>
                <a:moveTo>
                  <a:pt x="275535" y="240515"/>
                </a:moveTo>
                <a:cubicBezTo>
                  <a:pt x="275607" y="1478642"/>
                  <a:pt x="279478" y="2646183"/>
                  <a:pt x="279550" y="3884310"/>
                </a:cubicBezTo>
                <a:lnTo>
                  <a:pt x="3353996" y="3898684"/>
                </a:lnTo>
                <a:cubicBezTo>
                  <a:pt x="3351581" y="2660665"/>
                  <a:pt x="3353684" y="1521015"/>
                  <a:pt x="3351269" y="282996"/>
                </a:cubicBezTo>
                <a:lnTo>
                  <a:pt x="275535" y="240515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  <a:effectLst>
            <a:outerShdw blurRad="1524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919480" y="2553970"/>
            <a:ext cx="5936615" cy="78549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Развита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технология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интегрированная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автомобил</a:t>
            </a:r>
            <a:r>
              <a:rPr lang="ru-RU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большая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база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да</a:t>
            </a:r>
            <a:r>
              <a:rPr lang="ru-RU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алгоритмов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распознавания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амера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имеет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ограниченный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угол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обзора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они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полагаются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комбинацию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различных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сенсоров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полного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восприятия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окружения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919203" y="2057432"/>
            <a:ext cx="5347029" cy="44165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Mobileye (Intel</a:t>
            </a:r>
            <a:r>
              <a:rPr lang="ru-RU" altLang="en-US" sz="2000" b="1">
                <a:solidFill>
                  <a:schemeClr val="accent1"/>
                </a:solidFill>
                <a:latin typeface="+mj-lt"/>
              </a:rPr>
              <a:t>)</a:t>
            </a:r>
            <a:endParaRPr lang="ru-RU" altLang="en-US" sz="2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948055" y="4069715"/>
            <a:ext cx="5975350" cy="64706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Высокая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степень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автономии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надежности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том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числе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благодаря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огромному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объему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данных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собранных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ходе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тестирования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Высокая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стоимость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разработки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эксплуатации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решений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также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сложность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масштабировании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массового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рынка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947970" y="3573193"/>
            <a:ext cx="5347314" cy="50473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Waymo (Alphabet)</a:t>
            </a:r>
            <a:endParaRPr lang="en-US" altLang="ru-RU" sz="2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947970" y="5487765"/>
            <a:ext cx="5350693" cy="5047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25000"/>
          </a:bodyPr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48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Многообразие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решений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включая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датчики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алгоритмы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программное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обеспечение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автомобилей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48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48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Концентрация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более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сложных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системах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которые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могут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подходить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менее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дорогих</a:t>
            </a:r>
            <a:r>
              <a:rPr lang="en-US" altLang="ru-RU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48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автомобилей</a:t>
            </a:r>
            <a:r>
              <a:rPr lang="en-US" altLang="ru-RU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947970" y="4954852"/>
            <a:ext cx="5347314" cy="50473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Aptiv</a:t>
            </a:r>
            <a:endParaRPr lang="en-US" altLang="ru-RU" sz="2000" b="1">
              <a:solidFill>
                <a:schemeClr val="accent1"/>
              </a:solidFill>
              <a:latin typeface="+mj-lt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>
            <p:custDataLst>
              <p:tags r:id="rId1"/>
            </p:custDataLst>
          </p:nvPr>
        </p:nvSpPr>
        <p:spPr>
          <a:xfrm rot="21342100">
            <a:off x="7469116" y="1289275"/>
            <a:ext cx="3626875" cy="4563048"/>
          </a:xfrm>
          <a:custGeom>
            <a:avLst/>
            <a:gdLst>
              <a:gd name="connsiteX0" fmla="*/ 51465 w 3626875"/>
              <a:gd name="connsiteY0" fmla="*/ 0 h 4563048"/>
              <a:gd name="connsiteX1" fmla="*/ 3575410 w 3626875"/>
              <a:gd name="connsiteY1" fmla="*/ 0 h 4563048"/>
              <a:gd name="connsiteX2" fmla="*/ 3626875 w 3626875"/>
              <a:gd name="connsiteY2" fmla="*/ 51465 h 4563048"/>
              <a:gd name="connsiteX3" fmla="*/ 3626875 w 3626875"/>
              <a:gd name="connsiteY3" fmla="*/ 4511583 h 4563048"/>
              <a:gd name="connsiteX4" fmla="*/ 3575410 w 3626875"/>
              <a:gd name="connsiteY4" fmla="*/ 4563048 h 4563048"/>
              <a:gd name="connsiteX5" fmla="*/ 51465 w 3626875"/>
              <a:gd name="connsiteY5" fmla="*/ 4563048 h 4563048"/>
              <a:gd name="connsiteX6" fmla="*/ 0 w 3626875"/>
              <a:gd name="connsiteY6" fmla="*/ 4511583 h 4563048"/>
              <a:gd name="connsiteX7" fmla="*/ 0 w 3626875"/>
              <a:gd name="connsiteY7" fmla="*/ 51465 h 4563048"/>
              <a:gd name="connsiteX8" fmla="*/ 51465 w 3626875"/>
              <a:gd name="connsiteY8" fmla="*/ 0 h 4563048"/>
              <a:gd name="connsiteX9" fmla="*/ 273025 w 3626875"/>
              <a:gd name="connsiteY9" fmla="*/ 339208 h 4563048"/>
              <a:gd name="connsiteX10" fmla="*/ 273025 w 3626875"/>
              <a:gd name="connsiteY10" fmla="*/ 3588875 h 4563048"/>
              <a:gd name="connsiteX11" fmla="*/ 3353850 w 3626875"/>
              <a:gd name="connsiteY11" fmla="*/ 3588875 h 4563048"/>
              <a:gd name="connsiteX12" fmla="*/ 3353850 w 3626875"/>
              <a:gd name="connsiteY12" fmla="*/ 339208 h 4563048"/>
              <a:gd name="connsiteX13" fmla="*/ 273025 w 3626875"/>
              <a:gd name="connsiteY13" fmla="*/ 339208 h 456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26875" h="4563048">
                <a:moveTo>
                  <a:pt x="51465" y="0"/>
                </a:moveTo>
                <a:lnTo>
                  <a:pt x="3575410" y="0"/>
                </a:lnTo>
                <a:cubicBezTo>
                  <a:pt x="3603833" y="0"/>
                  <a:pt x="3626875" y="23042"/>
                  <a:pt x="3626875" y="51465"/>
                </a:cubicBezTo>
                <a:lnTo>
                  <a:pt x="3626875" y="4511583"/>
                </a:lnTo>
                <a:cubicBezTo>
                  <a:pt x="3626875" y="4540006"/>
                  <a:pt x="3603833" y="4563048"/>
                  <a:pt x="3575410" y="4563048"/>
                </a:cubicBezTo>
                <a:lnTo>
                  <a:pt x="51465" y="4563048"/>
                </a:lnTo>
                <a:cubicBezTo>
                  <a:pt x="23042" y="4563048"/>
                  <a:pt x="0" y="4540006"/>
                  <a:pt x="0" y="4511583"/>
                </a:cubicBezTo>
                <a:lnTo>
                  <a:pt x="0" y="51465"/>
                </a:lnTo>
                <a:cubicBezTo>
                  <a:pt x="0" y="23042"/>
                  <a:pt x="23042" y="0"/>
                  <a:pt x="51465" y="0"/>
                </a:cubicBezTo>
                <a:close/>
                <a:moveTo>
                  <a:pt x="273025" y="339208"/>
                </a:moveTo>
                <a:lnTo>
                  <a:pt x="273025" y="3588875"/>
                </a:lnTo>
                <a:lnTo>
                  <a:pt x="3353850" y="3588875"/>
                </a:lnTo>
                <a:lnTo>
                  <a:pt x="3353850" y="339208"/>
                </a:lnTo>
                <a:lnTo>
                  <a:pt x="273025" y="339208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  <a:effectLst>
            <a:outerShdw blurRad="152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Изображение 8"/>
          <p:cNvPicPr/>
          <p:nvPr/>
        </p:nvPicPr>
        <p:blipFill>
          <a:blip r:embed="rId2"/>
          <a:stretch>
            <a:fillRect/>
          </a:stretch>
        </p:blipFill>
        <p:spPr>
          <a:xfrm rot="240000">
            <a:off x="7524115" y="1487805"/>
            <a:ext cx="3486150" cy="3707765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920115" y="779145"/>
            <a:ext cx="5775325" cy="1223645"/>
          </a:xfrm>
        </p:spPr>
        <p:txBody>
          <a:bodyPr wrap="square" lIns="0" tIns="0" rIns="0" bIns="0" anchor="b" anchorCtr="0">
            <a:noAutofit/>
          </a:bodyPr>
          <a:lstStyle/>
          <a:p>
            <a:pPr algn="l"/>
            <a:r>
              <a:rPr lang="en-US" altLang="en-US"/>
              <a:t>Анализ</a:t>
            </a:r>
            <a:r>
              <a:rPr lang="en-US" altLang="ru-RU"/>
              <a:t> </a:t>
            </a:r>
            <a:r>
              <a:rPr lang="en-US" altLang="en-US"/>
              <a:t>конкурентов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камеры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основе</a:t>
            </a:r>
            <a:r>
              <a:rPr lang="en-US" altLang="ru-RU"/>
              <a:t> </a:t>
            </a:r>
            <a:r>
              <a:rPr lang="en-US" altLang="en-US"/>
              <a:t>глаза</a:t>
            </a:r>
            <a:r>
              <a:rPr lang="en-US" altLang="ru-RU"/>
              <a:t> </a:t>
            </a:r>
            <a:r>
              <a:rPr lang="en-US" altLang="en-US"/>
              <a:t>жука</a:t>
            </a:r>
            <a:r>
              <a:rPr lang="en-US" altLang="ru-RU"/>
              <a:t>-</a:t>
            </a:r>
            <a:r>
              <a:rPr lang="en-US" altLang="en-US"/>
              <a:t>плавунца</a:t>
            </a:r>
            <a:endParaRPr lang="en-US" altLang="en-US"/>
          </a:p>
        </p:txBody>
      </p:sp>
      <p:sp>
        <p:nvSpPr>
          <p:cNvPr id="7" name="任意多边形: 形状 6"/>
          <p:cNvSpPr/>
          <p:nvPr>
            <p:custDataLst>
              <p:tags r:id="rId4"/>
            </p:custDataLst>
          </p:nvPr>
        </p:nvSpPr>
        <p:spPr>
          <a:xfrm rot="157750">
            <a:off x="7405617" y="1359003"/>
            <a:ext cx="3626875" cy="4563048"/>
          </a:xfrm>
          <a:custGeom>
            <a:avLst/>
            <a:gdLst>
              <a:gd name="connsiteX0" fmla="*/ 51465 w 3626875"/>
              <a:gd name="connsiteY0" fmla="*/ 0 h 4563048"/>
              <a:gd name="connsiteX1" fmla="*/ 3575410 w 3626875"/>
              <a:gd name="connsiteY1" fmla="*/ 0 h 4563048"/>
              <a:gd name="connsiteX2" fmla="*/ 3626875 w 3626875"/>
              <a:gd name="connsiteY2" fmla="*/ 51465 h 4563048"/>
              <a:gd name="connsiteX3" fmla="*/ 3626875 w 3626875"/>
              <a:gd name="connsiteY3" fmla="*/ 4511583 h 4563048"/>
              <a:gd name="connsiteX4" fmla="*/ 3575410 w 3626875"/>
              <a:gd name="connsiteY4" fmla="*/ 4563048 h 4563048"/>
              <a:gd name="connsiteX5" fmla="*/ 51465 w 3626875"/>
              <a:gd name="connsiteY5" fmla="*/ 4563048 h 4563048"/>
              <a:gd name="connsiteX6" fmla="*/ 0 w 3626875"/>
              <a:gd name="connsiteY6" fmla="*/ 4511583 h 4563048"/>
              <a:gd name="connsiteX7" fmla="*/ 0 w 3626875"/>
              <a:gd name="connsiteY7" fmla="*/ 51465 h 4563048"/>
              <a:gd name="connsiteX8" fmla="*/ 51465 w 3626875"/>
              <a:gd name="connsiteY8" fmla="*/ 0 h 4563048"/>
              <a:gd name="connsiteX9" fmla="*/ 273025 w 3626875"/>
              <a:gd name="connsiteY9" fmla="*/ 339208 h 4563048"/>
              <a:gd name="connsiteX10" fmla="*/ 273025 w 3626875"/>
              <a:gd name="connsiteY10" fmla="*/ 3588875 h 4563048"/>
              <a:gd name="connsiteX11" fmla="*/ 3353850 w 3626875"/>
              <a:gd name="connsiteY11" fmla="*/ 3588875 h 4563048"/>
              <a:gd name="connsiteX12" fmla="*/ 3353850 w 3626875"/>
              <a:gd name="connsiteY12" fmla="*/ 339208 h 4563048"/>
              <a:gd name="connsiteX13" fmla="*/ 273025 w 3626875"/>
              <a:gd name="connsiteY13" fmla="*/ 339208 h 4563048"/>
              <a:gd name="connsiteX0-1" fmla="*/ 51465 w 3626875"/>
              <a:gd name="connsiteY0-2" fmla="*/ 0 h 4563048"/>
              <a:gd name="connsiteX1-3" fmla="*/ 3575410 w 3626875"/>
              <a:gd name="connsiteY1-4" fmla="*/ 0 h 4563048"/>
              <a:gd name="connsiteX2-5" fmla="*/ 3626875 w 3626875"/>
              <a:gd name="connsiteY2-6" fmla="*/ 51465 h 4563048"/>
              <a:gd name="connsiteX3-7" fmla="*/ 3626875 w 3626875"/>
              <a:gd name="connsiteY3-8" fmla="*/ 4511583 h 4563048"/>
              <a:gd name="connsiteX4-9" fmla="*/ 3575410 w 3626875"/>
              <a:gd name="connsiteY4-10" fmla="*/ 4563048 h 4563048"/>
              <a:gd name="connsiteX5-11" fmla="*/ 51465 w 3626875"/>
              <a:gd name="connsiteY5-12" fmla="*/ 4563048 h 4563048"/>
              <a:gd name="connsiteX6-13" fmla="*/ 0 w 3626875"/>
              <a:gd name="connsiteY6-14" fmla="*/ 4511583 h 4563048"/>
              <a:gd name="connsiteX7-15" fmla="*/ 0 w 3626875"/>
              <a:gd name="connsiteY7-16" fmla="*/ 51465 h 4563048"/>
              <a:gd name="connsiteX8-17" fmla="*/ 51465 w 3626875"/>
              <a:gd name="connsiteY8-18" fmla="*/ 0 h 4563048"/>
              <a:gd name="connsiteX9-19" fmla="*/ 273025 w 3626875"/>
              <a:gd name="connsiteY9-20" fmla="*/ 339208 h 4563048"/>
              <a:gd name="connsiteX10-21" fmla="*/ 273240 w 3626875"/>
              <a:gd name="connsiteY10-22" fmla="*/ 4053589 h 4563048"/>
              <a:gd name="connsiteX11-23" fmla="*/ 3353850 w 3626875"/>
              <a:gd name="connsiteY11-24" fmla="*/ 3588875 h 4563048"/>
              <a:gd name="connsiteX12-25" fmla="*/ 3353850 w 3626875"/>
              <a:gd name="connsiteY12-26" fmla="*/ 339208 h 4563048"/>
              <a:gd name="connsiteX13-27" fmla="*/ 273025 w 3626875"/>
              <a:gd name="connsiteY13-28" fmla="*/ 339208 h 4563048"/>
              <a:gd name="connsiteX0-29" fmla="*/ 51465 w 3626875"/>
              <a:gd name="connsiteY0-30" fmla="*/ 0 h 4563048"/>
              <a:gd name="connsiteX1-31" fmla="*/ 3575410 w 3626875"/>
              <a:gd name="connsiteY1-32" fmla="*/ 0 h 4563048"/>
              <a:gd name="connsiteX2-33" fmla="*/ 3626875 w 3626875"/>
              <a:gd name="connsiteY2-34" fmla="*/ 51465 h 4563048"/>
              <a:gd name="connsiteX3-35" fmla="*/ 3626875 w 3626875"/>
              <a:gd name="connsiteY3-36" fmla="*/ 4511583 h 4563048"/>
              <a:gd name="connsiteX4-37" fmla="*/ 3575410 w 3626875"/>
              <a:gd name="connsiteY4-38" fmla="*/ 4563048 h 4563048"/>
              <a:gd name="connsiteX5-39" fmla="*/ 51465 w 3626875"/>
              <a:gd name="connsiteY5-40" fmla="*/ 4563048 h 4563048"/>
              <a:gd name="connsiteX6-41" fmla="*/ 0 w 3626875"/>
              <a:gd name="connsiteY6-42" fmla="*/ 4511583 h 4563048"/>
              <a:gd name="connsiteX7-43" fmla="*/ 0 w 3626875"/>
              <a:gd name="connsiteY7-44" fmla="*/ 51465 h 4563048"/>
              <a:gd name="connsiteX8-45" fmla="*/ 51465 w 3626875"/>
              <a:gd name="connsiteY8-46" fmla="*/ 0 h 4563048"/>
              <a:gd name="connsiteX9-47" fmla="*/ 273025 w 3626875"/>
              <a:gd name="connsiteY9-48" fmla="*/ 339208 h 4563048"/>
              <a:gd name="connsiteX10-49" fmla="*/ 274782 w 3626875"/>
              <a:gd name="connsiteY10-50" fmla="*/ 3933816 h 4563048"/>
              <a:gd name="connsiteX11-51" fmla="*/ 3353850 w 3626875"/>
              <a:gd name="connsiteY11-52" fmla="*/ 3588875 h 4563048"/>
              <a:gd name="connsiteX12-53" fmla="*/ 3353850 w 3626875"/>
              <a:gd name="connsiteY12-54" fmla="*/ 339208 h 4563048"/>
              <a:gd name="connsiteX13-55" fmla="*/ 273025 w 3626875"/>
              <a:gd name="connsiteY13-56" fmla="*/ 339208 h 4563048"/>
              <a:gd name="connsiteX0-57" fmla="*/ 51465 w 3626875"/>
              <a:gd name="connsiteY0-58" fmla="*/ 0 h 4563048"/>
              <a:gd name="connsiteX1-59" fmla="*/ 3575410 w 3626875"/>
              <a:gd name="connsiteY1-60" fmla="*/ 0 h 4563048"/>
              <a:gd name="connsiteX2-61" fmla="*/ 3626875 w 3626875"/>
              <a:gd name="connsiteY2-62" fmla="*/ 51465 h 4563048"/>
              <a:gd name="connsiteX3-63" fmla="*/ 3626875 w 3626875"/>
              <a:gd name="connsiteY3-64" fmla="*/ 4511583 h 4563048"/>
              <a:gd name="connsiteX4-65" fmla="*/ 3575410 w 3626875"/>
              <a:gd name="connsiteY4-66" fmla="*/ 4563048 h 4563048"/>
              <a:gd name="connsiteX5-67" fmla="*/ 51465 w 3626875"/>
              <a:gd name="connsiteY5-68" fmla="*/ 4563048 h 4563048"/>
              <a:gd name="connsiteX6-69" fmla="*/ 0 w 3626875"/>
              <a:gd name="connsiteY6-70" fmla="*/ 4511583 h 4563048"/>
              <a:gd name="connsiteX7-71" fmla="*/ 0 w 3626875"/>
              <a:gd name="connsiteY7-72" fmla="*/ 51465 h 4563048"/>
              <a:gd name="connsiteX8-73" fmla="*/ 51465 w 3626875"/>
              <a:gd name="connsiteY8-74" fmla="*/ 0 h 4563048"/>
              <a:gd name="connsiteX9-75" fmla="*/ 273025 w 3626875"/>
              <a:gd name="connsiteY9-76" fmla="*/ 339208 h 4563048"/>
              <a:gd name="connsiteX10-77" fmla="*/ 274782 w 3626875"/>
              <a:gd name="connsiteY10-78" fmla="*/ 3933816 h 4563048"/>
              <a:gd name="connsiteX11-79" fmla="*/ 3356577 w 3626875"/>
              <a:gd name="connsiteY11-80" fmla="*/ 3954896 h 4563048"/>
              <a:gd name="connsiteX12-81" fmla="*/ 3353850 w 3626875"/>
              <a:gd name="connsiteY12-82" fmla="*/ 339208 h 4563048"/>
              <a:gd name="connsiteX13-83" fmla="*/ 273025 w 3626875"/>
              <a:gd name="connsiteY13-84" fmla="*/ 339208 h 4563048"/>
              <a:gd name="connsiteX0-85" fmla="*/ 51465 w 3626875"/>
              <a:gd name="connsiteY0-86" fmla="*/ 0 h 4563048"/>
              <a:gd name="connsiteX1-87" fmla="*/ 3575410 w 3626875"/>
              <a:gd name="connsiteY1-88" fmla="*/ 0 h 4563048"/>
              <a:gd name="connsiteX2-89" fmla="*/ 3626875 w 3626875"/>
              <a:gd name="connsiteY2-90" fmla="*/ 51465 h 4563048"/>
              <a:gd name="connsiteX3-91" fmla="*/ 3626875 w 3626875"/>
              <a:gd name="connsiteY3-92" fmla="*/ 4511583 h 4563048"/>
              <a:gd name="connsiteX4-93" fmla="*/ 3575410 w 3626875"/>
              <a:gd name="connsiteY4-94" fmla="*/ 4563048 h 4563048"/>
              <a:gd name="connsiteX5-95" fmla="*/ 51465 w 3626875"/>
              <a:gd name="connsiteY5-96" fmla="*/ 4563048 h 4563048"/>
              <a:gd name="connsiteX6-97" fmla="*/ 0 w 3626875"/>
              <a:gd name="connsiteY6-98" fmla="*/ 4511583 h 4563048"/>
              <a:gd name="connsiteX7-99" fmla="*/ 0 w 3626875"/>
              <a:gd name="connsiteY7-100" fmla="*/ 51465 h 4563048"/>
              <a:gd name="connsiteX8-101" fmla="*/ 51465 w 3626875"/>
              <a:gd name="connsiteY8-102" fmla="*/ 0 h 4563048"/>
              <a:gd name="connsiteX9-103" fmla="*/ 275535 w 3626875"/>
              <a:gd name="connsiteY9-104" fmla="*/ 240515 h 4563048"/>
              <a:gd name="connsiteX10-105" fmla="*/ 274782 w 3626875"/>
              <a:gd name="connsiteY10-106" fmla="*/ 3933816 h 4563048"/>
              <a:gd name="connsiteX11-107" fmla="*/ 3356577 w 3626875"/>
              <a:gd name="connsiteY11-108" fmla="*/ 3954896 h 4563048"/>
              <a:gd name="connsiteX12-109" fmla="*/ 3353850 w 3626875"/>
              <a:gd name="connsiteY12-110" fmla="*/ 339208 h 4563048"/>
              <a:gd name="connsiteX13-111" fmla="*/ 275535 w 3626875"/>
              <a:gd name="connsiteY13-112" fmla="*/ 240515 h 4563048"/>
              <a:gd name="connsiteX0-113" fmla="*/ 51465 w 3626875"/>
              <a:gd name="connsiteY0-114" fmla="*/ 0 h 4563048"/>
              <a:gd name="connsiteX1-115" fmla="*/ 3575410 w 3626875"/>
              <a:gd name="connsiteY1-116" fmla="*/ 0 h 4563048"/>
              <a:gd name="connsiteX2-117" fmla="*/ 3626875 w 3626875"/>
              <a:gd name="connsiteY2-118" fmla="*/ 51465 h 4563048"/>
              <a:gd name="connsiteX3-119" fmla="*/ 3626875 w 3626875"/>
              <a:gd name="connsiteY3-120" fmla="*/ 4511583 h 4563048"/>
              <a:gd name="connsiteX4-121" fmla="*/ 3575410 w 3626875"/>
              <a:gd name="connsiteY4-122" fmla="*/ 4563048 h 4563048"/>
              <a:gd name="connsiteX5-123" fmla="*/ 51465 w 3626875"/>
              <a:gd name="connsiteY5-124" fmla="*/ 4563048 h 4563048"/>
              <a:gd name="connsiteX6-125" fmla="*/ 0 w 3626875"/>
              <a:gd name="connsiteY6-126" fmla="*/ 4511583 h 4563048"/>
              <a:gd name="connsiteX7-127" fmla="*/ 0 w 3626875"/>
              <a:gd name="connsiteY7-128" fmla="*/ 51465 h 4563048"/>
              <a:gd name="connsiteX8-129" fmla="*/ 51465 w 3626875"/>
              <a:gd name="connsiteY8-130" fmla="*/ 0 h 4563048"/>
              <a:gd name="connsiteX9-131" fmla="*/ 275535 w 3626875"/>
              <a:gd name="connsiteY9-132" fmla="*/ 240515 h 4563048"/>
              <a:gd name="connsiteX10-133" fmla="*/ 274782 w 3626875"/>
              <a:gd name="connsiteY10-134" fmla="*/ 3933816 h 4563048"/>
              <a:gd name="connsiteX11-135" fmla="*/ 3356577 w 3626875"/>
              <a:gd name="connsiteY11-136" fmla="*/ 3954896 h 4563048"/>
              <a:gd name="connsiteX12-137" fmla="*/ 3349333 w 3626875"/>
              <a:gd name="connsiteY12-138" fmla="*/ 240838 h 4563048"/>
              <a:gd name="connsiteX13-139" fmla="*/ 275535 w 3626875"/>
              <a:gd name="connsiteY13-140" fmla="*/ 240515 h 4563048"/>
              <a:gd name="connsiteX0-141" fmla="*/ 51465 w 3626875"/>
              <a:gd name="connsiteY0-142" fmla="*/ 0 h 4563048"/>
              <a:gd name="connsiteX1-143" fmla="*/ 3575410 w 3626875"/>
              <a:gd name="connsiteY1-144" fmla="*/ 0 h 4563048"/>
              <a:gd name="connsiteX2-145" fmla="*/ 3626875 w 3626875"/>
              <a:gd name="connsiteY2-146" fmla="*/ 51465 h 4563048"/>
              <a:gd name="connsiteX3-147" fmla="*/ 3626875 w 3626875"/>
              <a:gd name="connsiteY3-148" fmla="*/ 4511583 h 4563048"/>
              <a:gd name="connsiteX4-149" fmla="*/ 3575410 w 3626875"/>
              <a:gd name="connsiteY4-150" fmla="*/ 4563048 h 4563048"/>
              <a:gd name="connsiteX5-151" fmla="*/ 51465 w 3626875"/>
              <a:gd name="connsiteY5-152" fmla="*/ 4563048 h 4563048"/>
              <a:gd name="connsiteX6-153" fmla="*/ 0 w 3626875"/>
              <a:gd name="connsiteY6-154" fmla="*/ 4511583 h 4563048"/>
              <a:gd name="connsiteX7-155" fmla="*/ 0 w 3626875"/>
              <a:gd name="connsiteY7-156" fmla="*/ 51465 h 4563048"/>
              <a:gd name="connsiteX8-157" fmla="*/ 51465 w 3626875"/>
              <a:gd name="connsiteY8-158" fmla="*/ 0 h 4563048"/>
              <a:gd name="connsiteX9-159" fmla="*/ 275535 w 3626875"/>
              <a:gd name="connsiteY9-160" fmla="*/ 240515 h 4563048"/>
              <a:gd name="connsiteX10-161" fmla="*/ 274782 w 3626875"/>
              <a:gd name="connsiteY10-162" fmla="*/ 3933816 h 4563048"/>
              <a:gd name="connsiteX11-163" fmla="*/ 3356577 w 3626875"/>
              <a:gd name="connsiteY11-164" fmla="*/ 3954896 h 4563048"/>
              <a:gd name="connsiteX12-165" fmla="*/ 3351269 w 3626875"/>
              <a:gd name="connsiteY12-166" fmla="*/ 282996 h 4563048"/>
              <a:gd name="connsiteX13-167" fmla="*/ 275535 w 3626875"/>
              <a:gd name="connsiteY13-168" fmla="*/ 240515 h 4563048"/>
              <a:gd name="connsiteX0-169" fmla="*/ 51465 w 3626875"/>
              <a:gd name="connsiteY0-170" fmla="*/ 0 h 4563048"/>
              <a:gd name="connsiteX1-171" fmla="*/ 3575410 w 3626875"/>
              <a:gd name="connsiteY1-172" fmla="*/ 0 h 4563048"/>
              <a:gd name="connsiteX2-173" fmla="*/ 3626875 w 3626875"/>
              <a:gd name="connsiteY2-174" fmla="*/ 51465 h 4563048"/>
              <a:gd name="connsiteX3-175" fmla="*/ 3626875 w 3626875"/>
              <a:gd name="connsiteY3-176" fmla="*/ 4511583 h 4563048"/>
              <a:gd name="connsiteX4-177" fmla="*/ 3575410 w 3626875"/>
              <a:gd name="connsiteY4-178" fmla="*/ 4563048 h 4563048"/>
              <a:gd name="connsiteX5-179" fmla="*/ 51465 w 3626875"/>
              <a:gd name="connsiteY5-180" fmla="*/ 4563048 h 4563048"/>
              <a:gd name="connsiteX6-181" fmla="*/ 0 w 3626875"/>
              <a:gd name="connsiteY6-182" fmla="*/ 4511583 h 4563048"/>
              <a:gd name="connsiteX7-183" fmla="*/ 0 w 3626875"/>
              <a:gd name="connsiteY7-184" fmla="*/ 51465 h 4563048"/>
              <a:gd name="connsiteX8-185" fmla="*/ 51465 w 3626875"/>
              <a:gd name="connsiteY8-186" fmla="*/ 0 h 4563048"/>
              <a:gd name="connsiteX9-187" fmla="*/ 275535 w 3626875"/>
              <a:gd name="connsiteY9-188" fmla="*/ 240515 h 4563048"/>
              <a:gd name="connsiteX10-189" fmla="*/ 279550 w 3626875"/>
              <a:gd name="connsiteY10-190" fmla="*/ 3884310 h 4563048"/>
              <a:gd name="connsiteX11-191" fmla="*/ 3356577 w 3626875"/>
              <a:gd name="connsiteY11-192" fmla="*/ 3954896 h 4563048"/>
              <a:gd name="connsiteX12-193" fmla="*/ 3351269 w 3626875"/>
              <a:gd name="connsiteY12-194" fmla="*/ 282996 h 4563048"/>
              <a:gd name="connsiteX13-195" fmla="*/ 275535 w 3626875"/>
              <a:gd name="connsiteY13-196" fmla="*/ 240515 h 4563048"/>
              <a:gd name="connsiteX0-197" fmla="*/ 51465 w 3626875"/>
              <a:gd name="connsiteY0-198" fmla="*/ 0 h 4563048"/>
              <a:gd name="connsiteX1-199" fmla="*/ 3575410 w 3626875"/>
              <a:gd name="connsiteY1-200" fmla="*/ 0 h 4563048"/>
              <a:gd name="connsiteX2-201" fmla="*/ 3626875 w 3626875"/>
              <a:gd name="connsiteY2-202" fmla="*/ 51465 h 4563048"/>
              <a:gd name="connsiteX3-203" fmla="*/ 3626875 w 3626875"/>
              <a:gd name="connsiteY3-204" fmla="*/ 4511583 h 4563048"/>
              <a:gd name="connsiteX4-205" fmla="*/ 3575410 w 3626875"/>
              <a:gd name="connsiteY4-206" fmla="*/ 4563048 h 4563048"/>
              <a:gd name="connsiteX5-207" fmla="*/ 51465 w 3626875"/>
              <a:gd name="connsiteY5-208" fmla="*/ 4563048 h 4563048"/>
              <a:gd name="connsiteX6-209" fmla="*/ 0 w 3626875"/>
              <a:gd name="connsiteY6-210" fmla="*/ 4511583 h 4563048"/>
              <a:gd name="connsiteX7-211" fmla="*/ 0 w 3626875"/>
              <a:gd name="connsiteY7-212" fmla="*/ 51465 h 4563048"/>
              <a:gd name="connsiteX8-213" fmla="*/ 51465 w 3626875"/>
              <a:gd name="connsiteY8-214" fmla="*/ 0 h 4563048"/>
              <a:gd name="connsiteX9-215" fmla="*/ 275535 w 3626875"/>
              <a:gd name="connsiteY9-216" fmla="*/ 240515 h 4563048"/>
              <a:gd name="connsiteX10-217" fmla="*/ 279550 w 3626875"/>
              <a:gd name="connsiteY10-218" fmla="*/ 3884310 h 4563048"/>
              <a:gd name="connsiteX11-219" fmla="*/ 3353996 w 3626875"/>
              <a:gd name="connsiteY11-220" fmla="*/ 3898684 h 4563048"/>
              <a:gd name="connsiteX12-221" fmla="*/ 3351269 w 3626875"/>
              <a:gd name="connsiteY12-222" fmla="*/ 282996 h 4563048"/>
              <a:gd name="connsiteX13-223" fmla="*/ 275535 w 3626875"/>
              <a:gd name="connsiteY13-224" fmla="*/ 240515 h 4563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3626875" h="4563048">
                <a:moveTo>
                  <a:pt x="51465" y="0"/>
                </a:moveTo>
                <a:lnTo>
                  <a:pt x="3575410" y="0"/>
                </a:lnTo>
                <a:cubicBezTo>
                  <a:pt x="3603833" y="0"/>
                  <a:pt x="3626875" y="23042"/>
                  <a:pt x="3626875" y="51465"/>
                </a:cubicBezTo>
                <a:lnTo>
                  <a:pt x="3626875" y="4511583"/>
                </a:lnTo>
                <a:cubicBezTo>
                  <a:pt x="3626875" y="4540006"/>
                  <a:pt x="3603833" y="4563048"/>
                  <a:pt x="3575410" y="4563048"/>
                </a:cubicBezTo>
                <a:lnTo>
                  <a:pt x="51465" y="4563048"/>
                </a:lnTo>
                <a:cubicBezTo>
                  <a:pt x="23042" y="4563048"/>
                  <a:pt x="0" y="4540006"/>
                  <a:pt x="0" y="4511583"/>
                </a:cubicBezTo>
                <a:lnTo>
                  <a:pt x="0" y="51465"/>
                </a:lnTo>
                <a:cubicBezTo>
                  <a:pt x="0" y="23042"/>
                  <a:pt x="23042" y="0"/>
                  <a:pt x="51465" y="0"/>
                </a:cubicBezTo>
                <a:close/>
                <a:moveTo>
                  <a:pt x="275535" y="240515"/>
                </a:moveTo>
                <a:cubicBezTo>
                  <a:pt x="275607" y="1478642"/>
                  <a:pt x="279478" y="2646183"/>
                  <a:pt x="279550" y="3884310"/>
                </a:cubicBezTo>
                <a:lnTo>
                  <a:pt x="3353996" y="3898684"/>
                </a:lnTo>
                <a:cubicBezTo>
                  <a:pt x="3351581" y="2660665"/>
                  <a:pt x="3353684" y="1521015"/>
                  <a:pt x="3351269" y="282996"/>
                </a:cubicBezTo>
                <a:lnTo>
                  <a:pt x="275535" y="240515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  <a:effectLst>
            <a:outerShdw blurRad="1524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947420" y="2553970"/>
            <a:ext cx="5908675" cy="78549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Использование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мощных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графических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процессоров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обработки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изображений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больших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объемов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данных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Высокая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стоимость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технологий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необходимость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интеграции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другими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системами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что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может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усложнить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внедрение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919203" y="2057432"/>
            <a:ext cx="5347029" cy="44165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NVIDIA</a:t>
            </a:r>
            <a:endParaRPr lang="en-US" altLang="ru-RU" sz="2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948055" y="4069715"/>
            <a:ext cx="5975350" cy="64706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Обширный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портфель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продуктов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хорошая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репутация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рынке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автопрома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зависимости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от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традиционных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технологий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что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может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сделать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менее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гибкими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сравнению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новыми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решениями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947970" y="3573193"/>
            <a:ext cx="5347314" cy="50473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Valeo</a:t>
            </a:r>
            <a:endParaRPr lang="en-US" altLang="ru-RU" sz="2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7970" y="5487765"/>
            <a:ext cx="5350693" cy="504731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Преимущества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Инновационные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решения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для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различных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применений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включая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дроны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автомобильную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промышленность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Недостатки</a:t>
            </a:r>
            <a:r>
              <a:rPr lang="en-US" altLang="ru-RU" sz="1200" b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: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Использование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лидаров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может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увеличить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стоимость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системы</a:t>
            </a:r>
            <a:r>
              <a:rPr lang="en-US" altLang="ru-RU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altLang="ru-RU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947970" y="4954852"/>
            <a:ext cx="5347314" cy="50473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ru-RU" sz="2000" b="1">
                <a:solidFill>
                  <a:schemeClr val="accent1"/>
                </a:solidFill>
                <a:latin typeface="+mj-lt"/>
              </a:rPr>
              <a:t>LeddarTech</a:t>
            </a:r>
            <a:endParaRPr lang="en-US" altLang="ru-RU" sz="2000" b="1">
              <a:solidFill>
                <a:schemeClr val="accent1"/>
              </a:solidFill>
              <a:latin typeface="+mj-lt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65000" lnSpcReduction="20000"/>
          </a:bodyPr>
          <a:lstStyle/>
          <a:p>
            <a:r>
              <a:rPr lang="en-US">
                <a:latin typeface="+mn-lt"/>
              </a:rPr>
              <a:t>02</a:t>
            </a:r>
            <a:endParaRPr lang="en-US">
              <a:latin typeface="+mn-lt"/>
            </a:endParaRPr>
          </a:p>
        </p:txBody>
      </p:sp>
      <p:sp>
        <p:nvSpPr>
          <p:cNvPr id="3" name="Заголовок 2"/>
          <p:cNvSpPr/>
          <p:nvPr>
            <p:ph type="title" idx="1"/>
          </p:nvPr>
        </p:nvSpPr>
        <p:spPr>
          <a:xfrm>
            <a:off x="5280025" y="0"/>
            <a:ext cx="6836410" cy="183515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ru-RU" altLang="en-US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Статус проекта </a:t>
            </a:r>
            <a:endParaRPr lang="ru-RU" altLang="en-US">
              <a:ln>
                <a:solidFill>
                  <a:srgbClr val="2F804E"/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430010" y="3215005"/>
            <a:ext cx="56864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данный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момент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проект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находится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начальных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стадиях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фундаментальных</a:t>
            </a:r>
            <a:r>
              <a:rPr lang="en-US" altLang="ru-RU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400" b="1">
                <a:ln>
                  <a:solidFill>
                    <a:srgbClr val="2F804E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исследований</a:t>
            </a:r>
            <a:endParaRPr lang="en-US" altLang="en-US" sz="2400" b="1">
              <a:ln>
                <a:solidFill>
                  <a:srgbClr val="2F804E"/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Thank You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254490" y="3625850"/>
            <a:ext cx="1965960" cy="911860"/>
          </a:xfrm>
        </p:spPr>
        <p:txBody>
          <a:bodyPr>
            <a:noAutofit/>
          </a:bodyPr>
          <a:lstStyle/>
          <a:p>
            <a:r>
              <a:rPr lang="ru-RU" altLang="en-US" sz="1600"/>
              <a:t>Контакты</a:t>
            </a:r>
            <a:r>
              <a:rPr lang="ru-RU" altLang="en-US" sz="1200"/>
              <a:t> +79581673424</a:t>
            </a:r>
            <a:endParaRPr lang="ru-RU" altLang="en-US" sz="1200"/>
          </a:p>
          <a:p>
            <a:pPr>
              <a:lnSpc>
                <a:spcPct val="30000"/>
              </a:lnSpc>
            </a:pPr>
            <a:r>
              <a:rPr altLang="en-US" sz="1200"/>
              <a:t>bromvil@inbo.ru</a:t>
            </a:r>
            <a:endParaRPr altLang="en-US" sz="1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演讲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CONTENT_GROUP_TYPE" val="contentchip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9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9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SUBTYPE" val="b"/>
  <p:tag name="KSO_WM_UNIT_PRESET_TEXT" val="演讲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0267"/>
</p:tagLst>
</file>

<file path=ppt/tags/tag67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0267"/>
</p:tagLst>
</file>

<file path=ppt/tags/tag68.xml><?xml version="1.0" encoding="utf-8"?>
<p:tagLst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67"/>
</p:tagLst>
</file>

<file path=ppt/tags/tag69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Nam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Your title here"/>
</p:tagLst>
</file>

<file path=ppt/tags/tag72.xml><?xml version="1.0" encoding="utf-8"?>
<p:tagLst xmlns:p="http://schemas.openxmlformats.org/presentationml/2006/main">
  <p:tag name="KSO_WM_SPECIAL_SOURCE" val="bdnull"/>
  <p:tag name="KSO_WM_TEMPLATE_THUMBS_INDEX" val="1、9"/>
  <p:tag name="KSO_WM_SLIDE_CONTENT_AREA" val="{&quot;left&quot;:&quot;349.35&quot;,&quot;top&quot;:&quot;126&quot;,&quot;width&quot;:&quot;588.05&quot;,&quot;height&quot;:&quot;264.5&quot;}"/>
  <p:tag name="KSO_WM_SLIDE_ID" val="custom2023026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67"/>
  <p:tag name="KSO_WM_SLIDE_LAYOUT" val="a_b_f"/>
  <p:tag name="KSO_WM_SLIDE_LAYOUT_CNT" val="1_1_1"/>
</p:tagLst>
</file>

<file path=ppt/tags/tag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CONTENT_GROUP_TYPE" val="contentchip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01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Your title here"/>
</p:tagLst>
</file>

<file path=ppt/tags/tag75.xml><?xml version="1.0" encoding="utf-8"?>
<p:tagLst xmlns:p="http://schemas.openxmlformats.org/presentationml/2006/main">
  <p:tag name="KSO_WM_SPECIAL_SOURCE" val="bdnull"/>
  <p:tag name="KSO_WM_SLIDE_CONTENT_AREA" val="{&quot;left&quot;:&quot;411.05&quot;,&quot;top&quot;:&quot;113.25&quot;,&quot;width&quot;:&quot;524.85&quot;,&quot;height&quot;:&quot;264.5&quot;}"/>
  <p:tag name="KSO_WM_SLIDE_ID" val="custom20230267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67"/>
  <p:tag name="KSO_WM_SLIDE_LAYOUT" val="a_e"/>
  <p:tag name="KSO_WM_SLIDE_LAYOUT_CNT" val="1_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8245_1*a*1"/>
  <p:tag name="KSO_WM_TEMPLATE_CATEGORY" val="custom"/>
  <p:tag name="KSO_WM_TEMPLATE_INDEX" val="2023824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Your title here"/>
  <p:tag name="KSO_WM_UNIT_USESOURCEFORMAT_APPLY" val="0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251_2*l_h_d*1_3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47*936"/>
  <p:tag name="KSO_WM_UNIT_TYPE" val="l_h_d"/>
  <p:tag name="KSO_WM_UNIT_INDEX" val="1_3_1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251_2*l_h_d*1_1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47*936"/>
  <p:tag name="KSO_WM_UNIT_TYPE" val="l_h_d"/>
  <p:tag name="KSO_WM_UNIT_INDEX" val="1_1_1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251_2*l_h_i*1_1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8251_2*l_h_f*1_1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8251_2*l_h_a*1_1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251_2*l_h_i*1_2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8251_2*l_h_f*1_2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8251_2*l_h_a*1_2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251_2*l_h_i*1_3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8251_2*l_h_f*1_3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8251_2*l_h_a*1_3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67_3*l_h_i*1_1_1"/>
  <p:tag name="KSO_WM_TEMPLATE_CATEGORY" val="custom"/>
  <p:tag name="KSO_WM_TEMPLATE_INDEX" val="20230267"/>
  <p:tag name="KSO_WM_UNIT_LAYERLEVEL" val="1_1_1"/>
  <p:tag name="KSO_WM_TAG_VERSION" val="3.0"/>
  <p:tag name="KSO_WM_UNIT_PRESET_TEXT" val="01"/>
  <p:tag name="KSO_WM_DIAGRAM_MAX_ITEMCNT" val="6"/>
  <p:tag name="KSO_WM_DIAGRAM_MIN_ITEMCNT" val="2"/>
  <p:tag name="KSO_WM_DIAGRAM_VIRTUALLY_FRAME" val="{&quot;height&quot;:350,&quot;left&quot;:47,&quot;top&quot;:145.8,&quot;width&quot;:8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.949999988079071,&quot;colorType&quot;:1,&quot;foreColorIndex&quot;:5,&quot;pos&quot;:0.28999999165534973,&quot;transparency&quot;:1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}"/>
  <p:tag name="KSO_WM_UNIT_TEXT_FORE_SCHEMECOLOR_INDEX" val="5"/>
  <p:tag name="KSO_WM_UNIT_USESOURCEFORMAT_APPLY" val="0"/>
</p:tagLst>
</file>

<file path=ppt/tags/tag89.xml><?xml version="1.0" encoding="utf-8"?>
<p:tagLst xmlns:p="http://schemas.openxmlformats.org/presentationml/2006/main">
  <p:tag name="KSO_WM_SLIDE_ID" val="custom2023824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7"/>
  <p:tag name="KSO_WM_SLIDE_TYPE" val="text"/>
  <p:tag name="KSO_WM_SLIDE_SUBTYPE" val="picTxt"/>
  <p:tag name="KSO_WM_SLIDE_SIZE" val="850.448*382.064"/>
  <p:tag name="KSO_WM_SLIDE_POSITION" val="54.7493*107.09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8245_1*a*1"/>
  <p:tag name="KSO_WM_TEMPLATE_CATEGORY" val="custom"/>
  <p:tag name="KSO_WM_TEMPLATE_INDEX" val="2023824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Your title here"/>
  <p:tag name="KSO_WM_UNIT_USESOURCEFORMAT_APPLY" val="0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251_2*l_h_i*1_1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3.7496062992126,&quot;left&quot;:54.1923622047244,&quot;top&quot;:105.5315748031496,&quot;width&quot;:851.330565521961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8251_2*l_h_f*1_1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3.7496062992126,&quot;left&quot;:54.1923622047244,&quot;top&quot;:105.5315748031496,&quot;width&quot;:851.33056552196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8251_2*l_h_a*1_1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3.7496062992126,&quot;left&quot;:54.1923622047244,&quot;top&quot;:105.5315748031496,&quot;width&quot;:851.33056552196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251_2*l_h_i*1_2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3.7496062992126,&quot;left&quot;:54.1923622047244,&quot;top&quot;:105.5315748031496,&quot;width&quot;:851.330565521961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8251_2*l_h_f*1_2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9960629921263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8251_2*l_h_a*1_2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9960629921263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251_2*l_h_i*1_3_1"/>
  <p:tag name="KSO_WM_TEMPLATE_CATEGORY" val="diagram"/>
  <p:tag name="KSO_WM_TEMPLATE_INDEX" val="2023825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3.7496062992126,&quot;left&quot;:54.1923622047244,&quot;top&quot;:105.5315748031496,&quot;width&quot;:851.330565521961}"/>
  <p:tag name="KSO_WM_DIAGRAM_COLOR_MATCH_VALUE" val="{&quot;shape&quot;:{&quot;fill&quot;:{&quot;type&quot;:0},&quot;glow&quot;:{&quot;colorType&quot;:0},&quot;line&quot;:{&quot;gradient&quot;:[{&quot;brightness&quot;:1,&quot;colorType&quot;:1,&quot;foreColorIndex&quot;:5,&quot;pos&quot;:0,&quot;transparency&quot;:1},{&quot;brightness&quot;:0.6000000238418579,&quot;colorType&quot;:1,&quot;foreColorIndex&quot;:5,&quot;pos&quot;:0.68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UNIT_LINE_FORE_SCHEMECOLOR_INDEX" val="5"/>
  <p:tag name="KSO_WM_UNIT_USESOURCEFORMAT_APPLY" val="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8251_2*l_h_f*1_3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0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8251_2*l_h_a*1_3_1"/>
  <p:tag name="KSO_WM_TEMPLATE_CATEGORY" val="diagram"/>
  <p:tag name="KSO_WM_TEMPLATE_INDEX" val="2023825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2.1496062992126,&quot;left&quot;:54.41282030481043,&quot;top&quot;:107.0815748031496,&quot;width&quot;:851.1101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00.xml><?xml version="1.0" encoding="utf-8"?>
<p:tagLst xmlns:p="http://schemas.openxmlformats.org/presentationml/2006/main">
  <p:tag name="KSO_WM_SLIDE_ID" val="custom2023824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7"/>
  <p:tag name="KSO_WM_SLIDE_TYPE" val="text"/>
  <p:tag name="KSO_WM_SLIDE_SUBTYPE" val="picTxt"/>
  <p:tag name="KSO_WM_SLIDE_SIZE" val="850.448*382.064"/>
  <p:tag name="KSO_WM_SLIDE_POSITION" val="54.7493*107.09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TEMPLATE_CATEGORY" val="custom"/>
  <p:tag name="KSO_WM_TEMPLATE_INDEX" val="20230267"/>
</p:tagLst>
</file>

<file path=ppt/tags/tag102.xml><?xml version="1.0" encoding="utf-8"?>
<p:tagLst xmlns:p="http://schemas.openxmlformats.org/presentationml/2006/main">
  <p:tag name="KSO_WM_UNIT_VALUE" val="688*9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8414_1*l_h_d*1_3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47.6360628095011,&quot;left&quot;:-8.937480314960634,&quot;top&quot;:139.17118128498706,&quot;width&quot;:913.50857003760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03.xml><?xml version="1.0" encoding="utf-8"?>
<p:tagLst xmlns:p="http://schemas.openxmlformats.org/presentationml/2006/main">
  <p:tag name="KSO_WM_UNIT_VALUE" val="689*10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8414_1*l_h_d*1_2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47.6360628095011,&quot;left&quot;:-8.937480314960634,&quot;top&quot;:139.17118128498706,&quot;width&quot;:913.50857003760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04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8414_1*l_h_d*1_1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47.6360628095011,&quot;left&quot;:-8.937480314960634,&quot;top&quot;:139.17118128498706,&quot;width&quot;:913.50857003760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416_1*a*1"/>
  <p:tag name="KSO_WM_TEMPLATE_CATEGORY" val="custom"/>
  <p:tag name="KSO_WM_TEMPLATE_INDEX" val="202384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UNIT_PRESET_TEXT" val="Your title here"/>
  <p:tag name="KSO_WM_UNIT_TEXT_FILL_FORE_SCHEMECOLOR_INDEX" val="13"/>
  <p:tag name="KSO_WM_UNIT_TEXT_FILL_TYPE" val="1"/>
  <p:tag name="KSO_WM_UNIT_USESOURCEFORMAT_APPLY" val="0"/>
</p:tagLst>
</file>

<file path=ppt/tags/tag106.xml><?xml version="1.0" encoding="utf-8"?>
<p:tagLst xmlns:p="http://schemas.openxmlformats.org/presentationml/2006/main">
  <p:tag name="KSO_WM_DIAGRAM_VIRTUALLY_FRAME" val="{&quot;height&quot;:335.6360628095011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414_1*l_h_f*1_1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07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414_1*l_h_a*1_1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08.xml><?xml version="1.0" encoding="utf-8"?>
<p:tagLst xmlns:p="http://schemas.openxmlformats.org/presentationml/2006/main">
  <p:tag name="KSO_WM_DIAGRAM_VIRTUALLY_FRAME" val="{&quot;height&quot;:347.6360628095011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414_1*l_h_f*1_2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09.xml><?xml version="1.0" encoding="utf-8"?>
<p:tagLst xmlns:p="http://schemas.openxmlformats.org/presentationml/2006/main">
  <p:tag name="KSO_WM_DIAGRAM_VIRTUALLY_FRAME" val="{&quot;height&quot;:335.6360628095011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414_1*l_h_a*1_2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10.xml><?xml version="1.0" encoding="utf-8"?>
<p:tagLst xmlns:p="http://schemas.openxmlformats.org/presentationml/2006/main">
  <p:tag name="KSO_WM_DIAGRAM_VIRTUALLY_FRAME" val="{&quot;height&quot;:347.6360628095011,&quot;left&quot;:-8.937480314960634,&quot;top&quot;:139.17118128498706,&quot;width&quot;:913.508570037601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8414_1*l_h_i*1_2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8414_1*l_h_i*1_1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47.6360628095011,&quot;left&quot;:-8.937480314960634,&quot;top&quot;:139.17118128498706,&quot;width&quot;:913.508570037601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12.xml><?xml version="1.0" encoding="utf-8"?>
<p:tagLst xmlns:p="http://schemas.openxmlformats.org/presentationml/2006/main">
  <p:tag name="KSO_WM_DIAGRAM_VIRTUALLY_FRAME" val="{&quot;height&quot;:347.6360628095011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414_1*l_h_f*1_3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13.xml><?xml version="1.0" encoding="utf-8"?>
<p:tagLst xmlns:p="http://schemas.openxmlformats.org/presentationml/2006/main">
  <p:tag name="KSO_WM_DIAGRAM_VIRTUALLY_FRAME" val="{&quot;height&quot;:347.6360628095011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8414_1*l_h_a*1_3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14.xml><?xml version="1.0" encoding="utf-8"?>
<p:tagLst xmlns:p="http://schemas.openxmlformats.org/presentationml/2006/main">
  <p:tag name="KSO_WM_DIAGRAM_VIRTUALLY_FRAME" val="{&quot;height&quot;:347.6360628095011,&quot;left&quot;:-8.937480314960634,&quot;top&quot;:139.17118128498706,&quot;width&quot;:913.508570037601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8414_1*l_h_i*1_3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15.xml><?xml version="1.0" encoding="utf-8"?>
<p:tagLst xmlns:p="http://schemas.openxmlformats.org/presentationml/2006/main">
  <p:tag name="KSO_WM_SLIDE_ID" val="custom20238416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7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8414_1*l_h_d*1_1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60.22811023622046,&quot;left&quot;:-8.937480314960634,&quot;top&quot;:126.57913385826768,&quot;width&quot;:913.508570037601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416_1*a*1"/>
  <p:tag name="KSO_WM_TEMPLATE_CATEGORY" val="custom"/>
  <p:tag name="KSO_WM_TEMPLATE_INDEX" val="202384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UNIT_PRESET_TEXT" val="Your title here"/>
  <p:tag name="KSO_WM_UNIT_TEXT_FILL_FORE_SCHEMECOLOR_INDEX" val="13"/>
  <p:tag name="KSO_WM_UNIT_TEXT_FILL_TYPE" val="1"/>
  <p:tag name="KSO_WM_UNIT_USESOURCEFORMAT_APPLY" val="0"/>
</p:tagLst>
</file>

<file path=ppt/tags/tag118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414_1*l_h_a*1_1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19.xml><?xml version="1.0" encoding="utf-8"?>
<p:tagLst xmlns:p="http://schemas.openxmlformats.org/presentationml/2006/main">
  <p:tag name="KSO_WM_DIAGRAM_VIRTUALLY_FRAME" val="{&quot;height&quot;:347.6360628095011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414_1*l_h_f*1_2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20.xml><?xml version="1.0" encoding="utf-8"?>
<p:tagLst xmlns:p="http://schemas.openxmlformats.org/presentationml/2006/main">
  <p:tag name="KSO_WM_DIAGRAM_VIRTUALLY_FRAME" val="{&quot;height&quot;:335.6360628095011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414_1*l_h_a*1_2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21.xml><?xml version="1.0" encoding="utf-8"?>
<p:tagLst xmlns:p="http://schemas.openxmlformats.org/presentationml/2006/main">
  <p:tag name="KSO_WM_DIAGRAM_VIRTUALLY_FRAME" val="{&quot;height&quot;:360.22811023622046,&quot;left&quot;:-8.937480314960634,&quot;top&quot;:126.57913385826768,&quot;width&quot;:913.508570037601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8414_1*l_h_i*1_2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8414_1*l_h_i*1_1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60.22811023622046,&quot;left&quot;:-8.937480314960634,&quot;top&quot;:126.57913385826768,&quot;width&quot;:913.508570037601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23.xml><?xml version="1.0" encoding="utf-8"?>
<p:tagLst xmlns:p="http://schemas.openxmlformats.org/presentationml/2006/main">
  <p:tag name="KSO_WM_DIAGRAM_VIRTUALLY_FRAME" val="{&quot;height&quot;:347.6360628095011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8414_1*l_h_a*1_3_1"/>
  <p:tag name="KSO_WM_TEMPLATE_CATEGORY" val="diagram"/>
  <p:tag name="KSO_WM_TEMPLATE_INDEX" val="202384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24.xml><?xml version="1.0" encoding="utf-8"?>
<p:tagLst xmlns:p="http://schemas.openxmlformats.org/presentationml/2006/main">
  <p:tag name="KSO_WM_DIAGRAM_VIRTUALLY_FRAME" val="{&quot;height&quot;:360.22811023622046,&quot;left&quot;:-8.937480314960634,&quot;top&quot;:126.57913385826768,&quot;width&quot;:913.508570037601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8414_1*l_h_i*1_3_1"/>
  <p:tag name="KSO_WM_TEMPLATE_CATEGORY" val="diagram"/>
  <p:tag name="KSO_WM_TEMPLATE_INDEX" val="202384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SHADOW_SCHEMECOLOR_INDEX" val="9"/>
  <p:tag name="KSO_WM_UNIT_USESOURCEFORMAT_APPLY" val="0"/>
</p:tagLst>
</file>

<file path=ppt/tags/tag125.xml><?xml version="1.0" encoding="utf-8"?>
<p:tagLst xmlns:p="http://schemas.openxmlformats.org/presentationml/2006/main">
  <p:tag name="KSO_WM_SLIDE_ID" val="custom20238416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7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8333_1*i*1"/>
  <p:tag name="KSO_WM_TEMPLATE_CATEGORY" val="custom"/>
  <p:tag name="KSO_WM_TEMPLATE_INDEX" val="20238333"/>
  <p:tag name="KSO_WM_UNIT_LAYERLEVEL" val="1"/>
  <p:tag name="KSO_WM_TAG_VERSION" val="3.0"/>
  <p:tag name="KSO_WM_BEAUTIFY_FLAG" val="#wm#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27.xml><?xml version="1.0" encoding="utf-8"?>
<p:tagLst xmlns:p="http://schemas.openxmlformats.org/presentationml/2006/main">
  <p:tag name="KSO_WM_UNIT_VALUE" val="1226*96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8333_1*d*1"/>
  <p:tag name="KSO_WM_TEMPLATE_CATEGORY" val="custom"/>
  <p:tag name="KSO_WM_TEMPLATE_INDEX" val="2023833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8333"/>
  <p:tag name="KSO_WM_UNIT_ID" val="custom20238333_1*a*1"/>
  <p:tag name="KSO_WM_UNIT_PRESET_TEXT" val="The title goes here"/>
  <p:tag name="KSO_WM_UNIT_USESOURCEFORMAT_APPLY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8333_1*i*2"/>
  <p:tag name="KSO_WM_TEMPLATE_CATEGORY" val="custom"/>
  <p:tag name="KSO_WM_TEMPLATE_INDEX" val="20238333"/>
  <p:tag name="KSO_WM_UNIT_LAYERLEVEL" val="1"/>
  <p:tag name="KSO_WM_TAG_VERSION" val="3.0"/>
  <p:tag name="KSO_WM_BEAUTIFY_FLAG" val="#wm#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30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5.27508484367308,&quot;top&quot;:166.75,&quot;width&quot;:421.6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7953_3*l_h_f*1_1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31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5.27508484367308,&quot;top&quot;:166.75,&quot;width&quot;:421.6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7953_3*l_h_a*1_1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32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2.39333277693258,&quot;top&quot;:166.75,&quot;width&quot;:470.5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7953_3*l_h_f*1_2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33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2.39333277693258,&quot;top&quot;:166.75,&quot;width&quot;:469.631739859709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7953_3*l_h_a*1_2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34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362.2500787401574,&quot;left&quot;:66.09333277693254,&quot;top&quot;:166.75,&quot;width&quot;:476.8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7953_3*l_h_f*1_3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35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362.2500787401574,&quot;left&quot;:72.39333277693258,&quot;top&quot;:166.75,&quot;width&quot;:470.5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7953_3*l_h_a*1_3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DIAGRAM_GROUP_CODE" val="l1-1"/>
  <p:tag name="KSO_WM_SLIDE_DIAGTYPE" val="l"/>
  <p:tag name="KSO_WM_SLIDE_LAYOUT" val="a_d_l"/>
  <p:tag name="KSO_WM_SLIDE_LAYOUT_CNT" val="1_1_1"/>
  <p:tag name="KSO_WM_SLIDE_TYPE" val="text"/>
  <p:tag name="KSO_WM_SLIDE_SUBTYPE" val="picTxt"/>
  <p:tag name="KSO_WM_SLIDE_SIZE" val="408.05*186.55"/>
  <p:tag name="KSO_WM_SLIDE_POSITION" val="88.85*274.5"/>
  <p:tag name="KSO_WM_TEMPLATE_INDEX" val="20230267"/>
  <p:tag name="KSO_WM_TEMPLATE_SUBCATEGORY" val="0"/>
  <p:tag name="KSO_WM_SLIDE_INDEX" val="1"/>
  <p:tag name="KSO_WM_TAG_VERSION" val="3.0"/>
  <p:tag name="KSO_WM_SLIDE_ID" val="custom20238333_1"/>
  <p:tag name="KSO_WM_SLIDE_ITEM_CNT" val="4"/>
  <p:tag name="KSO_WM_SPECIAL_SOURCE" val="bdnull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8333_1*i*1"/>
  <p:tag name="KSO_WM_TEMPLATE_CATEGORY" val="custom"/>
  <p:tag name="KSO_WM_TEMPLATE_INDEX" val="20238333"/>
  <p:tag name="KSO_WM_UNIT_LAYERLEVEL" val="1"/>
  <p:tag name="KSO_WM_TAG_VERSION" val="3.0"/>
  <p:tag name="KSO_WM_BEAUTIFY_FLAG" val="#wm#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8333"/>
  <p:tag name="KSO_WM_UNIT_ID" val="custom20238333_1*a*1"/>
  <p:tag name="KSO_WM_UNIT_PRESET_TEXT" val="The title goes here"/>
  <p:tag name="KSO_WM_UNIT_USESOURCEFORMAT_APPLY" val="0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8333_1*i*2"/>
  <p:tag name="KSO_WM_TEMPLATE_CATEGORY" val="custom"/>
  <p:tag name="KSO_WM_TEMPLATE_INDEX" val="20238333"/>
  <p:tag name="KSO_WM_UNIT_LAYERLEVEL" val="1"/>
  <p:tag name="KSO_WM_TAG_VERSION" val="3.0"/>
  <p:tag name="KSO_WM_BEAUTIFY_FLAG" val="#wm#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40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5.27508484367308,&quot;top&quot;:166.75,&quot;width&quot;:421.6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7953_3*l_h_f*1_1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41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5.27508484367308,&quot;top&quot;:166.75,&quot;width&quot;:421.6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7953_3*l_h_a*1_1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42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2.39333277693258,&quot;top&quot;:166.75,&quot;width&quot;:470.5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7953_3*l_h_f*1_2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43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294.3500787401575,&quot;left&quot;:72.39333277693258,&quot;top&quot;:166.75,&quot;width&quot;:469.631739859709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7953_3*l_h_a*1_2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44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362.2500787401574,&quot;left&quot;:66.09333277693254,&quot;top&quot;:166.75,&quot;width&quot;:476.8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7953_3*l_h_f*1_3_1"/>
  <p:tag name="KSO_WM_TEMPLATE_CATEGORY" val="diagram"/>
  <p:tag name="KSO_WM_TEMPLATE_INDEX" val="20237953"/>
  <p:tag name="KSO_WM_UNIT_LAYERLEVEL" val="1_1_1"/>
  <p:tag name="KSO_WM_TAG_VERSION" val="3.0"/>
  <p:tag name="KSO_WM_UNIT_PRESET_TEXT" val="Presentations are communication tools"/>
  <p:tag name="KSO_WM_UNIT_TEXT_FILL_FORE_SCHEMECOLOR_INDEX" val="1"/>
  <p:tag name="KSO_WM_UNIT_TEXT_FILL_TYPE" val="1"/>
  <p:tag name="KSO_WM_UNIT_USESOURCEFORMAT_APPLY" val="0"/>
</p:tagLst>
</file>

<file path=ppt/tags/tag145.xml><?xml version="1.0" encoding="utf-8"?>
<p:tagLst xmlns:p="http://schemas.openxmlformats.org/presentationml/2006/main">
  <p:tag name="KSO_WM_DIAGRAM_MAX_ITEMCNT" val="4"/>
  <p:tag name="KSO_WM_DIAGRAM_MIN_ITEMCNT" val="1"/>
  <p:tag name="KSO_WM_DIAGRAM_VIRTUALLY_FRAME" val="{&quot;height&quot;:362.2500787401574,&quot;left&quot;:72.39333277693258,&quot;top&quot;:166.75,&quot;width&quot;:470.55666722306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7953_3*l_h_a*1_3_1"/>
  <p:tag name="KSO_WM_TEMPLATE_CATEGORY" val="diagram"/>
  <p:tag name="KSO_WM_TEMPLATE_INDEX" val="20237953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DIAGRAM_GROUP_CODE" val="l1-1"/>
  <p:tag name="KSO_WM_SLIDE_DIAGTYPE" val="l"/>
  <p:tag name="KSO_WM_SLIDE_LAYOUT" val="a_d_l"/>
  <p:tag name="KSO_WM_SLIDE_LAYOUT_CNT" val="1_1_1"/>
  <p:tag name="KSO_WM_SLIDE_TYPE" val="text"/>
  <p:tag name="KSO_WM_SLIDE_SUBTYPE" val="picTxt"/>
  <p:tag name="KSO_WM_SLIDE_SIZE" val="408.05*186.55"/>
  <p:tag name="KSO_WM_SLIDE_POSITION" val="88.85*274.5"/>
  <p:tag name="KSO_WM_TEMPLATE_INDEX" val="20230267"/>
  <p:tag name="KSO_WM_TEMPLATE_SUBCATEGORY" val="0"/>
  <p:tag name="KSO_WM_SLIDE_INDEX" val="1"/>
  <p:tag name="KSO_WM_TAG_VERSION" val="3.0"/>
  <p:tag name="KSO_WM_SLIDE_ID" val="custom20238333_1"/>
  <p:tag name="KSO_WM_SLIDE_ITEM_CNT" val="4"/>
  <p:tag name="KSO_WM_SPECIAL_SOURCE" val="bdnull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CONTENT_GROUP_TYPE" val="contentchip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02"/>
</p:tagLst>
</file>

<file path=ppt/tags/tag148.xml><?xml version="1.0" encoding="utf-8"?>
<p:tagLst xmlns:p="http://schemas.openxmlformats.org/presentationml/2006/main">
  <p:tag name="KSO_WM_SPECIAL_SOURCE" val="bdnull"/>
  <p:tag name="KSO_WM_SLIDE_CONTENT_AREA" val="{&quot;left&quot;:&quot;411.05&quot;,&quot;top&quot;:&quot;113.25&quot;,&quot;width&quot;:&quot;524.85&quot;,&quot;height&quot;:&quot;264.5&quot;}"/>
  <p:tag name="KSO_WM_SLIDE_ID" val="custom20230267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67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THANK YOU"/>
</p:tagLst>
</file>

<file path=ppt/tags/tag1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3.0"/>
  <p:tag name="KSO_WM_BEAUTIFY_FLAG" val="#wm#"/>
  <p:tag name="KSO_WM_UNIT_PRESET_TEXT" val="Name"/>
</p:tagLst>
</file>

<file path=ppt/tags/tag151.xml><?xml version="1.0" encoding="utf-8"?>
<p:tagLst xmlns:p="http://schemas.openxmlformats.org/presentationml/2006/main">
  <p:tag name="KSO_WM_SPECIAL_SOURCE" val="bdnull"/>
  <p:tag name="KSO_WM_SLIDE_CONTENT_AREA" val="{&quot;left&quot;:&quot;349.35&quot;,&quot;top&quot;:&quot;126&quot;,&quot;width&quot;:&quot;588.05&quot;,&quot;height&quot;:&quot;264.5&quot;}"/>
  <p:tag name="KSO_WM_SLIDE_ID" val="custom20230267_9"/>
  <p:tag name="KSO_WM_TEMPLATE_SUBCATEGORY" val="29"/>
  <p:tag name="KSO_WM_TEMPLATE_MASTER_TYPE" val="0"/>
  <p:tag name="KSO_WM_TEMPLATE_COLOR_TYPE" val="0"/>
  <p:tag name="KSO_WM_SLIDE_TYPE" val="endPage"/>
  <p:tag name="KSO_WM_SLIDE_SUBTYPE" val="pureTxt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7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58">
      <a:dk1>
        <a:srgbClr val="000000"/>
      </a:dk1>
      <a:lt1>
        <a:srgbClr val="FFFFFF"/>
      </a:lt1>
      <a:dk2>
        <a:srgbClr val="1C2643"/>
      </a:dk2>
      <a:lt2>
        <a:srgbClr val="EDFDF3"/>
      </a:lt2>
      <a:accent1>
        <a:srgbClr val="39EA80"/>
      </a:accent1>
      <a:accent2>
        <a:srgbClr val="61E569"/>
      </a:accent2>
      <a:accent3>
        <a:srgbClr val="88E052"/>
      </a:accent3>
      <a:accent4>
        <a:srgbClr val="B0DC3A"/>
      </a:accent4>
      <a:accent5>
        <a:srgbClr val="D7D723"/>
      </a:accent5>
      <a:accent6>
        <a:srgbClr val="FFD20C"/>
      </a:accent6>
      <a:hlink>
        <a:srgbClr val="0563C1"/>
      </a:hlink>
      <a:folHlink>
        <a:srgbClr val="954D72"/>
      </a:folHlink>
    </a:clrScheme>
    <a:fontScheme name="立体风组合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4135</Words>
  <Application>WPS Presentation</Application>
  <PresentationFormat>宽屏</PresentationFormat>
  <Paragraphs>148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Calibri Light</vt:lpstr>
      <vt:lpstr>Wingdings</vt:lpstr>
      <vt:lpstr>-apple-system</vt:lpstr>
      <vt:lpstr>Segoe Print</vt:lpstr>
      <vt:lpstr>Microsoft YaHei</vt:lpstr>
      <vt:lpstr>Arial Unicode MS</vt:lpstr>
      <vt:lpstr>Office Theme</vt:lpstr>
      <vt:lpstr>Office 主题</vt:lpstr>
      <vt:lpstr>Исследование сложного глаза жука-плавунца для разработки камер-датчиков на его основе</vt:lpstr>
      <vt:lpstr>Какие возможности принесёт разработка </vt:lpstr>
      <vt:lpstr>Ключевые ценности</vt:lpstr>
      <vt:lpstr>Ключевые ценности</vt:lpstr>
      <vt:lpstr>«Секретныи соус» </vt:lpstr>
      <vt:lpstr>Потенциальные применения сложных камер</vt:lpstr>
      <vt:lpstr>План выхода на рынок</vt:lpstr>
      <vt:lpstr>Анализ конкурентов для камеры на основе глаза жука-плавунца</vt:lpstr>
      <vt:lpstr>Анализ конкурентов для камеры на основе глаза жука-плавунца</vt:lpstr>
      <vt:lpstr>Статус проекта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bromv</dc:creator>
  <cp:lastModifiedBy>WPS_1719342501</cp:lastModifiedBy>
  <cp:revision>4</cp:revision>
  <dcterms:created xsi:type="dcterms:W3CDTF">2024-11-28T20:23:00Z</dcterms:created>
  <dcterms:modified xsi:type="dcterms:W3CDTF">2024-11-29T03:45:19Z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1049-12.2.0.18911</vt:lpwstr>
  </property>
  <property fmtid="{D5CDD505-2E9C-101B-9397-08002B2CF9AE}" pid="3" name="ICV">
    <vt:lpwstr>018A2E8FB03B48EBBF93F331B8D80D46_11</vt:lpwstr>
  </property>
</Properties>
</file>