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6858000" cy="9144000"/>
  <p:embeddedFontLst>
    <p:embeddedFont>
      <p:font typeface="Raleway"/>
      <p:regular r:id="rId27"/>
      <p:bold r:id="rId28"/>
      <p:italic r:id="rId29"/>
      <p:boldItalic r:id="rId30"/>
    </p:embeddedFont>
    <p:embeddedFont>
      <p:font typeface="Raleway SemiBold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20F993F-DD62-46E3-BA99-6DA7675F6CAE}">
  <a:tblStyle styleId="{820F993F-DD62-46E3-BA99-6DA7675F6CA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05833D7-E478-4364-B191-E1CF727C0A4F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6213A44-8A34-4D39-B8D7-DC5B638C5A09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3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Raleway-bold.fntdata"/><Relationship Id="rId27" Type="http://schemas.openxmlformats.org/officeDocument/2006/relationships/font" Target="fonts/Raleway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regular.fntdata"/><Relationship Id="rId30" Type="http://schemas.openxmlformats.org/officeDocument/2006/relationships/font" Target="fonts/Raleway-boldItalic.fntdata"/><Relationship Id="rId11" Type="http://schemas.openxmlformats.org/officeDocument/2006/relationships/slide" Target="slides/slide4.xml"/><Relationship Id="rId33" Type="http://schemas.openxmlformats.org/officeDocument/2006/relationships/font" Target="fonts/RalewaySemiBold-italic.fntdata"/><Relationship Id="rId10" Type="http://schemas.openxmlformats.org/officeDocument/2006/relationships/slide" Target="slides/slide3.xml"/><Relationship Id="rId32" Type="http://schemas.openxmlformats.org/officeDocument/2006/relationships/font" Target="fonts/RalewaySemiBold-bold.fntdata"/><Relationship Id="rId13" Type="http://schemas.openxmlformats.org/officeDocument/2006/relationships/slide" Target="slides/slide6.xml"/><Relationship Id="rId35" Type="http://schemas.openxmlformats.org/officeDocument/2006/relationships/font" Target="fonts/HelveticaNeue-regular.fntdata"/><Relationship Id="rId12" Type="http://schemas.openxmlformats.org/officeDocument/2006/relationships/slide" Target="slides/slide5.xml"/><Relationship Id="rId34" Type="http://schemas.openxmlformats.org/officeDocument/2006/relationships/font" Target="fonts/RalewaySemiBold-boldItalic.fntdata"/><Relationship Id="rId15" Type="http://schemas.openxmlformats.org/officeDocument/2006/relationships/slide" Target="slides/slide8.xml"/><Relationship Id="rId37" Type="http://schemas.openxmlformats.org/officeDocument/2006/relationships/font" Target="fonts/HelveticaNeue-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.fntdata"/><Relationship Id="rId17" Type="http://schemas.openxmlformats.org/officeDocument/2006/relationships/slide" Target="slides/slide10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1e1c167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291e1c16799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dc157a3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29dc157a3e7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9dc157a3e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g29dc157a3e7_0_2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94e34bf59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g294e34bf59f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a12d5efa1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g2a12d5efa1c_2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9dc2db246e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g29dc2db246e_1_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9fdfb48d2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29fdfb48d2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2" name="Google Shape;362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hyperlink" Target="http://drive.google.com/file/d/1_oXovGgnhsCfvenkXNbrdWY7gWwnQo5t/view" TargetMode="External"/><Relationship Id="rId5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25.jpg"/><Relationship Id="rId5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18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ChemHelp</a:t>
            </a:r>
            <a:endParaRPr b="1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20000"/>
              </a:lnSpc>
              <a:spcBef>
                <a:spcPts val="1800"/>
              </a:spcBef>
              <a:spcAft>
                <a:spcPts val="4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Ваш путеводитель по молекулярному миру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24650" y="1098600"/>
            <a:ext cx="2832599" cy="2379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456825" y="1807250"/>
            <a:ext cx="6519900" cy="27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Times New Roman"/>
              <a:buChar char="●"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EduNet стремительно развивается и объем мирового рынка 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составит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не менее  100 млрд. долларов. 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Times New Roman"/>
              <a:buChar char="●"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Применение сквозных цифровых технологий (VR/AR) в медицине один из растущих сегментов развития технологий виртуальной и дополненной реальности, согласно отчету Research and Markets, мировой рынок виртуальной и дополненной реальности в медицине ожидается достичь 5,1 миллиарда долларов к 2025 году, с устойчивым годовым ростом около 30%.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Задача проекта: повысить заинтересованность студентов в изучение биохимии, как одной из обязательных, фундаментальных дисциплин, отражающих внутренние физиологические и биохимические процессы в организме человека.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09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18" y="24014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Студенты колледжей, медицинских ВУЗов с наличием направления по биохимии очного формата обучения, которые хотят изучить биохимию не только в теории, но и проводить практические эксперименты.  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Возраст: 17-25 лет, уровень дохода - стипендия, в основном находятся на содержании у родителей.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1144717" y="656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01725" y="1597275"/>
            <a:ext cx="7671600" cy="3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Биохимия - сложная в понимании наука, в ВУЗах даются теоретические (фундаментальные знания) в формате лекций, но нет семинаров и/или лабораторных работ для закрепления материала на практике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Из-за “сухой” подачи материала у студентов отсутствует заинтересованность в изучении биохимических процессов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Сложности в запоминании материала - объем информации большой, нет простой интерпретации, понятного объяснения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Устаревшие учебники и программы обучения, которые не отражают современные достижения в области биохимии.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 подтверждена на основании проведенных проблемных интервью (custdev) среди целевой аудитории</a:t>
            </a:r>
            <a:endParaRPr sz="14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1312342" y="7545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57200" y="1334100"/>
            <a:ext cx="7717800" cy="37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Мобильное приложение + технология VR</a:t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УСВОЕНИЕ МАТЕРИАЛА:</a:t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Times New Roman"/>
              <a:buChar char="●"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Видео лекции в формате микро-обучения (5-10 минут) с внедрение экспериментов (</a:t>
            </a:r>
            <a:r>
              <a:rPr lang="ru">
                <a:solidFill>
                  <a:srgbClr val="132C4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биуретовая реакция с фиолетовым окрашиванием, ксантопротеиновая реакция с желтым окрашиванием) </a:t>
            </a:r>
            <a:endParaRPr>
              <a:solidFill>
                <a:srgbClr val="132C4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Times New Roman"/>
              <a:buChar char="●"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Калькулятор биохимических уравнений  </a:t>
            </a:r>
            <a:r>
              <a:rPr lang="ru">
                <a:solidFill>
                  <a:srgbClr val="132C4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(построение белков, пептидов)</a:t>
            </a:r>
            <a:endParaRPr>
              <a:solidFill>
                <a:srgbClr val="132C4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3434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КОНТРОЛЬ ЗНАНИЙ: </a:t>
            </a:r>
            <a:endParaRPr>
              <a:solidFill>
                <a:srgbClr val="43434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Times New Roman"/>
              <a:buChar char="●"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Контрольные задания (тесты, викторины)</a:t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Times New Roman"/>
              <a:buChar char="●"/>
            </a:pPr>
            <a:r>
              <a:rPr lang="ru">
                <a:solidFill>
                  <a:srgbClr val="43434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Мониторинг прогресса и статистика: Внедрение инструментов для отслеживания прогресса студентов и предоставление им статистики по выполненным заданиям и тестам. Это позволит студентам оценить свой прогресс и определить слабые места для дальнейшего изучения.</a:t>
            </a:r>
            <a:endParaRPr>
              <a:solidFill>
                <a:srgbClr val="43434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ОБЩЕНИЕ </a:t>
            </a:r>
            <a:endParaRPr>
              <a:solidFill>
                <a:srgbClr val="132C4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Times New Roman"/>
              <a:buChar char="●"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форума или чата для обсуждения между студентами и преподавателями. Для решения вопросов и делится новшествами.</a:t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VR- комната, где можно рассмотреть в лаборатории симуляцию биохимических реакций (для сокращения затрат на проведение опытов (реактивы, оборудование)</a:t>
            </a:r>
            <a:endParaRPr>
              <a:solidFill>
                <a:srgbClr val="43434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132426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Темы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1" name="Google Shape;19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2" name="Google Shape;192;p30"/>
          <p:cNvGraphicFramePr/>
          <p:nvPr/>
        </p:nvGraphicFramePr>
        <p:xfrm>
          <a:off x="534125" y="154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{820F993F-DD62-46E3-BA99-6DA7675F6CAE}</a:tableStyleId>
              </a:tblPr>
              <a:tblGrid>
                <a:gridCol w="2335825"/>
                <a:gridCol w="57399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Тема</a:t>
                      </a:r>
                      <a:endParaRPr b="1"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Каким образом осуществляем эксперименты в приложении</a:t>
                      </a:r>
                      <a:endParaRPr b="1"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41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Обменные процессы (БЖУ, метаболизм)</a:t>
                      </a:r>
                      <a:endParaRPr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Усвоение белка (человек ест кусок мяса далее кусочек перемещается в желудок (процесс расщепления (фермент пепсин) - распадается образование незаменимых аминокислот (триптофан и др) которые участвуют в поддержании жизнедеятельности организма </a:t>
                      </a:r>
                      <a:endParaRPr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ДНК/РНК</a:t>
                      </a:r>
                      <a:endParaRPr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показываем деление клеток и связываем с метаболизмом</a:t>
                      </a:r>
                      <a:endParaRPr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Органы человека и протекающие процессы</a:t>
                      </a:r>
                      <a:endParaRPr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Печень. Клетки печени - как выглядят, в чем особенность, какая функция у клеток, синтез веществ. Что влияет на изменение функции и строение печени, основные заболевания печени влияющие на работоспособность</a:t>
                      </a:r>
                      <a:endParaRPr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Белки, пептиды</a:t>
                      </a:r>
                      <a:endParaRPr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Калькулятор биохимических уравнений</a:t>
                      </a:r>
                      <a:endParaRPr sz="13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1304267" y="230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UI дизайн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456818" y="1219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96" y="19591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6955" y="809825"/>
            <a:ext cx="4369369" cy="422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>
            <p:ph type="title"/>
          </p:nvPr>
        </p:nvSpPr>
        <p:spPr>
          <a:xfrm>
            <a:off x="1304267" y="2302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UI</a:t>
            </a:r>
            <a:r>
              <a:rPr lang="ru" sz="3000">
                <a:solidFill>
                  <a:schemeClr val="dk1"/>
                </a:solidFill>
              </a:rPr>
              <a:t> дизайн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456818" y="1219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9" name="Google Shape;21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96" y="19591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5026" y="809825"/>
            <a:ext cx="5085220" cy="434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 txBox="1"/>
          <p:nvPr>
            <p:ph type="title"/>
          </p:nvPr>
        </p:nvSpPr>
        <p:spPr>
          <a:xfrm>
            <a:off x="1324267" y="63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Пример видео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3" name="Google Shape;23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3" title="процесс переваривания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7118" y="1368481"/>
            <a:ext cx="6440213" cy="3622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0" name="Google Shape;240;p34"/>
          <p:cNvSpPr txBox="1"/>
          <p:nvPr/>
        </p:nvSpPr>
        <p:spPr>
          <a:xfrm>
            <a:off x="585400" y="1658575"/>
            <a:ext cx="6761700" cy="29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</a:t>
            </a:r>
            <a:r>
              <a:rPr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компания </a:t>
            </a:r>
            <a:r>
              <a:rPr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chemhelp</a:t>
            </a:r>
            <a:endParaRPr i="0" sz="13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ориентированная</a:t>
            </a:r>
            <a:r>
              <a:rPr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на изменение подходов к обучению студентов по предмету биохимия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ситуации</a:t>
            </a:r>
            <a:r>
              <a:rPr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сложного восприятия получаемой информации</a:t>
            </a:r>
            <a:endParaRPr i="0" sz="13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реша</a:t>
            </a:r>
            <a:r>
              <a:rPr b="1"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b="1"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проблему</a:t>
            </a:r>
            <a:r>
              <a:rPr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нехватки </a:t>
            </a:r>
            <a:r>
              <a:rPr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более разностороннего подхода к обучению, ориентированного на практику</a:t>
            </a:r>
            <a:endParaRPr i="0" sz="13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помощью</a:t>
            </a:r>
            <a:r>
              <a:rPr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внедрения приложения на мобильные устройства  </a:t>
            </a:r>
            <a:endParaRPr sz="13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3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получ</a:t>
            </a:r>
            <a:r>
              <a:rPr b="1"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ить </a:t>
            </a: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продвинутое знание по направлению биохимия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457193" y="3684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5"/>
          <p:cNvSpPr txBox="1"/>
          <p:nvPr/>
        </p:nvSpPr>
        <p:spPr>
          <a:xfrm>
            <a:off x="2138645" y="509750"/>
            <a:ext cx="130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B2C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55" name="Google Shape;255;p35"/>
          <p:cNvSpPr txBox="1"/>
          <p:nvPr>
            <p:ph type="title"/>
          </p:nvPr>
        </p:nvSpPr>
        <p:spPr>
          <a:xfrm>
            <a:off x="401717" y="3339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6" name="Google Shape;256;p35"/>
          <p:cNvSpPr txBox="1"/>
          <p:nvPr>
            <p:ph idx="1" type="body"/>
          </p:nvPr>
        </p:nvSpPr>
        <p:spPr>
          <a:xfrm>
            <a:off x="327525" y="1336500"/>
            <a:ext cx="37785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Times New Roman"/>
                <a:ea typeface="Times New Roman"/>
                <a:cs typeface="Times New Roman"/>
                <a:sym typeface="Times New Roman"/>
              </a:rPr>
              <a:t>ТАМ</a:t>
            </a: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- 300 000 чел (общее количество студентов- медиков*) ×1393=</a:t>
            </a:r>
            <a:r>
              <a:rPr b="1" lang="ru" sz="1300">
                <a:latin typeface="Times New Roman"/>
                <a:ea typeface="Times New Roman"/>
                <a:cs typeface="Times New Roman"/>
                <a:sym typeface="Times New Roman"/>
              </a:rPr>
              <a:t>417, 9 млн.руб</a:t>
            </a:r>
            <a:endParaRPr b="1"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Times New Roman"/>
                <a:ea typeface="Times New Roman"/>
                <a:cs typeface="Times New Roman"/>
                <a:sym typeface="Times New Roman"/>
              </a:rPr>
              <a:t>SAM</a:t>
            </a: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255 000 ×1393=</a:t>
            </a:r>
            <a:r>
              <a:rPr b="1" lang="ru" sz="1300">
                <a:latin typeface="Times New Roman"/>
                <a:ea typeface="Times New Roman"/>
                <a:cs typeface="Times New Roman"/>
                <a:sym typeface="Times New Roman"/>
              </a:rPr>
              <a:t>355,2 млн руб</a:t>
            </a:r>
            <a:endParaRPr b="1"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Times New Roman"/>
                <a:ea typeface="Times New Roman"/>
                <a:cs typeface="Times New Roman"/>
                <a:sym typeface="Times New Roman"/>
              </a:rPr>
              <a:t>SOM</a:t>
            </a: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 - 3589 клиентов </a:t>
            </a: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×1393=</a:t>
            </a:r>
            <a:r>
              <a:rPr b="1" lang="ru" sz="1300">
                <a:latin typeface="Times New Roman"/>
                <a:ea typeface="Times New Roman"/>
                <a:cs typeface="Times New Roman"/>
                <a:sym typeface="Times New Roman"/>
              </a:rPr>
              <a:t>5 млн. руб</a:t>
            </a:r>
            <a:endParaRPr b="1"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Средний чек: 199 руб х7 месяцев = 1393 руб.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latin typeface="Times New Roman"/>
                <a:ea typeface="Times New Roman"/>
                <a:cs typeface="Times New Roman"/>
                <a:sym typeface="Times New Roman"/>
              </a:rPr>
              <a:t>* Всего в России 4,1 млн. студентов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1" name="Google Shape;2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7750" y="368452"/>
            <a:ext cx="5435024" cy="4121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26" y="554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6"/>
          <p:cNvSpPr txBox="1"/>
          <p:nvPr>
            <p:ph type="title"/>
          </p:nvPr>
        </p:nvSpPr>
        <p:spPr>
          <a:xfrm>
            <a:off x="456825" y="519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4" name="Google Shape;274;p36"/>
          <p:cNvGraphicFramePr/>
          <p:nvPr/>
        </p:nvGraphicFramePr>
        <p:xfrm>
          <a:off x="401725" y="1282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{E05833D7-E478-4364-B191-E1CF727C0A4F}</a:tableStyleId>
              </a:tblPr>
              <a:tblGrid>
                <a:gridCol w="2352425"/>
                <a:gridCol w="1301250"/>
                <a:gridCol w="928300"/>
                <a:gridCol w="961000"/>
                <a:gridCol w="961000"/>
                <a:gridCol w="961000"/>
              </a:tblGrid>
              <a:tr h="569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критерии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 продукт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биохимия и молекулярная биология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биохимия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amino acid quiz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BiochemCity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удобство интерфейса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удобен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удобен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удобен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удобен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удобен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объем</a:t>
                      </a: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информации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большой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средний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малый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малый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малый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способы подачи материала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визуализации/текст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текстом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текстом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игровой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игровой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наличие тестов, викторин, глоссария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да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нет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да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да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нет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доступность (цена подписки)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199,00 ₽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199,00 ₽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189,00 ₽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бесплатно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бесплатно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стабильность работы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стабильно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стабильно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стабильно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стабильно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стабильно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наличие языков (английский/русский)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английский/ русский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английский/ русский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английский/ русский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английский/ русский</a:t>
                      </a:r>
                      <a:endParaRPr sz="11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английский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ctr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операционные системы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b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android/ios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b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android</a:t>
                      </a:r>
                      <a:endParaRPr sz="11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b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android</a:t>
                      </a:r>
                      <a:endParaRPr sz="11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b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android/ios</a:t>
                      </a:r>
                      <a:endParaRPr sz="11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b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android/ios</a:t>
                      </a:r>
                      <a:endParaRPr sz="11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9050" marB="19050" marR="28575" marL="28575" anchor="b">
                    <a:lnT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50">
                      <a:solidFill>
                        <a:srgbClr val="EA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5" name="Google Shape;275;p36"/>
          <p:cNvSpPr txBox="1"/>
          <p:nvPr/>
        </p:nvSpPr>
        <p:spPr>
          <a:xfrm>
            <a:off x="380175" y="4163775"/>
            <a:ext cx="81630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Ключевое отличие ChemHelp:</a:t>
            </a:r>
            <a:r>
              <a:rPr lang="ru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наличие визуализации (видео в формате анимации), подсказки по прохождению темы (разбор ошибок) и наличие форума (преподаватели + студенты)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7"/>
          <p:cNvSpPr txBox="1"/>
          <p:nvPr/>
        </p:nvSpPr>
        <p:spPr>
          <a:xfrm>
            <a:off x="488950" y="1113825"/>
            <a:ext cx="8096100" cy="3588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FREEMIUM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Бесплатно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глоссарий (наименование веществ, понятия) + калькулятор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Платный тариф (базовый): 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199 руб/месяц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Частичный доступ к 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видеоматериалам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тестам, мониторинг прогресса, статистика, общение: связь с преподавателем и друг с другом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Платный тариф (премиум)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499 руб/месяц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Полный доступ к образовательному контенту (видео, тесты, викторины), полностью отключает рекламу в приложении.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MVP:</a:t>
            </a:r>
            <a:endParaRPr b="1"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Times New Roman"/>
              <a:buChar char="●"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мобильного приложения - 300 000 тыс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Times New Roman"/>
              <a:buChar char="●"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контента  (5 анимированных видео - фрагментов по 60-90 сек)  - 300 000 (60 000 руб/1 ролик)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Times New Roman"/>
              <a:buChar char="●"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отбор материала для создания видео - силами команды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488943" y="4673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7"/>
          <p:cNvSpPr txBox="1"/>
          <p:nvPr>
            <p:ph type="title"/>
          </p:nvPr>
        </p:nvSpPr>
        <p:spPr>
          <a:xfrm>
            <a:off x="456817" y="4673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8"/>
          <p:cNvSpPr txBox="1"/>
          <p:nvPr/>
        </p:nvSpPr>
        <p:spPr>
          <a:xfrm>
            <a:off x="457200" y="1478500"/>
            <a:ext cx="4040400" cy="2668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Выручка за 1 год 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~ 5 млн руб.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Кол-во клиентов: 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3 589 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рекламу: 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1,26 млн. руб. 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доработку приложения: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~ 0,5 млн. руб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Окупаемость инвестиционных затрат:  </a:t>
            </a: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7- 8 месяцев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Рентабельность (чистая прибыль/выручку): 27-28 %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b="1"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488943" y="46731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8"/>
          <p:cNvSpPr txBox="1"/>
          <p:nvPr>
            <p:ph type="title"/>
          </p:nvPr>
        </p:nvSpPr>
        <p:spPr>
          <a:xfrm>
            <a:off x="456817" y="4673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ЭКОНОМИКА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98" name="Google Shape;298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02" name="Google Shape;302;p38"/>
          <p:cNvCxnSpPr/>
          <p:nvPr/>
        </p:nvCxnSpPr>
        <p:spPr>
          <a:xfrm>
            <a:off x="3282125" y="2571750"/>
            <a:ext cx="1656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lgDash"/>
            <a:round/>
            <a:headEnd len="med" w="med" type="none"/>
            <a:tailEnd len="med" w="med" type="triangle"/>
          </a:ln>
        </p:spPr>
      </p:cxnSp>
      <p:sp>
        <p:nvSpPr>
          <p:cNvPr id="303" name="Google Shape;303;p38"/>
          <p:cNvSpPr txBox="1"/>
          <p:nvPr/>
        </p:nvSpPr>
        <p:spPr>
          <a:xfrm>
            <a:off x="4992050" y="1469650"/>
            <a:ext cx="3752100" cy="2685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привлечения клиентов (реклама): 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профильные VK группы : </a:t>
            </a:r>
            <a:endParaRPr b="1"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Times New Roman"/>
              <a:buChar char="●"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“Ординаторская” - 243K подписчиков, “Медицина, которую мы заслужили” - 513К подписчиков 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Times New Roman"/>
              <a:buChar char="●"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“Химия просто” -  290K подписчиков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Font typeface="Times New Roman"/>
              <a:buChar char="●"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“Биология просто” - 600K подписчиков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YouTube каналы:</a:t>
            </a:r>
            <a:endParaRPr b="1"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“Химия просто” - 1 млн. подписчиков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“Thoisoi” - 2 млн. подписчиков</a:t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9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9" name="Google Shape;309;p39"/>
          <p:cNvSpPr txBox="1"/>
          <p:nvPr>
            <p:ph idx="1" type="body"/>
          </p:nvPr>
        </p:nvSpPr>
        <p:spPr>
          <a:xfrm>
            <a:off x="456818" y="234028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Times New Roman"/>
              <a:buAutoNum type="arabicParenR"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разработана целостная концепция продукта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arenR"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проведено</a:t>
            </a: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 исследование рынка, </a:t>
            </a: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конкурентов 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arenR"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определена бизнес модель: тарифы, каналы продвижения, каналы сбыта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arenR"/>
            </a:pPr>
            <a:r>
              <a:rPr lang="ru" sz="1500">
                <a:latin typeface="Times New Roman"/>
                <a:ea typeface="Times New Roman"/>
                <a:cs typeface="Times New Roman"/>
                <a:sym typeface="Times New Roman"/>
              </a:rPr>
              <a:t>представлен концепт видеоматериалов в будущем продукте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AutoNum type="arabicParenR"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0" name="Google Shape;310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0"/>
          <p:cNvSpPr txBox="1"/>
          <p:nvPr>
            <p:ph type="title"/>
          </p:nvPr>
        </p:nvSpPr>
        <p:spPr>
          <a:xfrm>
            <a:off x="1544617" y="23208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19" name="Google Shape;319;p40"/>
          <p:cNvSpPr txBox="1"/>
          <p:nvPr>
            <p:ph idx="1" type="body"/>
          </p:nvPr>
        </p:nvSpPr>
        <p:spPr>
          <a:xfrm>
            <a:off x="457200" y="923375"/>
            <a:ext cx="7973700" cy="1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400"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b="1" lang="ru">
                <a:solidFill>
                  <a:srgbClr val="132C40"/>
                </a:solidFill>
              </a:rPr>
              <a:t>Разработка и создание основных функций приложения (демо-версия) (3 месяца)</a:t>
            </a:r>
            <a:endParaRPr b="1">
              <a:solidFill>
                <a:srgbClr val="132C40"/>
              </a:solidFill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1.1 Поиск команды разработчиков</a:t>
            </a:r>
            <a:endParaRPr b="1">
              <a:solidFill>
                <a:srgbClr val="132C40"/>
              </a:solidFill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1.2 Формирование технического задания</a:t>
            </a:r>
            <a:endParaRPr b="1"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b="1" lang="ru">
                <a:solidFill>
                  <a:srgbClr val="132C40"/>
                </a:solidFill>
              </a:rPr>
              <a:t>Проведение исследования и создание содержания (обращения к экспертам)</a:t>
            </a:r>
            <a:endParaRPr b="1"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b="1" lang="ru">
                <a:solidFill>
                  <a:srgbClr val="132C40"/>
                </a:solidFill>
              </a:rPr>
              <a:t>Тестирование и оптимизация</a:t>
            </a:r>
            <a:endParaRPr b="1">
              <a:solidFill>
                <a:srgbClr val="132C40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AutoNum type="arabicParenR"/>
            </a:pPr>
            <a:r>
              <a:rPr b="1" lang="ru">
                <a:solidFill>
                  <a:srgbClr val="132C40"/>
                </a:solidFill>
              </a:rPr>
              <a:t>Выпуск приложения конец апреля 2024</a:t>
            </a:r>
            <a:endParaRPr b="1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320" name="Google Shape;320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1" name="Google Shape;321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40"/>
          <p:cNvSpPr/>
          <p:nvPr/>
        </p:nvSpPr>
        <p:spPr>
          <a:xfrm>
            <a:off x="530793" y="1624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777" y="23646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28" name="Google Shape;328;p40"/>
          <p:cNvGraphicFramePr/>
          <p:nvPr/>
        </p:nvGraphicFramePr>
        <p:xfrm>
          <a:off x="488722" y="2693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{56213A44-8A34-4D39-B8D7-DC5B638C5A09}</a:tableStyleId>
              </a:tblPr>
              <a:tblGrid>
                <a:gridCol w="3643250"/>
                <a:gridCol w="1831750"/>
                <a:gridCol w="2737475"/>
              </a:tblGrid>
              <a:tr h="302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7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Начало работы над функцией тестирования (создание банка тестов и викторин)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декабрь 2023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Зарнигор Шукриллоевна Собирова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0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Создание базы данных с образовательными материалами </a:t>
                      </a:r>
                      <a:endParaRPr sz="13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декабрь 2023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Семёнов Мирон Викторович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Подготовка материалов для маркетинговой кампании и продвижения приложения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январь 2024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</a:t>
                      </a:r>
                      <a:r>
                        <a:rPr lang="ru" sz="10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рошин Руслан Станиславович</a:t>
                      </a:r>
                      <a:endParaRPr sz="10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9" name="Google Shape;329;p40"/>
          <p:cNvSpPr txBox="1"/>
          <p:nvPr/>
        </p:nvSpPr>
        <p:spPr>
          <a:xfrm>
            <a:off x="604775" y="2387100"/>
            <a:ext cx="502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график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 ближайшие 2-4  недели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35" name="Google Shape;335;p41"/>
          <p:cNvGraphicFramePr/>
          <p:nvPr/>
        </p:nvGraphicFramePr>
        <p:xfrm>
          <a:off x="585400" y="923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{56213A44-8A34-4D39-B8D7-DC5B638C5A09}</a:tableStyleId>
              </a:tblPr>
              <a:tblGrid>
                <a:gridCol w="2275000"/>
                <a:gridCol w="2339250"/>
                <a:gridCol w="1119875"/>
              </a:tblGrid>
              <a:tr h="353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103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Курушин Григорий Дмитриевич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0" marB="0" marR="91425" marL="1080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Трошин Руслан Станиславович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0" marB="0" marR="91425" marL="1080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57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Урунов Шахзод Файзулохонович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6" name="Google Shape;336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7" name="Google Shape;337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4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9" name="Google Shape;339;p4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p4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p4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2" name="Google Shape;34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9600" y="1270000"/>
            <a:ext cx="1090049" cy="1266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3975" y="2536025"/>
            <a:ext cx="1090049" cy="1368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4000" y="3904400"/>
            <a:ext cx="1090050" cy="115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2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50" name="Google Shape;350;p42"/>
          <p:cNvGraphicFramePr/>
          <p:nvPr/>
        </p:nvGraphicFramePr>
        <p:xfrm>
          <a:off x="585400" y="923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{56213A44-8A34-4D39-B8D7-DC5B638C5A09}</a:tableStyleId>
              </a:tblPr>
              <a:tblGrid>
                <a:gridCol w="2275000"/>
                <a:gridCol w="2339250"/>
                <a:gridCol w="1119875"/>
              </a:tblGrid>
              <a:tr h="353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1032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,РАЗРАБОТЧИК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Семёнов Мирон Викторович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3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0" marB="0" marR="91425" marL="1080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Османова Румина Шихмагомедовна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0" marB="0" marR="91425" marL="108000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57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МЕНЕДЖЕР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Зарнигор Шукриллоевна Собирова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51" name="Google Shape;351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2" name="Google Shape;352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4" name="Google Shape;354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6" name="Google Shape;356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7" name="Google Shape;35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3975" y="1275125"/>
            <a:ext cx="1090049" cy="115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8375" y="2434625"/>
            <a:ext cx="1121276" cy="146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2"/>
          <p:cNvPicPr preferRelativeResize="0"/>
          <p:nvPr/>
        </p:nvPicPr>
        <p:blipFill rotWithShape="1">
          <a:blip r:embed="rId5">
            <a:alphaModFix/>
          </a:blip>
          <a:srcRect b="8654" l="8874" r="9486" t="10843"/>
          <a:stretch/>
        </p:blipFill>
        <p:spPr>
          <a:xfrm>
            <a:off x="5203975" y="3903975"/>
            <a:ext cx="1121274" cy="115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65" name="Google Shape;365;p4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-Unti ID</a:t>
            </a:r>
            <a:r>
              <a:rPr lang="ru" sz="1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U1481772</a:t>
            </a:r>
            <a:b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- Leader ID </a:t>
            </a:r>
            <a:r>
              <a:rPr lang="ru" sz="15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4978220</a:t>
            </a:r>
            <a:b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- ФИО Курушин Григорий Дмитриевич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- телефон 8 982 557 38 16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- почта </a:t>
            </a:r>
            <a:r>
              <a:rPr lang="ru" sz="1500">
                <a:solidFill>
                  <a:srgbClr val="2185FB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kurushin.g@mail.ru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66" name="Google Shape;366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7" name="Google Shape;367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1" name="Google Shape;371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2" name="Google Shape;372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3" name="Google Shape;373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