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6858000" cx="9144000"/>
  <p:notesSz cx="6858000" cy="9144000"/>
  <p:embeddedFontLst>
    <p:embeddedFont>
      <p:font typeface="Constantia"/>
      <p:regular r:id="rId17"/>
      <p:bold r:id="rId18"/>
      <p:italic r:id="rId19"/>
      <p:boldItalic r:id="rId20"/>
    </p:embeddedFont>
    <p:embeddedFont>
      <p:font typeface="Lato Black"/>
      <p:bold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AD6958E-E43E-4CAF-AED4-E8668AF33679}">
  <a:tblStyle styleId="{CAD6958E-E43E-4CAF-AED4-E8668AF3367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B3DE638F-0D95-4FEE-AA81-CF3ECA51DC06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nstantia-boldItalic.fntdata"/><Relationship Id="rId11" Type="http://schemas.openxmlformats.org/officeDocument/2006/relationships/slide" Target="slides/slide4.xml"/><Relationship Id="rId22" Type="http://schemas.openxmlformats.org/officeDocument/2006/relationships/font" Target="fonts/LatoBlack-boldItalic.fntdata"/><Relationship Id="rId10" Type="http://schemas.openxmlformats.org/officeDocument/2006/relationships/slide" Target="slides/slide3.xml"/><Relationship Id="rId21" Type="http://schemas.openxmlformats.org/officeDocument/2006/relationships/font" Target="fonts/LatoBlack-bold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Constantia-regular.fntdata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font" Target="fonts/Constantia-italic.fntdata"/><Relationship Id="rId6" Type="http://schemas.openxmlformats.org/officeDocument/2006/relationships/slideMaster" Target="slideMasters/slideMaster2.xml"/><Relationship Id="rId18" Type="http://schemas.openxmlformats.org/officeDocument/2006/relationships/font" Target="fonts/Constantia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/>
          <p:nvPr>
            <p:ph idx="1" type="body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25" spcFirstLastPara="1" rIns="93125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1" name="Google Shape;161;p1:notes"/>
          <p:cNvSpPr/>
          <p:nvPr>
            <p:ph idx="2" type="sldImg"/>
          </p:nvPr>
        </p:nvSpPr>
        <p:spPr>
          <a:xfrm>
            <a:off x="1165225" y="1241425"/>
            <a:ext cx="4467225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:notes"/>
          <p:cNvSpPr txBox="1"/>
          <p:nvPr>
            <p:ph idx="1" type="body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25" spcFirstLastPara="1" rIns="93125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4" name="Google Shape;184;p2:notes"/>
          <p:cNvSpPr/>
          <p:nvPr>
            <p:ph idx="2" type="sldImg"/>
          </p:nvPr>
        </p:nvSpPr>
        <p:spPr>
          <a:xfrm>
            <a:off x="1165225" y="1241425"/>
            <a:ext cx="4467225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:notes"/>
          <p:cNvSpPr txBox="1"/>
          <p:nvPr>
            <p:ph idx="1" type="body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25" spcFirstLastPara="1" rIns="93125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4" name="Google Shape;204;p3:notes"/>
          <p:cNvSpPr/>
          <p:nvPr>
            <p:ph idx="2" type="sldImg"/>
          </p:nvPr>
        </p:nvSpPr>
        <p:spPr>
          <a:xfrm>
            <a:off x="1165225" y="1241425"/>
            <a:ext cx="4467225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:notes"/>
          <p:cNvSpPr txBox="1"/>
          <p:nvPr>
            <p:ph idx="1" type="body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25" spcFirstLastPara="1" rIns="93125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3" name="Google Shape;223;p4:notes"/>
          <p:cNvSpPr/>
          <p:nvPr>
            <p:ph idx="2" type="sldImg"/>
          </p:nvPr>
        </p:nvSpPr>
        <p:spPr>
          <a:xfrm>
            <a:off x="1165225" y="1241425"/>
            <a:ext cx="4467225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:notes"/>
          <p:cNvSpPr txBox="1"/>
          <p:nvPr>
            <p:ph idx="1" type="body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25" spcFirstLastPara="1" rIns="93125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43" name="Google Shape;243;p5:notes"/>
          <p:cNvSpPr/>
          <p:nvPr>
            <p:ph idx="2" type="sldImg"/>
          </p:nvPr>
        </p:nvSpPr>
        <p:spPr>
          <a:xfrm>
            <a:off x="1165225" y="1241425"/>
            <a:ext cx="4467225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96464ba1b3_0_30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25" spcFirstLastPara="1" rIns="93125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g296464ba1b3_0_30:notes"/>
          <p:cNvSpPr/>
          <p:nvPr>
            <p:ph idx="2" type="sldImg"/>
          </p:nvPr>
        </p:nvSpPr>
        <p:spPr>
          <a:xfrm>
            <a:off x="1175554" y="1143184"/>
            <a:ext cx="4506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96464ba1b3_0_125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25" spcFirstLastPara="1" rIns="93125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7" name="Google Shape;267;g296464ba1b3_0_125:notes"/>
          <p:cNvSpPr/>
          <p:nvPr>
            <p:ph idx="2" type="sldImg"/>
          </p:nvPr>
        </p:nvSpPr>
        <p:spPr>
          <a:xfrm>
            <a:off x="1175554" y="1143184"/>
            <a:ext cx="4506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96464ba1b3_0_227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25" spcFirstLastPara="1" rIns="93125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g296464ba1b3_0_227:notes"/>
          <p:cNvSpPr/>
          <p:nvPr>
            <p:ph idx="2" type="sldImg"/>
          </p:nvPr>
        </p:nvSpPr>
        <p:spPr>
          <a:xfrm>
            <a:off x="1175554" y="1143184"/>
            <a:ext cx="4506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96464ba1b3_0_347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25" spcFirstLastPara="1" rIns="93125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7" name="Google Shape;297;g296464ba1b3_0_347:notes"/>
          <p:cNvSpPr/>
          <p:nvPr>
            <p:ph idx="2" type="sldImg"/>
          </p:nvPr>
        </p:nvSpPr>
        <p:spPr>
          <a:xfrm>
            <a:off x="1175554" y="1143184"/>
            <a:ext cx="4506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2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2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400"/>
            </a:lvl1pPr>
            <a:lvl2pPr indent="-4064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2pPr>
            <a:lvl3pPr indent="-3810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3pPr>
            <a:lvl4pPr indent="-355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4pPr>
            <a:lvl5pPr indent="-355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5pPr>
            <a:lvl6pPr indent="-355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6pPr>
            <a:lvl7pPr indent="-355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7pPr>
            <a:lvl8pPr indent="-355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8pPr>
            <a:lvl9pPr indent="-355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623094" y="370682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9" name="Google Shape;119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1" name="Google Shape;12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7" name="Google Shape;1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4" name="Google Shape;144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1.jpg"/><Relationship Id="rId11" Type="http://schemas.openxmlformats.org/officeDocument/2006/relationships/image" Target="../media/image9.png"/><Relationship Id="rId10" Type="http://schemas.openxmlformats.org/officeDocument/2006/relationships/image" Target="../media/image5.png"/><Relationship Id="rId9" Type="http://schemas.openxmlformats.org/officeDocument/2006/relationships/image" Target="../media/image2.png"/><Relationship Id="rId5" Type="http://schemas.openxmlformats.org/officeDocument/2006/relationships/image" Target="../media/image10.jpg"/><Relationship Id="rId6" Type="http://schemas.openxmlformats.org/officeDocument/2006/relationships/image" Target="../media/image8.png"/><Relationship Id="rId7" Type="http://schemas.openxmlformats.org/officeDocument/2006/relationships/image" Target="../media/image3.jp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9.png"/><Relationship Id="rId6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2.jpg"/><Relationship Id="rId5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8.jpg"/><Relationship Id="rId5" Type="http://schemas.openxmlformats.org/officeDocument/2006/relationships/image" Target="../media/image20.jpg"/><Relationship Id="rId6" Type="http://schemas.openxmlformats.org/officeDocument/2006/relationships/image" Target="../media/image21.jpg"/><Relationship Id="rId7" Type="http://schemas.openxmlformats.org/officeDocument/2006/relationships/image" Target="../media/image2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/>
          <p:nvPr/>
        </p:nvSpPr>
        <p:spPr>
          <a:xfrm>
            <a:off x="5652120" y="2132856"/>
            <a:ext cx="2808312" cy="2952328"/>
          </a:xfrm>
          <a:prstGeom prst="flowChartProcess">
            <a:avLst/>
          </a:prstGeom>
          <a:solidFill>
            <a:srgbClr val="FFD966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5"/>
          <p:cNvSpPr/>
          <p:nvPr/>
        </p:nvSpPr>
        <p:spPr>
          <a:xfrm>
            <a:off x="5724128" y="2249163"/>
            <a:ext cx="2664296" cy="2808312"/>
          </a:xfrm>
          <a:prstGeom prst="ellipse">
            <a:avLst/>
          </a:prstGeom>
          <a:solidFill>
            <a:srgbClr val="FEE599"/>
          </a:solidFill>
          <a:ln cap="flat" cmpd="sng" w="2540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25"/>
          <p:cNvPicPr preferRelativeResize="0"/>
          <p:nvPr/>
        </p:nvPicPr>
        <p:blipFill rotWithShape="1">
          <a:blip r:embed="rId3">
            <a:alphaModFix/>
          </a:blip>
          <a:srcRect b="22241" l="71539" r="5844" t="60106"/>
          <a:stretch/>
        </p:blipFill>
        <p:spPr>
          <a:xfrm>
            <a:off x="366477" y="5394583"/>
            <a:ext cx="939018" cy="412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5"/>
          <p:cNvPicPr preferRelativeResize="0"/>
          <p:nvPr/>
        </p:nvPicPr>
        <p:blipFill rotWithShape="1">
          <a:blip r:embed="rId4">
            <a:alphaModFix/>
          </a:blip>
          <a:srcRect b="27627" l="8889" r="8546" t="27854"/>
          <a:stretch/>
        </p:blipFill>
        <p:spPr>
          <a:xfrm>
            <a:off x="1514263" y="5384033"/>
            <a:ext cx="1487660" cy="4527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7" name="Google Shape;167;p25"/>
          <p:cNvCxnSpPr/>
          <p:nvPr/>
        </p:nvCxnSpPr>
        <p:spPr>
          <a:xfrm>
            <a:off x="366478" y="5261105"/>
            <a:ext cx="8672732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68" name="Google Shape;168;p25"/>
          <p:cNvPicPr preferRelativeResize="0"/>
          <p:nvPr/>
        </p:nvPicPr>
        <p:blipFill rotWithShape="1">
          <a:blip r:embed="rId5">
            <a:alphaModFix/>
          </a:blip>
          <a:srcRect b="30500" l="9589" r="9178" t="27961"/>
          <a:stretch/>
        </p:blipFill>
        <p:spPr>
          <a:xfrm>
            <a:off x="3251532" y="5443186"/>
            <a:ext cx="1187132" cy="404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5"/>
          <p:cNvPicPr preferRelativeResize="0"/>
          <p:nvPr/>
        </p:nvPicPr>
        <p:blipFill rotWithShape="1">
          <a:blip r:embed="rId6">
            <a:alphaModFix/>
          </a:blip>
          <a:srcRect b="0" l="4363" r="0" t="0"/>
          <a:stretch/>
        </p:blipFill>
        <p:spPr>
          <a:xfrm>
            <a:off x="4756009" y="5381792"/>
            <a:ext cx="1601334" cy="55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5"/>
          <p:cNvPicPr preferRelativeResize="0"/>
          <p:nvPr/>
        </p:nvPicPr>
        <p:blipFill rotWithShape="1">
          <a:blip r:embed="rId7">
            <a:alphaModFix/>
          </a:blip>
          <a:srcRect b="27590" l="18583" r="18083" t="33231"/>
          <a:stretch/>
        </p:blipFill>
        <p:spPr>
          <a:xfrm>
            <a:off x="6774878" y="5410141"/>
            <a:ext cx="1040189" cy="470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5"/>
          <p:cNvPicPr preferRelativeResize="0"/>
          <p:nvPr/>
        </p:nvPicPr>
        <p:blipFill rotWithShape="1">
          <a:blip r:embed="rId8">
            <a:alphaModFix/>
          </a:blip>
          <a:srcRect b="6586" l="0" r="0" t="0"/>
          <a:stretch/>
        </p:blipFill>
        <p:spPr>
          <a:xfrm>
            <a:off x="8132413" y="5295438"/>
            <a:ext cx="655985" cy="6299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25"/>
          <p:cNvCxnSpPr/>
          <p:nvPr/>
        </p:nvCxnSpPr>
        <p:spPr>
          <a:xfrm flipH="1" rot="10800000">
            <a:off x="295132" y="1540325"/>
            <a:ext cx="7669906" cy="14816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3" name="Google Shape;173;p25"/>
          <p:cNvSpPr txBox="1"/>
          <p:nvPr/>
        </p:nvSpPr>
        <p:spPr>
          <a:xfrm>
            <a:off x="267192" y="1009411"/>
            <a:ext cx="6825088" cy="53088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500" u="none" cap="none" strike="noStrike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 (КрИЖТ)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25"/>
          <p:cNvPicPr preferRelativeResize="0"/>
          <p:nvPr/>
        </p:nvPicPr>
        <p:blipFill rotWithShape="1">
          <a:blip r:embed="rId9">
            <a:alphaModFix/>
          </a:blip>
          <a:srcRect b="38265" l="26146" r="26646" t="11764"/>
          <a:stretch/>
        </p:blipFill>
        <p:spPr>
          <a:xfrm>
            <a:off x="7331995" y="893504"/>
            <a:ext cx="1764341" cy="10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5"/>
          <p:cNvSpPr txBox="1"/>
          <p:nvPr/>
        </p:nvSpPr>
        <p:spPr>
          <a:xfrm flipH="1">
            <a:off x="-180528" y="2132856"/>
            <a:ext cx="5424678" cy="43117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29331" marR="13609" rtl="0" algn="ctr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100" u="none" cap="none" strike="noStrike">
                <a:solidFill>
                  <a:schemeClr val="accent1"/>
                </a:solidFill>
                <a:latin typeface="Lato Black"/>
                <a:ea typeface="Lato Black"/>
                <a:cs typeface="Lato Black"/>
                <a:sym typeface="Lato Black"/>
              </a:rPr>
              <a:t>Приложение «Старший друг»</a:t>
            </a:r>
            <a:endParaRPr b="0" i="0" sz="105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5"/>
          <p:cNvSpPr txBox="1"/>
          <p:nvPr/>
        </p:nvSpPr>
        <p:spPr>
          <a:xfrm flipH="1">
            <a:off x="179500" y="3284984"/>
            <a:ext cx="2592300" cy="17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75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Руководитель проекта:</a:t>
            </a:r>
            <a:endParaRPr b="0" i="0" sz="1275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1" i="0" lang="ru-RU" sz="1275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Красногорова Софья</a:t>
            </a:r>
            <a:endParaRPr b="0" i="0" sz="1275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t/>
            </a:r>
            <a:endParaRPr b="0" i="0" sz="1275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i="0" lang="ru-RU" sz="1275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Команда: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1" i="0" lang="ru-RU" sz="1275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Типикина Марина </a:t>
            </a:r>
            <a:endParaRPr/>
          </a:p>
          <a:p>
            <a:pPr indent="0" lvl="0" marL="0" marR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1" i="0" lang="ru-RU" sz="1275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Бубякин Егор</a:t>
            </a:r>
            <a:endParaRPr b="1" i="0" sz="1275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1" lang="ru-RU" sz="1275">
                <a:latin typeface="Verdana"/>
                <a:ea typeface="Verdana"/>
                <a:cs typeface="Verdana"/>
                <a:sym typeface="Verdana"/>
              </a:rPr>
              <a:t>Мещеряков Владислав</a:t>
            </a:r>
            <a:r>
              <a:rPr b="1" i="0" lang="ru-RU" sz="1275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1" i="0" sz="1275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7" name="Google Shape;177;p25"/>
          <p:cNvSpPr txBox="1"/>
          <p:nvPr/>
        </p:nvSpPr>
        <p:spPr>
          <a:xfrm flipH="1">
            <a:off x="2771800" y="3284984"/>
            <a:ext cx="1800200" cy="105025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75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Наставник: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275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Данилова А.С.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75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75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Трекер:</a:t>
            </a:r>
            <a:endParaRPr b="0" i="0" sz="1275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275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Колмаков В.О.</a:t>
            </a:r>
            <a:endParaRPr b="1" i="0" sz="1275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https://static.tildacdn.com/tild6438-3936-4361-b931-613132616132/4e7634b7fd398dff2244.png" id="178" name="Google Shape;178;p2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012160" y="3356992"/>
            <a:ext cx="916559" cy="129614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5"/>
          <p:cNvSpPr txBox="1"/>
          <p:nvPr/>
        </p:nvSpPr>
        <p:spPr>
          <a:xfrm flipH="1">
            <a:off x="6084168" y="2708920"/>
            <a:ext cx="2016224" cy="37699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000" u="none" cap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Старший друг </a:t>
            </a:r>
            <a:endParaRPr b="1" i="1" sz="2000" u="none" cap="none" strike="noStrike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descr="https://cdn0.iconfinder.com/data/icons/family-11/238/family013-1024.png" id="180" name="Google Shape;180;p2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876256" y="3284984"/>
            <a:ext cx="1340768" cy="13407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1" name="Google Shape;181;p25"/>
          <p:cNvCxnSpPr/>
          <p:nvPr/>
        </p:nvCxnSpPr>
        <p:spPr>
          <a:xfrm>
            <a:off x="5652120" y="4653136"/>
            <a:ext cx="2808312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6" name="Google Shape;186;p26"/>
          <p:cNvCxnSpPr/>
          <p:nvPr/>
        </p:nvCxnSpPr>
        <p:spPr>
          <a:xfrm flipH="1" rot="10800000">
            <a:off x="107504" y="692696"/>
            <a:ext cx="7669906" cy="14816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7" name="Google Shape;187;p26"/>
          <p:cNvSpPr txBox="1"/>
          <p:nvPr/>
        </p:nvSpPr>
        <p:spPr>
          <a:xfrm>
            <a:off x="107504" y="188640"/>
            <a:ext cx="6508440" cy="53088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500" u="none" cap="none" strike="noStrike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26"/>
          <p:cNvPicPr preferRelativeResize="0"/>
          <p:nvPr/>
        </p:nvPicPr>
        <p:blipFill rotWithShape="1">
          <a:blip r:embed="rId3">
            <a:alphaModFix/>
          </a:blip>
          <a:srcRect b="38265" l="26146" r="26646" t="11764"/>
          <a:stretch/>
        </p:blipFill>
        <p:spPr>
          <a:xfrm>
            <a:off x="7092280" y="116632"/>
            <a:ext cx="1764341" cy="10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6"/>
          <p:cNvSpPr txBox="1"/>
          <p:nvPr/>
        </p:nvSpPr>
        <p:spPr>
          <a:xfrm flipH="1">
            <a:off x="251520" y="836712"/>
            <a:ext cx="4204595" cy="4385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b="0" i="0" sz="105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90" name="Google Shape;190;p26"/>
          <p:cNvCxnSpPr/>
          <p:nvPr/>
        </p:nvCxnSpPr>
        <p:spPr>
          <a:xfrm>
            <a:off x="251520" y="1268760"/>
            <a:ext cx="2183707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1" name="Google Shape;191;p26"/>
          <p:cNvSpPr txBox="1"/>
          <p:nvPr>
            <p:ph idx="12" type="sldNum"/>
          </p:nvPr>
        </p:nvSpPr>
        <p:spPr>
          <a:xfrm>
            <a:off x="7086600" y="6584156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350"/>
              <a:t>‹#›</a:t>
            </a:fld>
            <a:endParaRPr/>
          </a:p>
        </p:txBody>
      </p:sp>
      <p:grpSp>
        <p:nvGrpSpPr>
          <p:cNvPr id="192" name="Google Shape;192;p26"/>
          <p:cNvGrpSpPr/>
          <p:nvPr/>
        </p:nvGrpSpPr>
        <p:grpSpPr>
          <a:xfrm>
            <a:off x="179512" y="3717032"/>
            <a:ext cx="8712968" cy="1152128"/>
            <a:chOff x="5391" y="2441735"/>
            <a:chExt cx="11137237" cy="1536171"/>
          </a:xfrm>
        </p:grpSpPr>
        <p:sp>
          <p:nvSpPr>
            <p:cNvPr id="193" name="Google Shape;193;p26"/>
            <p:cNvSpPr/>
            <p:nvPr/>
          </p:nvSpPr>
          <p:spPr>
            <a:xfrm>
              <a:off x="5391" y="2552567"/>
              <a:ext cx="2565559" cy="951822"/>
            </a:xfrm>
            <a:prstGeom prst="rect">
              <a:avLst/>
            </a:prstGeom>
            <a:noFill/>
            <a:ln cap="flat" cmpd="sng" w="9525">
              <a:solidFill>
                <a:schemeClr val="dk1">
                  <a:alpha val="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50" lIns="68550" spcFirstLastPara="1" rIns="68550" wrap="square" tIns="685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6"/>
            <p:cNvSpPr txBox="1"/>
            <p:nvPr/>
          </p:nvSpPr>
          <p:spPr>
            <a:xfrm>
              <a:off x="5093956" y="2441735"/>
              <a:ext cx="6048672" cy="9518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74650" spcFirstLastPara="1" rIns="74650" wrap="square" tIns="74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6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Увеличение количества преступлений, связанных с безопасностью детей (педофилия, кража детей и прочее). Со статистикой можно ознакомиться, перейдя по </a:t>
              </a:r>
              <a:r>
                <a:rPr b="0" i="0" lang="ru-RU" sz="16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QR-коду</a:t>
              </a:r>
              <a:r>
                <a:rPr b="0" i="0" lang="ru-RU" sz="16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 b="0" i="0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5" name="Google Shape;195;p26"/>
            <p:cNvSpPr/>
            <p:nvPr/>
          </p:nvSpPr>
          <p:spPr>
            <a:xfrm>
              <a:off x="2827614" y="2552567"/>
              <a:ext cx="2565559" cy="951822"/>
            </a:xfrm>
            <a:prstGeom prst="rect">
              <a:avLst/>
            </a:prstGeom>
            <a:noFill/>
            <a:ln cap="flat" cmpd="sng" w="9525">
              <a:solidFill>
                <a:schemeClr val="dk1">
                  <a:alpha val="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50" lIns="68550" spcFirstLastPara="1" rIns="68550" wrap="square" tIns="685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26"/>
            <p:cNvSpPr txBox="1"/>
            <p:nvPr/>
          </p:nvSpPr>
          <p:spPr>
            <a:xfrm>
              <a:off x="5392" y="2441735"/>
              <a:ext cx="4773803" cy="15361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74650" spcFirstLastPara="1" rIns="74650" wrap="square" tIns="74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6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Небезопасное передвижение детей в одиночку между образовательными </a:t>
              </a:r>
              <a:r>
                <a:rPr lang="ru-RU" sz="16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учреждениями</a:t>
              </a:r>
              <a:r>
                <a:rPr b="0" i="0" lang="ru-RU" sz="16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и домом</a:t>
              </a:r>
              <a:endParaRPr b="0" i="0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7" name="Google Shape;197;p26"/>
            <p:cNvSpPr/>
            <p:nvPr/>
          </p:nvSpPr>
          <p:spPr>
            <a:xfrm>
              <a:off x="5649837" y="2552567"/>
              <a:ext cx="2565559" cy="951822"/>
            </a:xfrm>
            <a:prstGeom prst="rect">
              <a:avLst/>
            </a:prstGeom>
            <a:noFill/>
            <a:ln cap="flat" cmpd="sng" w="9525">
              <a:solidFill>
                <a:schemeClr val="dk1">
                  <a:alpha val="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50" lIns="68550" spcFirstLastPara="1" rIns="68550" wrap="square" tIns="685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26"/>
            <p:cNvSpPr/>
            <p:nvPr/>
          </p:nvSpPr>
          <p:spPr>
            <a:xfrm>
              <a:off x="8472061" y="2552567"/>
              <a:ext cx="2565559" cy="951822"/>
            </a:xfrm>
            <a:prstGeom prst="rect">
              <a:avLst/>
            </a:prstGeom>
            <a:noFill/>
            <a:ln cap="flat" cmpd="sng" w="9525">
              <a:solidFill>
                <a:schemeClr val="dk1">
                  <a:alpha val="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50" lIns="68550" spcFirstLastPara="1" rIns="68550" wrap="square" tIns="685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https://cdn2.iconfinder.com/data/icons/criminal-robber-burglar-kidnapper-rapist-thief/216/criminal-004-1024.png" id="199" name="Google Shape;19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64088" y="1484784"/>
            <a:ext cx="2202706" cy="22027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freeiconspng.com/uploads/school-bag-icon-8.png" id="200" name="Google Shape;200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3325" y="1745107"/>
            <a:ext cx="1872208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33.userapi.com/impg/HDsrqBm0rVfYdGcwvKKCo2Y19yToq2T5FIkS8g/vPw6t7MYyuI.jpg?size=1280x1024&amp;quality=96&amp;sign=728871a2809f1bf6883af824fdb3f387&amp;type=album" id="201" name="Google Shape;201;p26"/>
          <p:cNvPicPr preferRelativeResize="0"/>
          <p:nvPr/>
        </p:nvPicPr>
        <p:blipFill rotWithShape="1">
          <a:blip r:embed="rId6">
            <a:alphaModFix/>
          </a:blip>
          <a:srcRect b="29297" l="34489" r="37920" t="41387"/>
          <a:stretch/>
        </p:blipFill>
        <p:spPr>
          <a:xfrm>
            <a:off x="5364088" y="4725144"/>
            <a:ext cx="2304256" cy="1958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6" name="Google Shape;206;p27"/>
          <p:cNvCxnSpPr/>
          <p:nvPr/>
        </p:nvCxnSpPr>
        <p:spPr>
          <a:xfrm flipH="1" rot="10800000">
            <a:off x="107504" y="692696"/>
            <a:ext cx="7669906" cy="14816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7" name="Google Shape;207;p27"/>
          <p:cNvSpPr txBox="1"/>
          <p:nvPr/>
        </p:nvSpPr>
        <p:spPr>
          <a:xfrm>
            <a:off x="107504" y="188640"/>
            <a:ext cx="6508440" cy="53088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500" u="none" cap="none" strike="noStrike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27"/>
          <p:cNvPicPr preferRelativeResize="0"/>
          <p:nvPr/>
        </p:nvPicPr>
        <p:blipFill rotWithShape="1">
          <a:blip r:embed="rId3">
            <a:alphaModFix/>
          </a:blip>
          <a:srcRect b="38265" l="26146" r="26646" t="11764"/>
          <a:stretch/>
        </p:blipFill>
        <p:spPr>
          <a:xfrm>
            <a:off x="7164288" y="116632"/>
            <a:ext cx="1764341" cy="1050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9" name="Google Shape;209;p27"/>
          <p:cNvCxnSpPr/>
          <p:nvPr/>
        </p:nvCxnSpPr>
        <p:spPr>
          <a:xfrm>
            <a:off x="179512" y="1340768"/>
            <a:ext cx="1728192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0" name="Google Shape;210;p27"/>
          <p:cNvSpPr txBox="1"/>
          <p:nvPr/>
        </p:nvSpPr>
        <p:spPr>
          <a:xfrm flipH="1">
            <a:off x="179512" y="980728"/>
            <a:ext cx="4204595" cy="39238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Решение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7"/>
          <p:cNvSpPr txBox="1"/>
          <p:nvPr>
            <p:ph idx="12" type="sldNum"/>
          </p:nvPr>
        </p:nvSpPr>
        <p:spPr>
          <a:xfrm>
            <a:off x="7086600" y="6584156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350"/>
              <a:t>‹#›</a:t>
            </a:fld>
            <a:endParaRPr/>
          </a:p>
        </p:txBody>
      </p:sp>
      <p:sp>
        <p:nvSpPr>
          <p:cNvPr id="212" name="Google Shape;212;p27"/>
          <p:cNvSpPr/>
          <p:nvPr/>
        </p:nvSpPr>
        <p:spPr>
          <a:xfrm>
            <a:off x="4484115" y="3313584"/>
            <a:ext cx="175770" cy="23083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7"/>
          <p:cNvSpPr txBox="1"/>
          <p:nvPr/>
        </p:nvSpPr>
        <p:spPr>
          <a:xfrm>
            <a:off x="251520" y="1628800"/>
            <a:ext cx="3364329" cy="11521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4650" spcFirstLastPara="1" rIns="74650" wrap="square" tIns="7465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приложение «Старший друг» поступает запрос от родителя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https://static.vecteezy.com/system/resources/previews/002/002/297/original/beautiful-woman-avatar-character-icon-free-vector.jpg" id="214" name="Google Shape;21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2764" y="3113258"/>
            <a:ext cx="2520280" cy="2403974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7"/>
          <p:cNvSpPr/>
          <p:nvPr/>
        </p:nvSpPr>
        <p:spPr>
          <a:xfrm>
            <a:off x="395536" y="2420888"/>
            <a:ext cx="2952328" cy="1008112"/>
          </a:xfrm>
          <a:prstGeom prst="wedgeRoundRectCallout">
            <a:avLst>
              <a:gd fmla="val 5860" name="adj1"/>
              <a:gd fmla="val 75937" name="adj2"/>
              <a:gd fmla="val 16667" name="adj3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 задерживаюсь на работе, ребёнка нужно сопроводить из школы домой по адресу…..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" name="Google Shape;216;p27"/>
          <p:cNvSpPr/>
          <p:nvPr/>
        </p:nvSpPr>
        <p:spPr>
          <a:xfrm>
            <a:off x="4355976" y="1340768"/>
            <a:ext cx="4464496" cy="9787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Запрос видят все зарегистрированные «сопровождающие» – педагоги/старшеклассники, кто-то из них принимает данный запрос 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https://pictures.pibig.info/uploads/posts/2023-04/1681387492_pictures-pibig-info-p-sovremennii-uchitel-risunok-vkontakte-44.png" id="217" name="Google Shape;217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48064" y="3212976"/>
            <a:ext cx="2160240" cy="216024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7"/>
          <p:cNvSpPr/>
          <p:nvPr/>
        </p:nvSpPr>
        <p:spPr>
          <a:xfrm>
            <a:off x="5004048" y="2420888"/>
            <a:ext cx="2952328" cy="1008112"/>
          </a:xfrm>
          <a:prstGeom prst="wedgeRoundRectCallout">
            <a:avLst>
              <a:gd fmla="val 3983" name="adj1"/>
              <a:gd fmla="val 82351" name="adj2"/>
              <a:gd fmla="val 16667" name="adj3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 провела уроки и собираюсь домой, дом 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ребенка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находится по пути к моему, я могу принять этот запрос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19" name="Google Shape;219;p27"/>
          <p:cNvCxnSpPr/>
          <p:nvPr/>
        </p:nvCxnSpPr>
        <p:spPr>
          <a:xfrm>
            <a:off x="3563888" y="2852936"/>
            <a:ext cx="1224136" cy="0"/>
          </a:xfrm>
          <a:prstGeom prst="straightConnector1">
            <a:avLst/>
          </a:prstGeom>
          <a:noFill/>
          <a:ln cap="flat" cmpd="sng" w="476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20" name="Google Shape;220;p27"/>
          <p:cNvSpPr/>
          <p:nvPr/>
        </p:nvSpPr>
        <p:spPr>
          <a:xfrm>
            <a:off x="395536" y="5661248"/>
            <a:ext cx="8280920" cy="914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зарегистрированные в приложении «сопровождающие» проходят школьного психолога, получают одобрение от педагогического состава и руководителя образовательного учреждения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8"/>
          <p:cNvSpPr/>
          <p:nvPr/>
        </p:nvSpPr>
        <p:spPr>
          <a:xfrm>
            <a:off x="107504" y="1340768"/>
            <a:ext cx="5472608" cy="4392488"/>
          </a:xfrm>
          <a:prstGeom prst="flowChartConnector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Google Shape;226;p28"/>
          <p:cNvSpPr/>
          <p:nvPr/>
        </p:nvSpPr>
        <p:spPr>
          <a:xfrm>
            <a:off x="2627784" y="3140968"/>
            <a:ext cx="2376265" cy="1944216"/>
          </a:xfrm>
          <a:prstGeom prst="flowChartConnector">
            <a:avLst/>
          </a:prstGeom>
          <a:solidFill>
            <a:srgbClr val="FBD4B4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Организации дополнительного образования для детей и подростков</a:t>
            </a:r>
            <a:endParaRPr b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27" name="Google Shape;227;p28"/>
          <p:cNvCxnSpPr/>
          <p:nvPr/>
        </p:nvCxnSpPr>
        <p:spPr>
          <a:xfrm flipH="1" rot="10800000">
            <a:off x="107504" y="692696"/>
            <a:ext cx="7669906" cy="14816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8" name="Google Shape;228;p28"/>
          <p:cNvSpPr txBox="1"/>
          <p:nvPr/>
        </p:nvSpPr>
        <p:spPr>
          <a:xfrm>
            <a:off x="107504" y="188640"/>
            <a:ext cx="6508440" cy="53088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28"/>
          <p:cNvPicPr preferRelativeResize="0"/>
          <p:nvPr/>
        </p:nvPicPr>
        <p:blipFill rotWithShape="1">
          <a:blip r:embed="rId3">
            <a:alphaModFix/>
          </a:blip>
          <a:srcRect b="38265" l="26146" r="26646" t="11764"/>
          <a:stretch/>
        </p:blipFill>
        <p:spPr>
          <a:xfrm>
            <a:off x="7164288" y="116632"/>
            <a:ext cx="1764341" cy="1050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Google Shape;230;p28"/>
          <p:cNvCxnSpPr/>
          <p:nvPr/>
        </p:nvCxnSpPr>
        <p:spPr>
          <a:xfrm>
            <a:off x="179512" y="1196752"/>
            <a:ext cx="1728192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1" name="Google Shape;231;p28"/>
          <p:cNvSpPr txBox="1"/>
          <p:nvPr/>
        </p:nvSpPr>
        <p:spPr>
          <a:xfrm flipH="1">
            <a:off x="179512" y="836712"/>
            <a:ext cx="4204595" cy="39238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Рынок</a:t>
            </a: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8"/>
          <p:cNvSpPr txBox="1"/>
          <p:nvPr>
            <p:ph idx="12" type="sldNum"/>
          </p:nvPr>
        </p:nvSpPr>
        <p:spPr>
          <a:xfrm>
            <a:off x="7086600" y="6584156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350"/>
              <a:t>‹#›</a:t>
            </a:fld>
            <a:endParaRPr/>
          </a:p>
        </p:txBody>
      </p:sp>
      <p:sp>
        <p:nvSpPr>
          <p:cNvPr id="233" name="Google Shape;233;p28"/>
          <p:cNvSpPr/>
          <p:nvPr/>
        </p:nvSpPr>
        <p:spPr>
          <a:xfrm>
            <a:off x="539552" y="3140968"/>
            <a:ext cx="2376265" cy="1944216"/>
          </a:xfrm>
          <a:prstGeom prst="flowChartConnector">
            <a:avLst/>
          </a:prstGeom>
          <a:solidFill>
            <a:srgbClr val="B2A0C7"/>
          </a:solidFill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Образовательные учреждения дошкольного образования</a:t>
            </a:r>
            <a:endParaRPr b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8"/>
          <p:cNvSpPr/>
          <p:nvPr/>
        </p:nvSpPr>
        <p:spPr>
          <a:xfrm>
            <a:off x="1115616" y="1988840"/>
            <a:ext cx="3307153" cy="1512168"/>
          </a:xfrm>
          <a:prstGeom prst="flowChartConnector">
            <a:avLst/>
          </a:prstGeom>
          <a:solidFill>
            <a:srgbClr val="B7CCE4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Общеобразовательные учреждения</a:t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35" name="Google Shape;235;p28"/>
          <p:cNvCxnSpPr>
            <a:endCxn id="236" idx="1"/>
          </p:cNvCxnSpPr>
          <p:nvPr/>
        </p:nvCxnSpPr>
        <p:spPr>
          <a:xfrm>
            <a:off x="5220192" y="2420888"/>
            <a:ext cx="1080000" cy="0"/>
          </a:xfrm>
          <a:prstGeom prst="straightConnector1">
            <a:avLst/>
          </a:prstGeom>
          <a:noFill/>
          <a:ln cap="flat" cmpd="sng" w="317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36" name="Google Shape;236;p28"/>
          <p:cNvSpPr/>
          <p:nvPr/>
        </p:nvSpPr>
        <p:spPr>
          <a:xfrm>
            <a:off x="6300192" y="1412776"/>
            <a:ext cx="2664296" cy="2016224"/>
          </a:xfrm>
          <a:prstGeom prst="flowChartProcess">
            <a:avLst/>
          </a:prstGeom>
          <a:solidFill>
            <a:srgbClr val="B7CCE4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Согласно анализу MRFR (исследовательская фирма, занимающаяся глобальными исследованиями рынка), мировой рынок товаров и услуг для обеспечения безопасности детей будет расти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8"/>
          <p:cNvSpPr txBox="1"/>
          <p:nvPr/>
        </p:nvSpPr>
        <p:spPr>
          <a:xfrm>
            <a:off x="1403648" y="1628800"/>
            <a:ext cx="2880320" cy="36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4650" spcFirstLastPara="1" rIns="74650" wrap="square" tIns="7465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Потенциальные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покупатели</a:t>
            </a:r>
            <a:endParaRPr b="1"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8" name="Google Shape;238;p28"/>
          <p:cNvSpPr/>
          <p:nvPr/>
        </p:nvSpPr>
        <p:spPr>
          <a:xfrm>
            <a:off x="6300192" y="3645024"/>
            <a:ext cx="2664296" cy="1440160"/>
          </a:xfrm>
          <a:prstGeom prst="flowChartProcess">
            <a:avLst/>
          </a:prstGeom>
          <a:solidFill>
            <a:srgbClr val="B7CCE4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Детская безопасность – одно из приоритетных направлений в России, согласно указу президента, с которым можно ознакомиться, перейдя по QR-коду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9" name="Google Shape;239;p28"/>
          <p:cNvCxnSpPr>
            <a:endCxn id="238" idx="1"/>
          </p:cNvCxnSpPr>
          <p:nvPr/>
        </p:nvCxnSpPr>
        <p:spPr>
          <a:xfrm>
            <a:off x="5364192" y="4365104"/>
            <a:ext cx="936000" cy="0"/>
          </a:xfrm>
          <a:prstGeom prst="straightConnector1">
            <a:avLst/>
          </a:prstGeom>
          <a:noFill/>
          <a:ln cap="flat" cmpd="sng" w="317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pic>
        <p:nvPicPr>
          <p:cNvPr id="240" name="Google Shape;240;p28"/>
          <p:cNvPicPr preferRelativeResize="0"/>
          <p:nvPr/>
        </p:nvPicPr>
        <p:blipFill rotWithShape="1">
          <a:blip r:embed="rId4">
            <a:alphaModFix/>
          </a:blip>
          <a:srcRect b="45369" l="67656" r="21233" t="40744"/>
          <a:stretch/>
        </p:blipFill>
        <p:spPr>
          <a:xfrm>
            <a:off x="6876256" y="5157192"/>
            <a:ext cx="1584176" cy="1584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5" name="Google Shape;245;p29"/>
          <p:cNvCxnSpPr/>
          <p:nvPr/>
        </p:nvCxnSpPr>
        <p:spPr>
          <a:xfrm flipH="1" rot="10800000">
            <a:off x="107504" y="692696"/>
            <a:ext cx="7669906" cy="14816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6" name="Google Shape;246;p29"/>
          <p:cNvSpPr txBox="1"/>
          <p:nvPr/>
        </p:nvSpPr>
        <p:spPr>
          <a:xfrm>
            <a:off x="107504" y="188640"/>
            <a:ext cx="6508440" cy="53088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29"/>
          <p:cNvPicPr preferRelativeResize="0"/>
          <p:nvPr/>
        </p:nvPicPr>
        <p:blipFill rotWithShape="1">
          <a:blip r:embed="rId3">
            <a:alphaModFix/>
          </a:blip>
          <a:srcRect b="38265" l="26146" r="26646" t="11764"/>
          <a:stretch/>
        </p:blipFill>
        <p:spPr>
          <a:xfrm>
            <a:off x="7164288" y="116632"/>
            <a:ext cx="1764341" cy="1050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8" name="Google Shape;248;p29"/>
          <p:cNvCxnSpPr/>
          <p:nvPr/>
        </p:nvCxnSpPr>
        <p:spPr>
          <a:xfrm>
            <a:off x="179512" y="1196752"/>
            <a:ext cx="3744416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9" name="Google Shape;249;p29"/>
          <p:cNvSpPr txBox="1"/>
          <p:nvPr/>
        </p:nvSpPr>
        <p:spPr>
          <a:xfrm flipH="1">
            <a:off x="107504" y="836712"/>
            <a:ext cx="4204595" cy="39238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Конкурентный анализ</a:t>
            </a: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9"/>
          <p:cNvSpPr txBox="1"/>
          <p:nvPr>
            <p:ph idx="12" type="sldNum"/>
          </p:nvPr>
        </p:nvSpPr>
        <p:spPr>
          <a:xfrm>
            <a:off x="7086600" y="6584156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350"/>
              <a:t>‹#›</a:t>
            </a:fld>
            <a:endParaRPr/>
          </a:p>
        </p:txBody>
      </p:sp>
      <p:sp>
        <p:nvSpPr>
          <p:cNvPr id="251" name="Google Shape;251;p29"/>
          <p:cNvSpPr/>
          <p:nvPr/>
        </p:nvSpPr>
        <p:spPr>
          <a:xfrm>
            <a:off x="4484115" y="3313584"/>
            <a:ext cx="175770" cy="23083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2" name="Google Shape;252;p29"/>
          <p:cNvGraphicFramePr/>
          <p:nvPr/>
        </p:nvGraphicFramePr>
        <p:xfrm>
          <a:off x="179512" y="141277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{CAD6958E-E43E-4CAF-AED4-E8668AF33679}</a:tableStyleId>
              </a:tblPr>
              <a:tblGrid>
                <a:gridCol w="2196250"/>
                <a:gridCol w="2196250"/>
                <a:gridCol w="2196250"/>
                <a:gridCol w="2196250"/>
              </a:tblGrid>
              <a:tr h="1268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Параметр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Приложение «Старший друг»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Умные часы с определением </a:t>
                      </a:r>
                      <a:r>
                        <a:rPr lang="ru-RU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</a:t>
                      </a:r>
                      <a:r>
                        <a:rPr lang="ru-RU" sz="1400" u="none" cap="none" strike="noStrike"/>
                        <a:t>еолокации 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ребёнка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Приложение для мобильных телефонов, позволяющее отследить </a:t>
                      </a:r>
                      <a:r>
                        <a:rPr lang="ru-RU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</a:t>
                      </a:r>
                      <a:r>
                        <a:rPr lang="ru-RU" sz="1400" u="none" cap="none" strike="noStrike"/>
                        <a:t>еолокацию человека </a:t>
                      </a:r>
                      <a:r>
                        <a:rPr b="1"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(Приложение «Blink»)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</a:tr>
              <a:tr h="80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Приостановка работы приложения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 случае чего, будет указан номер сопровождающего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Может закончится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зарядка на часах/телефоне, тогда геолокация не будет отслеживаться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 hMerge="1"/>
              </a:tr>
              <a:tr h="80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Вероятность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нападения на </a:t>
                      </a: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ребенка</a:t>
                      </a: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Низкая, так как с ребёнком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будет сопровождающий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Высокая,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так как телефон/часы можно выбросить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 hMerge="1"/>
              </a:tr>
              <a:tr h="80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Вероятность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отключения приложения/часов ребёнком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Доступ к приложению 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только у родителей и сопровождающих 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Ребёнок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может самостоятельно отключить приложение/часы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 hMerge="1"/>
              </a:tr>
              <a:tr h="801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Точность определения геолокации 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любое время можно набрать сопровождающему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Могут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быть сбои в работе интернета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 hMerge="1"/>
              </a:tr>
              <a:tr h="567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/>
                        <a:t>Совместимость с Android и iOS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все модели часов совместимы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7" name="Google Shape;257;p30"/>
          <p:cNvCxnSpPr/>
          <p:nvPr/>
        </p:nvCxnSpPr>
        <p:spPr>
          <a:xfrm flipH="1" rot="10800000">
            <a:off x="295132" y="910721"/>
            <a:ext cx="7669800" cy="19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8" name="Google Shape;258;p30"/>
          <p:cNvSpPr txBox="1"/>
          <p:nvPr/>
        </p:nvSpPr>
        <p:spPr>
          <a:xfrm>
            <a:off x="267192" y="202881"/>
            <a:ext cx="650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1500" u="none" cap="none" strike="noStrike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30"/>
          <p:cNvPicPr preferRelativeResize="0"/>
          <p:nvPr/>
        </p:nvPicPr>
        <p:blipFill rotWithShape="1">
          <a:blip r:embed="rId3">
            <a:alphaModFix/>
          </a:blip>
          <a:srcRect b="38267" l="26143" r="26648" t="11762"/>
          <a:stretch/>
        </p:blipFill>
        <p:spPr>
          <a:xfrm>
            <a:off x="7463325" y="48350"/>
            <a:ext cx="1680675" cy="11595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0" name="Google Shape;260;p30"/>
          <p:cNvCxnSpPr/>
          <p:nvPr/>
        </p:nvCxnSpPr>
        <p:spPr>
          <a:xfrm>
            <a:off x="392509" y="1332550"/>
            <a:ext cx="2307600" cy="21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61" name="Google Shape;261;p30"/>
          <p:cNvSpPr txBox="1"/>
          <p:nvPr/>
        </p:nvSpPr>
        <p:spPr>
          <a:xfrm flipH="1">
            <a:off x="295125" y="910735"/>
            <a:ext cx="4204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Бизнес-модель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0"/>
          <p:cNvSpPr txBox="1"/>
          <p:nvPr/>
        </p:nvSpPr>
        <p:spPr>
          <a:xfrm>
            <a:off x="1844674" y="3244334"/>
            <a:ext cx="4570800" cy="8310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530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ru-RU" sz="2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Рабочая тетрадь модуль «Бизнес модель»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0"/>
          <p:cNvSpPr txBox="1"/>
          <p:nvPr>
            <p:ph idx="12" type="sldNum"/>
          </p:nvPr>
        </p:nvSpPr>
        <p:spPr>
          <a:xfrm>
            <a:off x="8849689" y="6492900"/>
            <a:ext cx="294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aphicFrame>
        <p:nvGraphicFramePr>
          <p:cNvPr id="264" name="Google Shape;264;p30"/>
          <p:cNvGraphicFramePr/>
          <p:nvPr/>
        </p:nvGraphicFramePr>
        <p:xfrm>
          <a:off x="261160" y="14799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{B3DE638F-0D95-4FEE-AA81-CF3ECA51DC06}</a:tableStyleId>
              </a:tblPr>
              <a:tblGrid>
                <a:gridCol w="1387500"/>
                <a:gridCol w="2061150"/>
                <a:gridCol w="862175"/>
                <a:gridCol w="712550"/>
                <a:gridCol w="2282225"/>
                <a:gridCol w="1316075"/>
              </a:tblGrid>
              <a:tr h="436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8E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8. Ключевые партнеры</a:t>
                      </a:r>
                      <a:endParaRPr b="1" sz="1200" u="none" cap="none" strike="noStrike">
                        <a:solidFill>
                          <a:srgbClr val="8E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8E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7. Ключевые действия</a:t>
                      </a:r>
                      <a:endParaRPr b="1" sz="1200" u="none" cap="none" strike="noStrike">
                        <a:solidFill>
                          <a:srgbClr val="8E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8E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2. Ключевые ценности</a:t>
                      </a:r>
                      <a:endParaRPr b="1" sz="1200" u="none" cap="none" strike="noStrike">
                        <a:solidFill>
                          <a:srgbClr val="8E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8E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4. Взаимоотношения</a:t>
                      </a:r>
                      <a:br>
                        <a:rPr b="1" lang="ru-RU" sz="1200" u="none" cap="none" strike="noStrike">
                          <a:solidFill>
                            <a:srgbClr val="8E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</a:br>
                      <a:r>
                        <a:rPr b="1" lang="ru-RU" sz="1200" u="none" cap="none" strike="noStrike">
                          <a:solidFill>
                            <a:srgbClr val="8E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 клиентами</a:t>
                      </a:r>
                      <a:endParaRPr b="1" sz="1200" u="none" cap="none" strike="noStrike">
                        <a:solidFill>
                          <a:srgbClr val="8E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8E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1.Сегменты</a:t>
                      </a:r>
                      <a:br>
                        <a:rPr b="1" lang="ru-RU" sz="1200" u="none" cap="none" strike="noStrike">
                          <a:solidFill>
                            <a:srgbClr val="8E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</a:br>
                      <a:r>
                        <a:rPr b="1" lang="ru-RU" sz="1200" u="none" cap="none" strike="noStrike">
                          <a:solidFill>
                            <a:srgbClr val="8E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потребителей</a:t>
                      </a:r>
                      <a:endParaRPr b="1" sz="1200" u="none" cap="none" strike="noStrike">
                        <a:solidFill>
                          <a:srgbClr val="8E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81250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Общеобразовательные учреждения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Приложение, где старшеклассники/педагоги приводят в школу или со школы, отвечая за его безопасность</a:t>
                      </a:r>
                      <a:b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</a:br>
                      <a:b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</a:br>
                      <a:endParaRPr b="0" sz="12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Решение социально-значимых проблем, таких как педофилия и маньяки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3"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Канал сбыта нулевого уровня, то есть создатели приложения напрямую сотрудничают с 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потребителями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Для физических лиц, мужчин и женщин, которые имеют несовершеннолетних детей, посещающих образовательные учреждения, а также организации дополнительного образования 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355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8E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6. Ключевые ресурсы</a:t>
                      </a:r>
                      <a:endParaRPr b="1" sz="1200" u="none" cap="none" strike="noStrike">
                        <a:solidFill>
                          <a:srgbClr val="8E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8E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3. Каналы</a:t>
                      </a:r>
                      <a:endParaRPr b="1" sz="1200" u="none" cap="none" strike="noStrike">
                        <a:solidFill>
                          <a:srgbClr val="8E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10513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трудовые (персонал), материальные ресурсы, интеллектуальные ресурсы, финансы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1. </a:t>
                      </a:r>
                      <a:r>
                        <a:rPr lang="ru-RU" sz="12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Пресс-релизы (сообщение для прессы)</a:t>
                      </a:r>
                      <a:endParaRPr sz="12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2.Оффлайн переговоры с целевой аудиторией</a:t>
                      </a:r>
                      <a:endParaRPr sz="12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23555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8E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9. Структура расходов</a:t>
                      </a:r>
                      <a:endParaRPr b="1" sz="1200" u="none" cap="none" strike="noStrike">
                        <a:solidFill>
                          <a:srgbClr val="8E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8E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5. Потоки доходов</a:t>
                      </a:r>
                      <a:endParaRPr b="1" sz="1200" u="none" cap="none" strike="noStrike">
                        <a:solidFill>
                          <a:srgbClr val="8E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9149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Постоянные: заработная плата, техническое обслуживание</a:t>
                      </a:r>
                      <a:endParaRPr sz="12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Переменные: разработка приложения, НДС, налог на прибыль</a:t>
                      </a:r>
                      <a:b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</a:br>
                      <a:endParaRPr b="0" sz="12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Получаем прибыль за счет скачиваний из магазина приложений, например Play Market. Также за счет интегрированной рекламы в приложении.</a:t>
                      </a:r>
                      <a:br>
                        <a:rPr b="0" lang="ru-RU" sz="12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</a:br>
                      <a:endParaRPr b="0" sz="12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10525" marB="10525" marR="15775" marL="157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9" name="Google Shape;269;p31"/>
          <p:cNvCxnSpPr/>
          <p:nvPr/>
        </p:nvCxnSpPr>
        <p:spPr>
          <a:xfrm flipH="1" rot="10800000">
            <a:off x="295132" y="910721"/>
            <a:ext cx="7669800" cy="19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70" name="Google Shape;270;p31"/>
          <p:cNvSpPr txBox="1"/>
          <p:nvPr/>
        </p:nvSpPr>
        <p:spPr>
          <a:xfrm>
            <a:off x="267192" y="202881"/>
            <a:ext cx="650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1500" u="none" cap="none" strike="noStrike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31"/>
          <p:cNvPicPr preferRelativeResize="0"/>
          <p:nvPr/>
        </p:nvPicPr>
        <p:blipFill rotWithShape="1">
          <a:blip r:embed="rId3">
            <a:alphaModFix/>
          </a:blip>
          <a:srcRect b="38267" l="26143" r="26648" t="11762"/>
          <a:stretch/>
        </p:blipFill>
        <p:spPr>
          <a:xfrm>
            <a:off x="7366150" y="48350"/>
            <a:ext cx="1730200" cy="11220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2" name="Google Shape;272;p31"/>
          <p:cNvCxnSpPr/>
          <p:nvPr/>
        </p:nvCxnSpPr>
        <p:spPr>
          <a:xfrm flipH="1" rot="10800000">
            <a:off x="495185" y="1375650"/>
            <a:ext cx="3005700" cy="36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73" name="Google Shape;273;p31"/>
          <p:cNvSpPr txBox="1"/>
          <p:nvPr/>
        </p:nvSpPr>
        <p:spPr>
          <a:xfrm flipH="1">
            <a:off x="367500" y="963743"/>
            <a:ext cx="4204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Стратегия развития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1"/>
          <p:cNvSpPr txBox="1"/>
          <p:nvPr>
            <p:ph idx="12" type="sldNum"/>
          </p:nvPr>
        </p:nvSpPr>
        <p:spPr>
          <a:xfrm>
            <a:off x="8777814" y="6492900"/>
            <a:ext cx="318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75" name="Google Shape;275;p31"/>
          <p:cNvSpPr/>
          <p:nvPr/>
        </p:nvSpPr>
        <p:spPr>
          <a:xfrm>
            <a:off x="82400" y="1945363"/>
            <a:ext cx="5636100" cy="42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1" lang="ru-RU" sz="2300" u="sng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Текущее состояние:</a:t>
            </a:r>
            <a:r>
              <a:rPr i="0" lang="ru-RU" sz="23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 sz="2100">
                <a:latin typeface="Verdana"/>
                <a:ea typeface="Verdana"/>
                <a:cs typeface="Verdana"/>
                <a:sym typeface="Verdana"/>
              </a:rPr>
              <a:t>-концепция продукта;</a:t>
            </a:r>
            <a:endParaRPr sz="21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 sz="2100">
                <a:latin typeface="Verdana"/>
                <a:ea typeface="Verdana"/>
                <a:cs typeface="Verdana"/>
                <a:sym typeface="Verdana"/>
              </a:rPr>
              <a:t>-оценка рисков;</a:t>
            </a:r>
            <a:endParaRPr sz="21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 sz="2100">
                <a:latin typeface="Verdana"/>
                <a:ea typeface="Verdana"/>
                <a:cs typeface="Verdana"/>
                <a:sym typeface="Verdana"/>
              </a:rPr>
              <a:t>-календарный план для запуска MVP - от 3 до 6 месяцев;</a:t>
            </a:r>
            <a:endParaRPr sz="21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 sz="2100">
                <a:latin typeface="Verdana"/>
                <a:ea typeface="Verdana"/>
                <a:cs typeface="Verdana"/>
                <a:sym typeface="Verdana"/>
              </a:rPr>
              <a:t>-смета для запуска </a:t>
            </a:r>
            <a:r>
              <a:rPr lang="ru-RU" sz="2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MVP (600 000 руб.);</a:t>
            </a:r>
            <a:endParaRPr sz="2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-RU" sz="2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-активная команда.</a:t>
            </a:r>
            <a:endParaRPr sz="2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b="1" i="1" lang="ru-RU" sz="2300" u="sng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перспективе:</a:t>
            </a:r>
            <a:endParaRPr b="1" i="1" sz="2300" u="sng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ru-RU" sz="2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-набор клиентской базы;</a:t>
            </a:r>
            <a:endParaRPr sz="2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ru-RU" sz="2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-развитие проекта, за счет рекламы.</a:t>
            </a:r>
            <a:endParaRPr sz="2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sz="1600"/>
          </a:p>
        </p:txBody>
      </p:sp>
      <p:pic>
        <p:nvPicPr>
          <p:cNvPr id="276" name="Google Shape;27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6825" y="2544475"/>
            <a:ext cx="3439525" cy="304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1" name="Google Shape;281;p32"/>
          <p:cNvCxnSpPr/>
          <p:nvPr/>
        </p:nvCxnSpPr>
        <p:spPr>
          <a:xfrm flipH="1" rot="10800000">
            <a:off x="295132" y="910721"/>
            <a:ext cx="7669800" cy="19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82" name="Google Shape;282;p32"/>
          <p:cNvSpPr txBox="1"/>
          <p:nvPr/>
        </p:nvSpPr>
        <p:spPr>
          <a:xfrm>
            <a:off x="267192" y="202881"/>
            <a:ext cx="650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1500" u="none" cap="none" strike="noStrike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32"/>
          <p:cNvPicPr preferRelativeResize="0"/>
          <p:nvPr/>
        </p:nvPicPr>
        <p:blipFill rotWithShape="1">
          <a:blip r:embed="rId3">
            <a:alphaModFix/>
          </a:blip>
          <a:srcRect b="38267" l="26143" r="26648" t="11762"/>
          <a:stretch/>
        </p:blipFill>
        <p:spPr>
          <a:xfrm>
            <a:off x="7171400" y="48350"/>
            <a:ext cx="1924950" cy="1245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4" name="Google Shape;284;p32"/>
          <p:cNvCxnSpPr/>
          <p:nvPr/>
        </p:nvCxnSpPr>
        <p:spPr>
          <a:xfrm>
            <a:off x="295134" y="1379250"/>
            <a:ext cx="21837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85" name="Google Shape;285;p32"/>
          <p:cNvSpPr txBox="1"/>
          <p:nvPr/>
        </p:nvSpPr>
        <p:spPr>
          <a:xfrm flipH="1">
            <a:off x="367500" y="963743"/>
            <a:ext cx="4204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Команда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2"/>
          <p:cNvSpPr txBox="1"/>
          <p:nvPr>
            <p:ph idx="12" type="sldNum"/>
          </p:nvPr>
        </p:nvSpPr>
        <p:spPr>
          <a:xfrm>
            <a:off x="8773239" y="6492900"/>
            <a:ext cx="323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87" name="Google Shape;287;p32"/>
          <p:cNvPicPr preferRelativeResize="0"/>
          <p:nvPr/>
        </p:nvPicPr>
        <p:blipFill rotWithShape="1">
          <a:blip r:embed="rId4">
            <a:alphaModFix/>
          </a:blip>
          <a:srcRect b="45989" l="13017" r="12980" t="0"/>
          <a:stretch/>
        </p:blipFill>
        <p:spPr>
          <a:xfrm>
            <a:off x="367500" y="2281450"/>
            <a:ext cx="2653889" cy="25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6825" y="2215922"/>
            <a:ext cx="2409513" cy="2713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12501" y="1412463"/>
            <a:ext cx="2542029" cy="2582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2"/>
          <p:cNvPicPr preferRelativeResize="0"/>
          <p:nvPr/>
        </p:nvPicPr>
        <p:blipFill rotWithShape="1">
          <a:blip r:embed="rId7">
            <a:alphaModFix/>
          </a:blip>
          <a:srcRect b="0" l="29471" r="31918" t="50714"/>
          <a:stretch/>
        </p:blipFill>
        <p:spPr>
          <a:xfrm>
            <a:off x="3371975" y="4137400"/>
            <a:ext cx="2623075" cy="2511226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2"/>
          <p:cNvSpPr/>
          <p:nvPr/>
        </p:nvSpPr>
        <p:spPr>
          <a:xfrm>
            <a:off x="367550" y="4589125"/>
            <a:ext cx="2653800" cy="59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300">
                <a:latin typeface="Calibri"/>
                <a:ea typeface="Calibri"/>
                <a:cs typeface="Calibri"/>
                <a:sym typeface="Calibri"/>
              </a:rPr>
              <a:t>Егор Бубякин</a:t>
            </a:r>
            <a:endParaRPr b="1" i="1" sz="2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2"/>
          <p:cNvSpPr/>
          <p:nvPr/>
        </p:nvSpPr>
        <p:spPr>
          <a:xfrm>
            <a:off x="6303000" y="4527525"/>
            <a:ext cx="2653800" cy="59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000">
                <a:latin typeface="Calibri"/>
                <a:ea typeface="Calibri"/>
                <a:cs typeface="Calibri"/>
                <a:sym typeface="Calibri"/>
              </a:rPr>
              <a:t>Марина Типикина</a:t>
            </a:r>
            <a:endParaRPr b="1" i="1"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2"/>
          <p:cNvSpPr/>
          <p:nvPr/>
        </p:nvSpPr>
        <p:spPr>
          <a:xfrm>
            <a:off x="3356600" y="3429000"/>
            <a:ext cx="2653800" cy="59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000">
                <a:latin typeface="Calibri"/>
                <a:ea typeface="Calibri"/>
                <a:cs typeface="Calibri"/>
                <a:sym typeface="Calibri"/>
              </a:rPr>
              <a:t>Софья Красногорова</a:t>
            </a:r>
            <a:endParaRPr b="1" i="1"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2"/>
          <p:cNvSpPr/>
          <p:nvPr/>
        </p:nvSpPr>
        <p:spPr>
          <a:xfrm>
            <a:off x="3356613" y="6074250"/>
            <a:ext cx="2653800" cy="59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000">
                <a:latin typeface="Calibri"/>
                <a:ea typeface="Calibri"/>
                <a:cs typeface="Calibri"/>
                <a:sym typeface="Calibri"/>
              </a:rPr>
              <a:t>Владислав Мещеряков</a:t>
            </a:r>
            <a:endParaRPr b="1" i="1"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9" name="Google Shape;299;p33"/>
          <p:cNvCxnSpPr/>
          <p:nvPr/>
        </p:nvCxnSpPr>
        <p:spPr>
          <a:xfrm flipH="1" rot="10800000">
            <a:off x="295132" y="910721"/>
            <a:ext cx="7669800" cy="19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00" name="Google Shape;300;p33"/>
          <p:cNvSpPr txBox="1"/>
          <p:nvPr/>
        </p:nvSpPr>
        <p:spPr>
          <a:xfrm>
            <a:off x="267192" y="202881"/>
            <a:ext cx="650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1500" u="none" cap="none" strike="noStrike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АКСЕЛЕРАЦИОННАЯ ПРОГРАММА 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p33"/>
          <p:cNvPicPr preferRelativeResize="0"/>
          <p:nvPr/>
        </p:nvPicPr>
        <p:blipFill rotWithShape="1">
          <a:blip r:embed="rId3">
            <a:alphaModFix/>
          </a:blip>
          <a:srcRect b="38267" l="26143" r="26648" t="11762"/>
          <a:stretch/>
        </p:blipFill>
        <p:spPr>
          <a:xfrm>
            <a:off x="7278925" y="48350"/>
            <a:ext cx="1817425" cy="11939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2" name="Google Shape;302;p33"/>
          <p:cNvCxnSpPr/>
          <p:nvPr/>
        </p:nvCxnSpPr>
        <p:spPr>
          <a:xfrm flipH="1" rot="10800000">
            <a:off x="392510" y="1375650"/>
            <a:ext cx="4155600" cy="36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03" name="Google Shape;303;p33"/>
          <p:cNvSpPr txBox="1"/>
          <p:nvPr/>
        </p:nvSpPr>
        <p:spPr>
          <a:xfrm flipH="1">
            <a:off x="297725" y="945325"/>
            <a:ext cx="577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ru-RU" sz="2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Финальный слайд-визитка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3"/>
          <p:cNvSpPr txBox="1"/>
          <p:nvPr>
            <p:ph idx="12" type="sldNum"/>
          </p:nvPr>
        </p:nvSpPr>
        <p:spPr>
          <a:xfrm>
            <a:off x="8859939" y="6456850"/>
            <a:ext cx="284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05" name="Google Shape;30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5200" y="3168900"/>
            <a:ext cx="3073600" cy="2915974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3"/>
          <p:cNvSpPr txBox="1"/>
          <p:nvPr/>
        </p:nvSpPr>
        <p:spPr>
          <a:xfrm>
            <a:off x="1327550" y="1632375"/>
            <a:ext cx="6262500" cy="12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Приложение “Старший друг”</a:t>
            </a:r>
            <a:endParaRPr b="1" sz="230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Безопасность превыше всего!!!</a:t>
            </a:r>
            <a:endParaRPr i="1" sz="23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