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w8+6gPWIOK1gLCtrt4dOwdacS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8726DC-FA7D-4983-9C7E-AF08C93DF15F}">
  <a:tblStyle styleId="{448726DC-FA7D-4983-9C7E-AF08C93DF1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1C08F6-A39A-4FA6-881D-CC9A93882A2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314EE68-23A1-4B09-A403-E2B7C0DE43FD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  <a:fill>
          <a:solidFill>
            <a:srgbClr val="D0DEEF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dk1"/>
      </a:tcTxStyle>
      <a:tcStyle>
        <a:tcBdr/>
      </a:tcStyle>
    </a:lastCol>
    <a:firstCol>
      <a:tcTxStyle b="on" i="off">
        <a:font>
          <a:latin typeface="Arial"/>
          <a:ea typeface="Arial"/>
          <a:cs typeface="Arial"/>
        </a:font>
        <a:schemeClr val="dk1"/>
      </a:tcTxStyle>
      <a:tcStyle>
        <a:tcBdr/>
      </a:tcStyle>
    </a:firstCol>
    <a:lastRow>
      <a:tcTxStyle b="on" i="off">
        <a:font>
          <a:latin typeface="Arial"/>
          <a:ea typeface="Arial"/>
          <a:cs typeface="Arial"/>
        </a:font>
        <a:schemeClr val="dk1"/>
      </a:tcTxStyle>
      <a:tcStyle>
        <a:tcBdr>
          <a:top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9EFF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dk1"/>
      </a:tcTxStyle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E9EFF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30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 cap="none" spc="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Причины пожаров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65000"/>
                    <a:tint val="50000"/>
                    <a:satMod val="300000"/>
                  </a:schemeClr>
                </a:gs>
                <a:gs pos="35000">
                  <a:schemeClr val="accent5">
                    <a:shade val="65000"/>
                    <a:tint val="37000"/>
                    <a:satMod val="300000"/>
                  </a:schemeClr>
                </a:gs>
                <a:gs pos="100000">
                  <a:schemeClr val="accent5">
                    <a:shade val="65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65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Электропроводка</c:v>
                </c:pt>
                <c:pt idx="1">
                  <c:v>Электроприборы</c:v>
                </c:pt>
                <c:pt idx="2">
                  <c:v>Курение</c:v>
                </c:pt>
                <c:pt idx="3">
                  <c:v>Печи</c:v>
                </c:pt>
                <c:pt idx="4">
                  <c:v>Детские Шалости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0.23</c:v>
                </c:pt>
                <c:pt idx="2">
                  <c:v>0.2</c:v>
                </c:pt>
                <c:pt idx="3">
                  <c:v>0.17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950-90CD-1C9857A0F0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Электропроводка</c:v>
                </c:pt>
                <c:pt idx="1">
                  <c:v>Электроприборы</c:v>
                </c:pt>
                <c:pt idx="2">
                  <c:v>Курение</c:v>
                </c:pt>
                <c:pt idx="3">
                  <c:v>Печи</c:v>
                </c:pt>
                <c:pt idx="4">
                  <c:v>Детские Шалости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0050-4950-90CD-1C9857A0F0F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5000"/>
                    <a:tint val="50000"/>
                    <a:satMod val="300000"/>
                  </a:schemeClr>
                </a:gs>
                <a:gs pos="35000">
                  <a:schemeClr val="accent5">
                    <a:tint val="65000"/>
                    <a:tint val="37000"/>
                    <a:satMod val="300000"/>
                  </a:schemeClr>
                </a:gs>
                <a:gs pos="100000">
                  <a:schemeClr val="accent5">
                    <a:tint val="65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tint val="65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Электропроводка</c:v>
                </c:pt>
                <c:pt idx="1">
                  <c:v>Электроприборы</c:v>
                </c:pt>
                <c:pt idx="2">
                  <c:v>Курение</c:v>
                </c:pt>
                <c:pt idx="3">
                  <c:v>Печи</c:v>
                </c:pt>
                <c:pt idx="4">
                  <c:v>Детские Шалости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0050-4950-90CD-1C9857A0F0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22946088"/>
        <c:axId val="422942952"/>
      </c:barChart>
      <c:catAx>
        <c:axId val="42294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2942952"/>
        <c:crosses val="autoZero"/>
        <c:auto val="1"/>
        <c:lblAlgn val="ctr"/>
        <c:lblOffset val="100"/>
        <c:noMultiLvlLbl val="0"/>
      </c:catAx>
      <c:valAx>
        <c:axId val="422942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2946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62983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3698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  <p:sp>
        <p:nvSpPr>
          <p:cNvPr id="119" name="Google Shape;11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663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3692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973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9341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59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403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9107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3406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0303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3906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4088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0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20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" name="Google Shape;29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21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21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1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1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1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1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1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1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1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1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21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2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2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1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1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21"/>
          <p:cNvSpPr/>
          <p:nvPr/>
        </p:nvSpPr>
        <p:spPr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21"/>
          <p:cNvSpPr/>
          <p:nvPr/>
        </p:nvSpPr>
        <p:spPr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8108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24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2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24"/>
          <p:cNvGraphicFramePr/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{448726DC-FA7D-4983-9C7E-AF08C93DF15F}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24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2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2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2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2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2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2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5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5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5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5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2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92410DF6-13C3-48D8-A01A-114FE6184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7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Google Shape;105;p1"/>
          <p:cNvSpPr txBox="1"/>
          <p:nvPr/>
        </p:nvSpPr>
        <p:spPr>
          <a:xfrm>
            <a:off x="-25092" y="790723"/>
            <a:ext cx="5505449" cy="6084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lvl="0" algn="ctr">
              <a:buClr>
                <a:srgbClr val="8F00FF"/>
              </a:buClr>
              <a:buSzPts val="1800"/>
            </a:pPr>
            <a:r>
              <a:rPr lang="en-US" sz="8600" dirty="0">
                <a:ln w="0">
                  <a:solidFill>
                    <a:srgbClr val="7030A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Century Gothic" panose="020B0502020202020204" pitchFamily="34" charset="0"/>
                <a:ea typeface="Helvetica Neue"/>
                <a:cs typeface="Helvetica Neue"/>
                <a:sym typeface="Helvetica Neue"/>
              </a:rPr>
              <a:t>AllCheck</a:t>
            </a:r>
            <a:endParaRPr sz="8600" i="0" u="none" strike="noStrike" dirty="0">
              <a:ln w="0">
                <a:solidFill>
                  <a:srgbClr val="7030A0"/>
                </a:solidFill>
              </a:ln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Century Gothic" panose="020B0502020202020204" pitchFamily="34" charset="0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endParaRPr lang="ru-RU"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sym typeface="Arial"/>
              </a:rPr>
              <a:t>ЛИДЕР КОМАНДЫ:</a:t>
            </a:r>
            <a:endParaRPr sz="2300" b="0" i="0" u="none" strike="noStrike" cap="none" dirty="0">
              <a:ln>
                <a:solidFill>
                  <a:srgbClr val="7030A0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dirty="0">
                <a:ln>
                  <a:solidFill>
                    <a:srgbClr val="7030A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Еремейчук Роман</a:t>
            </a:r>
            <a:r>
              <a:rPr lang="ru-RU" sz="2300" b="0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sym typeface="Arial"/>
              </a:rPr>
              <a:t> </a:t>
            </a:r>
            <a:endParaRPr sz="2300" b="0" i="0" u="none" strike="noStrike" cap="none" dirty="0">
              <a:ln>
                <a:solidFill>
                  <a:srgbClr val="7030A0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117995" y="32097"/>
            <a:ext cx="6092744" cy="792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МЕЖВУЗОВСКАЯ АКСЕЛЕРАЦИОННАЯ ПРОГРАММА</a:t>
            </a:r>
            <a:endParaRPr sz="1600" b="1" i="0" u="none" strike="noStrike" cap="none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АКСЕЛЕРАТОР HOMENET</a:t>
            </a:r>
            <a:endParaRPr sz="2400" b="1" i="0" u="none" strike="noStrike" cap="none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584" y="2000892"/>
            <a:ext cx="2518711" cy="25187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Google Shape;108;p1">
            <a:extLst>
              <a:ext uri="{FF2B5EF4-FFF2-40B4-BE49-F238E27FC236}">
                <a16:creationId xmlns:a16="http://schemas.microsoft.com/office/drawing/2014/main" id="{BAA03F31-99C0-46E6-8CF4-0A635F2672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9295" y="-100251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15;p1">
            <a:extLst>
              <a:ext uri="{FF2B5EF4-FFF2-40B4-BE49-F238E27FC236}">
                <a16:creationId xmlns:a16="http://schemas.microsoft.com/office/drawing/2014/main" id="{8451D54F-3F3C-4B69-8F24-23EF8CF9F43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7286" y="5979500"/>
            <a:ext cx="2357721" cy="597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>
            <a:extLst>
              <a:ext uri="{FF2B5EF4-FFF2-40B4-BE49-F238E27FC236}">
                <a16:creationId xmlns:a16="http://schemas.microsoft.com/office/drawing/2014/main" id="{F80F012C-24F8-411C-BBBC-2061820BE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Google Shape;121;p2"/>
          <p:cNvSpPr txBox="1"/>
          <p:nvPr/>
        </p:nvSpPr>
        <p:spPr>
          <a:xfrm>
            <a:off x="2193301" y="789578"/>
            <a:ext cx="69921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3600" b="1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Создаём для жителей домов алгоритм и концепт датчиков контроля бытовой опасности во избежание возможных происшествий</a:t>
            </a:r>
            <a:endParaRPr sz="3600" b="1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23000" y="1192342"/>
            <a:ext cx="1214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2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4" name="Google Shape;124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2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sp>
        <p:nvSpPr>
          <p:cNvPr id="126" name="Google Shape;126;p2"/>
          <p:cNvSpPr txBox="1"/>
          <p:nvPr/>
        </p:nvSpPr>
        <p:spPr>
          <a:xfrm>
            <a:off x="63556" y="373297"/>
            <a:ext cx="3808146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tx2">
                    <a:lumMod val="25000"/>
                  </a:schemeClr>
                </a:solidFill>
                <a:latin typeface="Century Gothic" panose="020B0502020202020204" pitchFamily="34" charset="0"/>
                <a:sym typeface="Arial"/>
              </a:rPr>
              <a:t>ВВЕДЕНИЕ В ПРЕДМЕТНУЮ ОБЛАСТЬ</a:t>
            </a:r>
            <a:endParaRPr sz="1600" b="1" i="0" u="sng" strike="noStrike" cap="none" dirty="0">
              <a:solidFill>
                <a:schemeClr val="tx2">
                  <a:lumMod val="2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27" name="Google Shape;127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8" name="Google Shape;128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3" name="Google Shape;133;p2"/>
          <p:cNvSpPr txBox="1"/>
          <p:nvPr/>
        </p:nvSpPr>
        <p:spPr>
          <a:xfrm>
            <a:off x="3010119" y="697168"/>
            <a:ext cx="652158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cap="none" dirty="0">
                <a:ln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sym typeface="Arial"/>
              </a:rPr>
              <a:t>Формула тизера</a:t>
            </a:r>
            <a:r>
              <a:rPr lang="ru-RU" sz="4000" b="1" cap="none" dirty="0">
                <a:ln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sym typeface="Arial"/>
              </a:rPr>
              <a:t>:</a:t>
            </a:r>
            <a:endParaRPr sz="22800" b="1" cap="none" dirty="0">
              <a:ln>
                <a:solidFill>
                  <a:srgbClr val="7030A0"/>
                </a:solidFill>
              </a:ln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</p:spTree>
  </p:cSld>
  <p:clrMapOvr>
    <a:masterClrMapping/>
  </p:clrMapOvr>
  <p:transition spd="med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235879" y="964343"/>
            <a:ext cx="499040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Задача</a:t>
            </a:r>
            <a:r>
              <a:rPr lang="ru-RU" sz="2400" b="0" i="0" u="none" strike="noStrike" cap="none" dirty="0"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– показать актуальность</a:t>
            </a:r>
            <a:endParaRPr sz="2400" b="0" i="0" u="none" strike="noStrike" cap="none" dirty="0"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Факты</a:t>
            </a:r>
            <a:r>
              <a:rPr lang="ru-RU" sz="2400" b="0" i="0" u="none" strike="noStrike" cap="none" dirty="0"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(цифры, графики)</a:t>
            </a:r>
            <a:endParaRPr sz="2000" b="0" i="0" u="none" strike="noStrike" cap="none" dirty="0"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Откуда данные</a:t>
            </a: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400" b="0" i="0" u="none" strike="noStrike" cap="none" dirty="0"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(источники)</a:t>
            </a:r>
            <a:endParaRPr sz="2000" b="0" i="0" u="none" strike="noStrike" cap="none" dirty="0"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Релевантость</a:t>
            </a:r>
            <a:endParaRPr sz="2000" b="1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6697798" y="964343"/>
            <a:ext cx="498982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Как решается сейчас?</a:t>
            </a:r>
            <a:endParaRPr sz="2400" b="1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Ассоциативная визуализация</a:t>
            </a:r>
            <a:endParaRPr sz="2000" b="0" i="0" u="none" strike="noStrike" cap="none" dirty="0"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751427" y="354976"/>
            <a:ext cx="1779321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АКТУАЛЬНОСТЬ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42" name="Google Shape;142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3" name="Google Shape;14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8" name="Google Shape;148;p3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49" name="Google Shape;149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3</a:t>
              </a:r>
              <a:endParaRPr sz="2800" b="0" i="1" u="none" strike="noStrike" cap="none" dirty="0">
                <a:solidFill>
                  <a:srgbClr val="FFFFFF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319717218"/>
              </p:ext>
            </p:extLst>
          </p:nvPr>
        </p:nvGraphicFramePr>
        <p:xfrm>
          <a:off x="2069246" y="2496734"/>
          <a:ext cx="7884380" cy="4214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/>
        </p:nvSpPr>
        <p:spPr>
          <a:xfrm>
            <a:off x="535483" y="336846"/>
            <a:ext cx="11395200" cy="2523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40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Фраймворк гипотезы:</a:t>
            </a:r>
            <a:endParaRPr sz="2400" b="1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rgbClr val="8F00FF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Часть населения страны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сталкивается с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проблем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ой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контроля бытовой опасности в связи с нехваткой времени на ежедневный контроль всей техники и безопасности дома в целом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, и чтобы решить ее мы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предлагаем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концепцию алгоритма,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который обеспечивает оповещение жильцов об опасности и систему фиксирующую данную опасность</a:t>
            </a:r>
            <a:r>
              <a:rPr lang="ru-RU" sz="200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, используя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датчики и нейронную сеть с ними связанную.</a:t>
            </a:r>
            <a:endParaRPr lang="ru-RU" sz="200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943172" y="336846"/>
            <a:ext cx="1246069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ПРОБЛЕМА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59" name="Google Shape;159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0" name="Google Shape;160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5" name="Google Shape;165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6" name="Google Shape;166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4</a:t>
              </a:r>
              <a:endParaRPr sz="320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924" y="3498908"/>
            <a:ext cx="5095875" cy="2866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56" y="3498909"/>
            <a:ext cx="4473493" cy="2866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омб 36"/>
          <p:cNvSpPr/>
          <p:nvPr/>
        </p:nvSpPr>
        <p:spPr>
          <a:xfrm>
            <a:off x="9165278" y="4676428"/>
            <a:ext cx="1871358" cy="1846725"/>
          </a:xfrm>
          <a:prstGeom prst="diamon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омб 34"/>
          <p:cNvSpPr/>
          <p:nvPr/>
        </p:nvSpPr>
        <p:spPr>
          <a:xfrm>
            <a:off x="7136619" y="2678807"/>
            <a:ext cx="1871358" cy="1846725"/>
          </a:xfrm>
          <a:prstGeom prst="diamon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омб 31"/>
          <p:cNvSpPr/>
          <p:nvPr/>
        </p:nvSpPr>
        <p:spPr>
          <a:xfrm>
            <a:off x="5138277" y="4672481"/>
            <a:ext cx="1871358" cy="1846725"/>
          </a:xfrm>
          <a:prstGeom prst="diamon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омб 28"/>
          <p:cNvSpPr/>
          <p:nvPr/>
        </p:nvSpPr>
        <p:spPr>
          <a:xfrm>
            <a:off x="1031950" y="4672481"/>
            <a:ext cx="1871358" cy="1846725"/>
          </a:xfrm>
          <a:prstGeom prst="diamon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омб 26"/>
          <p:cNvSpPr/>
          <p:nvPr/>
        </p:nvSpPr>
        <p:spPr>
          <a:xfrm>
            <a:off x="3018752" y="2678808"/>
            <a:ext cx="1871358" cy="1846725"/>
          </a:xfrm>
          <a:prstGeom prst="diamon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Google Shape;172;p5"/>
          <p:cNvSpPr txBox="1"/>
          <p:nvPr/>
        </p:nvSpPr>
        <p:spPr>
          <a:xfrm>
            <a:off x="312885" y="1019704"/>
            <a:ext cx="528282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Технология стала возможна за счет развития алгоритмов </a:t>
            </a:r>
            <a:r>
              <a:rPr lang="ru-RU" sz="18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нейросетей</a:t>
            </a:r>
            <a:r>
              <a:rPr lang="ru-RU" sz="18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, которые позволяют им фиксировать отклонения от нормальных состояний и информировать о них</a:t>
            </a:r>
            <a:endParaRPr sz="16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420954" y="355604"/>
            <a:ext cx="3960546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ОПИСАНИЕ ПРОДУКТА И ТЕХНОЛОГИИ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74" name="Google Shape;174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5" name="Google Shape;175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80" name="Google Shape;180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1" name="Google Shape;181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6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sp>
        <p:nvSpPr>
          <p:cNvPr id="183" name="Google Shape;183;p5"/>
          <p:cNvSpPr txBox="1"/>
          <p:nvPr/>
        </p:nvSpPr>
        <p:spPr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5"/>
          <p:cNvSpPr txBox="1"/>
          <p:nvPr/>
        </p:nvSpPr>
        <p:spPr>
          <a:xfrm>
            <a:off x="1456681" y="5395803"/>
            <a:ext cx="102189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Датчики</a:t>
            </a:r>
            <a:endParaRPr b="1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185" name="Google Shape;185;p5"/>
          <p:cNvCxnSpPr/>
          <p:nvPr/>
        </p:nvCxnSpPr>
        <p:spPr>
          <a:xfrm flipV="1">
            <a:off x="2485031" y="4109222"/>
            <a:ext cx="1017637" cy="101798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6" name="Google Shape;186;p5"/>
          <p:cNvSpPr txBox="1"/>
          <p:nvPr/>
        </p:nvSpPr>
        <p:spPr>
          <a:xfrm>
            <a:off x="3184031" y="3001407"/>
            <a:ext cx="1540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Центр управления умным домом</a:t>
            </a:r>
            <a:endParaRPr b="1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187" name="Google Shape;187;p5"/>
          <p:cNvCxnSpPr/>
          <p:nvPr/>
        </p:nvCxnSpPr>
        <p:spPr>
          <a:xfrm>
            <a:off x="4478186" y="4075750"/>
            <a:ext cx="1117524" cy="107746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8" name="Google Shape;188;p5"/>
          <p:cNvSpPr txBox="1"/>
          <p:nvPr/>
        </p:nvSpPr>
        <p:spPr>
          <a:xfrm>
            <a:off x="5196269" y="5248420"/>
            <a:ext cx="18171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Сервер </a:t>
            </a:r>
            <a:r>
              <a:rPr lang="ru-RU" b="1" dirty="0" err="1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нейросети</a:t>
            </a:r>
            <a:endParaRPr b="1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189" name="Google Shape;189;p5"/>
          <p:cNvCxnSpPr/>
          <p:nvPr/>
        </p:nvCxnSpPr>
        <p:spPr>
          <a:xfrm flipV="1">
            <a:off x="6581491" y="4075965"/>
            <a:ext cx="1045159" cy="103884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0" name="Google Shape;190;p5"/>
          <p:cNvSpPr txBox="1"/>
          <p:nvPr/>
        </p:nvSpPr>
        <p:spPr>
          <a:xfrm>
            <a:off x="7301898" y="3071033"/>
            <a:ext cx="1540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Центр управления умным домом</a:t>
            </a:r>
            <a:endParaRPr b="1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191" name="Google Shape;191;p5"/>
          <p:cNvCxnSpPr/>
          <p:nvPr/>
        </p:nvCxnSpPr>
        <p:spPr>
          <a:xfrm>
            <a:off x="8548263" y="4094251"/>
            <a:ext cx="1070852" cy="105896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2" name="Google Shape;192;p5"/>
          <p:cNvSpPr txBox="1"/>
          <p:nvPr/>
        </p:nvSpPr>
        <p:spPr>
          <a:xfrm>
            <a:off x="9412119" y="5248420"/>
            <a:ext cx="143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Приложение пользователя</a:t>
            </a:r>
            <a:endParaRPr b="1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6050603" y="989085"/>
            <a:ext cx="622935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Используются самые базовые датчики основанные на фиксации элементарных данных (по типу вкл. </a:t>
            </a:r>
            <a:r>
              <a:rPr lang="ru-RU" sz="18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выкл</a:t>
            </a:r>
            <a:r>
              <a:rPr lang="ru-RU" sz="18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или же есть контакт с объектом или нет): датчик открытия дверей/окон и т.п.</a:t>
            </a:r>
            <a:endParaRPr sz="1800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/>
          <p:nvPr/>
        </p:nvSpPr>
        <p:spPr>
          <a:xfrm>
            <a:off x="851625" y="357226"/>
            <a:ext cx="1879534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РЫНКА</a:t>
            </a:r>
            <a:endParaRPr sz="1600" b="1" i="0" u="sng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1" name="Google Shape;201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7" name="Google Shape;207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8" name="Google Shape;208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7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66" y="4136059"/>
            <a:ext cx="3688930" cy="2582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Google Shape;198;p6">
            <a:extLst>
              <a:ext uri="{FF2B5EF4-FFF2-40B4-BE49-F238E27FC236}">
                <a16:creationId xmlns:a16="http://schemas.microsoft.com/office/drawing/2014/main" id="{190B537D-52E1-4419-8170-BA1504D859AE}"/>
              </a:ext>
            </a:extLst>
          </p:cNvPr>
          <p:cNvSpPr txBox="1"/>
          <p:nvPr/>
        </p:nvSpPr>
        <p:spPr>
          <a:xfrm>
            <a:off x="673166" y="1027776"/>
            <a:ext cx="11214307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0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Где продаем? </a:t>
            </a:r>
            <a:r>
              <a:rPr lang="ru-RU" sz="20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- 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Интернет магазины/официальные дистрибьюторы</a:t>
            </a:r>
            <a:endParaRPr sz="18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0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Какой потенциал продаж?</a:t>
            </a:r>
            <a:r>
              <a:rPr lang="ru-RU" sz="20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-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 ВЛАДЕЛЬЦЫ жилищного фонда РФ</a:t>
            </a:r>
            <a:endParaRPr sz="20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0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География ( где продаем?)</a:t>
            </a:r>
            <a:r>
              <a:rPr lang="ru-RU" sz="20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– РФ</a:t>
            </a:r>
          </a:p>
          <a:p>
            <a:pPr marL="342900" lvl="8" indent="-342900"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000" b="1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Число запросов в сети:</a:t>
            </a:r>
            <a:r>
              <a:rPr lang="ru-RU" sz="20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 по ключевым словам “умный дом” - 429 188</a:t>
            </a:r>
          </a:p>
          <a:p>
            <a:pPr marL="3429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endParaRPr sz="18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71A615E-9A29-4EF8-A767-D33654FED6A0}"/>
              </a:ext>
            </a:extLst>
          </p:cNvPr>
          <p:cNvSpPr/>
          <p:nvPr/>
        </p:nvSpPr>
        <p:spPr>
          <a:xfrm>
            <a:off x="8061077" y="2543542"/>
            <a:ext cx="3573194" cy="29542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33C65D7-66CB-4CD1-AF44-67CA84A4E051}"/>
              </a:ext>
            </a:extLst>
          </p:cNvPr>
          <p:cNvSpPr/>
          <p:nvPr/>
        </p:nvSpPr>
        <p:spPr>
          <a:xfrm>
            <a:off x="8817215" y="3190656"/>
            <a:ext cx="2060917" cy="165998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B6ECADE2-FD20-49DE-A954-FB88AA5C946A}"/>
              </a:ext>
            </a:extLst>
          </p:cNvPr>
          <p:cNvSpPr/>
          <p:nvPr/>
        </p:nvSpPr>
        <p:spPr>
          <a:xfrm>
            <a:off x="9481913" y="3720553"/>
            <a:ext cx="720774" cy="6001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3F2700-9EBC-4A64-8F1D-5E32D31FD737}"/>
              </a:ext>
            </a:extLst>
          </p:cNvPr>
          <p:cNvSpPr/>
          <p:nvPr/>
        </p:nvSpPr>
        <p:spPr>
          <a:xfrm>
            <a:off x="2963023" y="3111424"/>
            <a:ext cx="2627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8">
              <a:buClr>
                <a:srgbClr val="1B1B1B"/>
              </a:buClr>
              <a:buSzPts val="1600"/>
            </a:pPr>
            <a:r>
              <a:rPr lang="en-US" sz="2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TAM - 78 800 000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61B5EE6-4CE9-4A01-B166-8DD567EAF52F}"/>
              </a:ext>
            </a:extLst>
          </p:cNvPr>
          <p:cNvSpPr/>
          <p:nvPr/>
        </p:nvSpPr>
        <p:spPr>
          <a:xfrm>
            <a:off x="4212986" y="3926388"/>
            <a:ext cx="2650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8">
              <a:buClr>
                <a:srgbClr val="1B1B1B"/>
              </a:buClr>
              <a:buSzPts val="1600"/>
            </a:pPr>
            <a:r>
              <a:rPr lang="en-US" sz="2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SAM - 15 760 000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E71F2EE-ED14-4A06-8F37-C00BB14D8521}"/>
              </a:ext>
            </a:extLst>
          </p:cNvPr>
          <p:cNvSpPr/>
          <p:nvPr/>
        </p:nvSpPr>
        <p:spPr>
          <a:xfrm>
            <a:off x="5148059" y="4619811"/>
            <a:ext cx="29768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buClr>
                <a:srgbClr val="1B1B1B"/>
              </a:buClr>
              <a:buSzPts val="1600"/>
            </a:pPr>
            <a:r>
              <a:rPr lang="en-US" sz="2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SOM - 1 460 000</a:t>
            </a:r>
            <a:endParaRPr lang="en-US" sz="2000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3CA076B-91F2-4C7A-8C30-A2157795E5E3}"/>
              </a:ext>
            </a:extLst>
          </p:cNvPr>
          <p:cNvCxnSpPr>
            <a:stCxn id="19" idx="3"/>
          </p:cNvCxnSpPr>
          <p:nvPr/>
        </p:nvCxnSpPr>
        <p:spPr>
          <a:xfrm>
            <a:off x="5590665" y="3342257"/>
            <a:ext cx="2913018" cy="74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88C542F-E950-4E75-B3A2-57E9463DBDB1}"/>
              </a:ext>
            </a:extLst>
          </p:cNvPr>
          <p:cNvCxnSpPr>
            <a:stCxn id="20" idx="3"/>
            <a:endCxn id="17" idx="2"/>
          </p:cNvCxnSpPr>
          <p:nvPr/>
        </p:nvCxnSpPr>
        <p:spPr>
          <a:xfrm flipV="1">
            <a:off x="6863070" y="4020650"/>
            <a:ext cx="1954145" cy="136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D32E98D1-D0F2-4BB5-8907-6318739E28A4}"/>
              </a:ext>
            </a:extLst>
          </p:cNvPr>
          <p:cNvCxnSpPr/>
          <p:nvPr/>
        </p:nvCxnSpPr>
        <p:spPr>
          <a:xfrm flipV="1">
            <a:off x="7806730" y="4251483"/>
            <a:ext cx="1675183" cy="598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/>
        </p:nvSpPr>
        <p:spPr>
          <a:xfrm>
            <a:off x="901631" y="1027776"/>
            <a:ext cx="9718744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Наше отличие: </a:t>
            </a: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максимальная доступность для широкого потребителя благодаря использованию простых технологий фиксации безопасности дом, а также продвинутый анализ и обработка информации нашей системы.</a:t>
            </a:r>
            <a:endParaRPr sz="200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7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16" name="Google Shape;216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8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sp>
        <p:nvSpPr>
          <p:cNvPr id="218" name="Google Shape;218;p7"/>
          <p:cNvSpPr txBox="1"/>
          <p:nvPr/>
        </p:nvSpPr>
        <p:spPr>
          <a:xfrm>
            <a:off x="901631" y="357226"/>
            <a:ext cx="1530783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КОНКУРЕНТЫ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219" name="Google Shape;219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20" name="Google Shape;220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225" name="Google Shape;225;p7"/>
          <p:cNvGraphicFramePr/>
          <p:nvPr>
            <p:extLst>
              <p:ext uri="{D42A27DB-BD31-4B8C-83A1-F6EECF244321}">
                <p14:modId xmlns:p14="http://schemas.microsoft.com/office/powerpoint/2010/main" val="3333370794"/>
              </p:ext>
            </p:extLst>
          </p:nvPr>
        </p:nvGraphicFramePr>
        <p:xfrm>
          <a:off x="1294463" y="3267076"/>
          <a:ext cx="9721768" cy="270708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430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0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70C0"/>
                          </a:solidFill>
                          <a:highlight>
                            <a:srgbClr val="D0DEEF"/>
                          </a:highlight>
                          <a:latin typeface="Century Gothic" panose="020B0502020202020204" pitchFamily="34" charset="0"/>
                        </a:rPr>
                        <a:t>Конкуренты</a:t>
                      </a:r>
                      <a:endParaRPr b="1" dirty="0">
                        <a:solidFill>
                          <a:srgbClr val="0070C0"/>
                        </a:solidFill>
                        <a:highlight>
                          <a:srgbClr val="D0DEEF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70C0"/>
                          </a:solidFill>
                          <a:highlight>
                            <a:srgbClr val="D0DEEF"/>
                          </a:highlight>
                          <a:latin typeface="Century Gothic" panose="020B0502020202020204" pitchFamily="34" charset="0"/>
                        </a:rPr>
                        <a:t>Ценовой сегмент</a:t>
                      </a:r>
                      <a:endParaRPr b="1" dirty="0">
                        <a:solidFill>
                          <a:srgbClr val="0070C0"/>
                        </a:solidFill>
                        <a:highlight>
                          <a:srgbClr val="D0DEEF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70C0"/>
                          </a:solidFill>
                          <a:highlight>
                            <a:srgbClr val="D0DEEF"/>
                          </a:highlight>
                          <a:latin typeface="Century Gothic" panose="020B0502020202020204" pitchFamily="34" charset="0"/>
                        </a:rPr>
                        <a:t>Доступность потребителю</a:t>
                      </a:r>
                      <a:endParaRPr b="1" dirty="0">
                        <a:solidFill>
                          <a:srgbClr val="0070C0"/>
                        </a:solidFill>
                        <a:highlight>
                          <a:srgbClr val="D0DEEF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0070C0"/>
                          </a:solidFill>
                          <a:highlight>
                            <a:srgbClr val="D0DEEF"/>
                          </a:highlight>
                          <a:latin typeface="Century Gothic" panose="020B0502020202020204" pitchFamily="34" charset="0"/>
                        </a:rPr>
                        <a:t>Наличие приложения</a:t>
                      </a:r>
                      <a:endParaRPr b="1" dirty="0">
                        <a:solidFill>
                          <a:srgbClr val="0070C0"/>
                        </a:solidFill>
                        <a:highlight>
                          <a:srgbClr val="D0DEEF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541">
                <a:tc>
                  <a:txBody>
                    <a:bodyPr/>
                    <a:lstStyle/>
                    <a:p>
                      <a:pPr marL="457200" lvl="0" indent="-295275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●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Яндекс умный дом</a:t>
                      </a:r>
                      <a:endParaRPr sz="20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средний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высокая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есть </a:t>
                      </a:r>
                      <a:endParaRPr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661">
                <a:tc>
                  <a:txBody>
                    <a:bodyPr/>
                    <a:lstStyle/>
                    <a:p>
                      <a:pPr marL="457200" lvl="0" indent="-295275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●"/>
                      </a:pPr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Xiaomi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умный дом</a:t>
                      </a:r>
                      <a:endParaRPr sz="14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средний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средняя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есть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661">
                <a:tc>
                  <a:txBody>
                    <a:bodyPr/>
                    <a:lstStyle/>
                    <a:p>
                      <a:pPr marL="457200" lvl="0" indent="-295275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●"/>
                      </a:pPr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Сбер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умный дом</a:t>
                      </a:r>
                      <a:endParaRPr sz="14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средний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высокая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есть</a:t>
                      </a:r>
                      <a:endParaRPr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/>
        </p:nvSpPr>
        <p:spPr>
          <a:xfrm>
            <a:off x="336583" y="843545"/>
            <a:ext cx="5484168" cy="196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Для кого конечный продукт?</a:t>
            </a:r>
            <a:endParaRPr sz="2800" b="1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B2B2C (</a:t>
            </a:r>
            <a:r>
              <a:rPr lang="ru-RU" sz="2400" b="0" i="0" u="none" strike="noStrike" cap="none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business</a:t>
            </a: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400" b="0" i="0" u="none" strike="noStrike" cap="none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to</a:t>
            </a: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400" b="0" i="0" u="none" strike="noStrike" cap="none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business</a:t>
            </a: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400" b="0" i="0" u="none" strike="noStrike" cap="none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to</a:t>
            </a: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 </a:t>
            </a:r>
            <a:r>
              <a:rPr lang="ru-RU" sz="2400" b="0" i="0" u="none" strike="noStrike" cap="none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consumer</a:t>
            </a: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)</a:t>
            </a:r>
            <a:endParaRPr sz="24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8"/>
          <p:cNvSpPr txBox="1"/>
          <p:nvPr/>
        </p:nvSpPr>
        <p:spPr>
          <a:xfrm>
            <a:off x="609149" y="354402"/>
            <a:ext cx="2331771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ЦЕЛЕВАЯ АУДИТОРИЯ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232" name="Google Shape;232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3" name="Google Shape;233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8" name="Google Shape;238;p8"/>
          <p:cNvSpPr txBox="1"/>
          <p:nvPr/>
        </p:nvSpPr>
        <p:spPr>
          <a:xfrm>
            <a:off x="7455922" y="843545"/>
            <a:ext cx="380262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</a:rPr>
              <a:t>Обладатели любой жил. площади, управляющие компании, страховые.</a:t>
            </a:r>
            <a:endParaRPr lang="ru-RU" sz="20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sym typeface="Arial"/>
            </a:endParaRPr>
          </a:p>
        </p:txBody>
      </p:sp>
      <p:grpSp>
        <p:nvGrpSpPr>
          <p:cNvPr id="239" name="Google Shape;239;p8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40" name="Google Shape;240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9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pic>
        <p:nvPicPr>
          <p:cNvPr id="242" name="Google Shape;24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4903" y="2293727"/>
            <a:ext cx="6336767" cy="4318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"/>
          <p:cNvSpPr txBox="1"/>
          <p:nvPr/>
        </p:nvSpPr>
        <p:spPr>
          <a:xfrm>
            <a:off x="673166" y="357101"/>
            <a:ext cx="1867403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БИЗНЕС-МОДЕЛЬ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249" name="Google Shape;249;p9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50" name="Google Shape;250;p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5" name="Google Shape;255;p9"/>
          <p:cNvGrpSpPr/>
          <p:nvPr/>
        </p:nvGrpSpPr>
        <p:grpSpPr>
          <a:xfrm>
            <a:off x="-6780" y="6365338"/>
            <a:ext cx="679945" cy="506700"/>
            <a:chOff x="-1" y="0"/>
            <a:chExt cx="542400" cy="506700"/>
          </a:xfrm>
        </p:grpSpPr>
        <p:sp>
          <p:nvSpPr>
            <p:cNvPr id="256" name="Google Shape;256;p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7" name="Google Shape;257;p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10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2365E5-39EC-4E73-B30E-1896DDF049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85" t="35048" r="19763" b="17452"/>
          <a:stretch/>
        </p:blipFill>
        <p:spPr>
          <a:xfrm>
            <a:off x="432203" y="1423688"/>
            <a:ext cx="11463827" cy="4941650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"/>
          <p:cNvSpPr txBox="1"/>
          <p:nvPr/>
        </p:nvSpPr>
        <p:spPr>
          <a:xfrm>
            <a:off x="535483" y="942615"/>
            <a:ext cx="800144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0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Сколько нужно средств чтобы сделать MVP (минимальный жизнеспособный продукт)?</a:t>
            </a:r>
            <a:endParaRPr sz="2000" b="0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63" name="Google Shape;263;p10"/>
          <p:cNvSpPr txBox="1"/>
          <p:nvPr/>
        </p:nvSpPr>
        <p:spPr>
          <a:xfrm>
            <a:off x="420954" y="355604"/>
            <a:ext cx="4570146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БЮДЖЕТ И ИСТОЧНИКИ ФИНАНСИРОВАНИЯ</a:t>
            </a:r>
            <a:endParaRPr sz="1400" b="1" i="0" u="sng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264" name="Google Shape;264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5" name="Google Shape;265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70" name="Google Shape;270;p10"/>
          <p:cNvGrpSpPr/>
          <p:nvPr/>
        </p:nvGrpSpPr>
        <p:grpSpPr>
          <a:xfrm>
            <a:off x="-6780" y="6365338"/>
            <a:ext cx="679945" cy="506843"/>
            <a:chOff x="-1" y="0"/>
            <a:chExt cx="542260" cy="506841"/>
          </a:xfrm>
        </p:grpSpPr>
        <p:sp>
          <p:nvSpPr>
            <p:cNvPr id="271" name="Google Shape;271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11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graphicFrame>
        <p:nvGraphicFramePr>
          <p:cNvPr id="273" name="Google Shape;273;p10"/>
          <p:cNvGraphicFramePr/>
          <p:nvPr>
            <p:extLst>
              <p:ext uri="{D42A27DB-BD31-4B8C-83A1-F6EECF244321}">
                <p14:modId xmlns:p14="http://schemas.microsoft.com/office/powerpoint/2010/main" val="1141803520"/>
              </p:ext>
            </p:extLst>
          </p:nvPr>
        </p:nvGraphicFramePr>
        <p:xfrm>
          <a:off x="807243" y="2152581"/>
          <a:ext cx="10542775" cy="36261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latin typeface="Century Gothic" panose="020B0502020202020204" pitchFamily="34" charset="0"/>
                        </a:rPr>
                        <a:t>№ п/п</a:t>
                      </a:r>
                      <a:endParaRPr sz="1800" u="none" strike="noStrike" cap="none" dirty="0">
                        <a:solidFill>
                          <a:schemeClr val="lt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Источники инвестиций</a:t>
                      </a:r>
                      <a:endParaRPr sz="1800" u="none" strike="noStrike" cap="none" dirty="0">
                        <a:solidFill>
                          <a:schemeClr val="lt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Сумма инвестиций,</a:t>
                      </a:r>
                      <a:endParaRPr sz="1800" u="none" strike="noStrike" cap="none" dirty="0">
                        <a:latin typeface="Century Gothic" panose="020B0502020202020204" pitchFamily="34" charset="0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руб.</a:t>
                      </a:r>
                      <a:endParaRPr sz="1800" u="none" strike="noStrike" cap="none" dirty="0">
                        <a:solidFill>
                          <a:schemeClr val="lt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Сумма инвестиций, %</a:t>
                      </a:r>
                      <a:endParaRPr sz="1800" u="none" strike="noStrike" cap="none" dirty="0">
                        <a:solidFill>
                          <a:schemeClr val="lt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  <a:endParaRPr sz="1800" b="1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Заводские мощности и логистика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110 000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18,5 %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  <a:endParaRPr sz="1800" b="1" u="none" strike="noStrike" cap="none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Персонал: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программист, инженер- технолог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200 000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33,5 %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  <a:endParaRPr sz="1800" b="1" u="none" strike="noStrike" cap="none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ПО и техника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250 000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41,5 %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4</a:t>
                      </a:r>
                      <a:endParaRPr sz="1800" b="1" u="none" strike="noStrike" cap="none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Страховка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50 000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6,5 %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800" u="none" strike="noStrike" cap="none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2"/>
          <p:cNvSpPr txBox="1"/>
          <p:nvPr/>
        </p:nvSpPr>
        <p:spPr>
          <a:xfrm>
            <a:off x="3884008" y="284648"/>
            <a:ext cx="438378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4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SWOT - </a:t>
            </a:r>
            <a:r>
              <a:rPr lang="ru-RU" sz="4400" b="1" i="0" u="none" strike="noStrike" cap="none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Century Gothic" panose="020B0502020202020204" pitchFamily="34" charset="0"/>
                <a:sym typeface="Arial"/>
              </a:rPr>
              <a:t>анализ</a:t>
            </a:r>
            <a:endParaRPr sz="4400" b="1" i="0" u="none" strike="noStrike" cap="none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ВОЗМОЖНОСТИ И РИСКИ</a:t>
            </a:r>
            <a:endParaRPr sz="1400" b="1" i="0" u="sng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300" name="Google Shape;300;p1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1" name="Google Shape;301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2" name="Google Shape;302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3" name="Google Shape;303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4" name="Google Shape;304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5" name="Google Shape;305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06" name="Google Shape;306;p12"/>
          <p:cNvGrpSpPr/>
          <p:nvPr/>
        </p:nvGrpSpPr>
        <p:grpSpPr>
          <a:xfrm>
            <a:off x="-18522" y="6358525"/>
            <a:ext cx="691688" cy="506843"/>
            <a:chOff x="-1" y="0"/>
            <a:chExt cx="542260" cy="506841"/>
          </a:xfrm>
        </p:grpSpPr>
        <p:sp>
          <p:nvSpPr>
            <p:cNvPr id="307" name="Google Shape;307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8" name="Google Shape;308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12</a:t>
              </a:r>
              <a:endParaRPr sz="3200" b="0" i="1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sp>
        <p:nvSpPr>
          <p:cNvPr id="310" name="Google Shape;310;p12"/>
          <p:cNvSpPr txBox="1"/>
          <p:nvPr/>
        </p:nvSpPr>
        <p:spPr>
          <a:xfrm>
            <a:off x="5599650" y="829825"/>
            <a:ext cx="585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98;p12"/>
          <p:cNvSpPr txBox="1"/>
          <p:nvPr/>
        </p:nvSpPr>
        <p:spPr>
          <a:xfrm>
            <a:off x="1140845" y="1177266"/>
            <a:ext cx="321624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7030A0"/>
                </a:solidFill>
                <a:latin typeface="Century Gothic" panose="020B0502020202020204" pitchFamily="34" charset="0"/>
                <a:sym typeface="Arial"/>
              </a:rPr>
              <a:t>Сильные стороны</a:t>
            </a: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98;p12"/>
          <p:cNvSpPr txBox="1"/>
          <p:nvPr/>
        </p:nvSpPr>
        <p:spPr>
          <a:xfrm>
            <a:off x="7559731" y="1134390"/>
            <a:ext cx="321624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Слабые</a:t>
            </a:r>
            <a:r>
              <a:rPr lang="ru-RU" sz="2400" b="1" i="0" u="none" strike="noStrike" cap="none" dirty="0">
                <a:solidFill>
                  <a:srgbClr val="7030A0"/>
                </a:solidFill>
                <a:latin typeface="Century Gothic" panose="020B0502020202020204" pitchFamily="34" charset="0"/>
                <a:sym typeface="Arial"/>
              </a:rPr>
              <a:t> стороны</a:t>
            </a: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98;p12"/>
          <p:cNvSpPr txBox="1"/>
          <p:nvPr/>
        </p:nvSpPr>
        <p:spPr>
          <a:xfrm>
            <a:off x="1418396" y="3097018"/>
            <a:ext cx="321624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Возможности</a:t>
            </a: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98;p12"/>
          <p:cNvSpPr txBox="1"/>
          <p:nvPr/>
        </p:nvSpPr>
        <p:spPr>
          <a:xfrm>
            <a:off x="8267793" y="2945529"/>
            <a:ext cx="321624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Угрозы</a:t>
            </a: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98;p12"/>
          <p:cNvSpPr txBox="1"/>
          <p:nvPr/>
        </p:nvSpPr>
        <p:spPr>
          <a:xfrm>
            <a:off x="1132676" y="1715671"/>
            <a:ext cx="3690848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Экономия сил и времени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Безопасность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7030A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Престижность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Родительский контроль</a:t>
            </a: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98;p12"/>
          <p:cNvSpPr txBox="1"/>
          <p:nvPr/>
        </p:nvSpPr>
        <p:spPr>
          <a:xfrm>
            <a:off x="7322428" y="1689887"/>
            <a:ext cx="3690848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Высокая стоимость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7030A0"/>
                </a:solidFill>
                <a:latin typeface="Century Gothic" panose="020B0502020202020204" pitchFamily="34" charset="0"/>
                <a:sym typeface="Arial"/>
              </a:rPr>
              <a:t>Длительное время установки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Скорое старение системы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Недобросовестные мастера</a:t>
            </a: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98;p12"/>
          <p:cNvSpPr txBox="1"/>
          <p:nvPr/>
        </p:nvSpPr>
        <p:spPr>
          <a:xfrm>
            <a:off x="1115946" y="3631816"/>
            <a:ext cx="369084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Удалённое управление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7030A0"/>
                </a:solidFill>
                <a:latin typeface="Century Gothic" panose="020B0502020202020204" pitchFamily="34" charset="0"/>
                <a:sym typeface="Arial"/>
              </a:rPr>
              <a:t>Охрана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98;p12"/>
          <p:cNvSpPr txBox="1"/>
          <p:nvPr/>
        </p:nvSpPr>
        <p:spPr>
          <a:xfrm>
            <a:off x="7391250" y="3534613"/>
            <a:ext cx="369084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7030A0"/>
                </a:solidFill>
                <a:latin typeface="Century Gothic" panose="020B0502020202020204" pitchFamily="34" charset="0"/>
                <a:sym typeface="Arial"/>
              </a:rPr>
              <a:t>Отсутствие финансирования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Непотребность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Неправильно установленное оборудование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b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439" y="3266976"/>
            <a:ext cx="4029957" cy="4029957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3"/>
          <p:cNvSpPr txBox="1"/>
          <p:nvPr/>
        </p:nvSpPr>
        <p:spPr>
          <a:xfrm>
            <a:off x="1069923" y="357226"/>
            <a:ext cx="119420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КОМАНДА</a:t>
            </a:r>
            <a:endParaRPr sz="1600" b="1" i="0" u="sng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316" name="Google Shape;316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17" name="Google Shape;317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22" name="Google Shape;322;p13"/>
          <p:cNvGrpSpPr/>
          <p:nvPr/>
        </p:nvGrpSpPr>
        <p:grpSpPr>
          <a:xfrm>
            <a:off x="0" y="6366693"/>
            <a:ext cx="673166" cy="506843"/>
            <a:chOff x="-1" y="0"/>
            <a:chExt cx="542260" cy="506841"/>
          </a:xfrm>
        </p:grpSpPr>
        <p:sp>
          <p:nvSpPr>
            <p:cNvPr id="323" name="Google Shape;323;p1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4" name="Google Shape;324;p13"/>
            <p:cNvSpPr txBox="1"/>
            <p:nvPr/>
          </p:nvSpPr>
          <p:spPr>
            <a:xfrm>
              <a:off x="12204" y="16203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1" u="none" strike="noStrike" cap="none" dirty="0">
                  <a:solidFill>
                    <a:srgbClr val="FFFFFF"/>
                  </a:solidFill>
                  <a:latin typeface="Century Gothic" panose="020B0502020202020204" pitchFamily="34" charset="0"/>
                  <a:sym typeface="Arial"/>
                </a:rPr>
                <a:t>13</a:t>
              </a:r>
              <a:endParaRPr sz="2800" b="0" i="1" u="none" strike="noStrike" cap="none" dirty="0">
                <a:solidFill>
                  <a:srgbClr val="FFFFFF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</p:grpSp>
      <p:sp>
        <p:nvSpPr>
          <p:cNvPr id="325" name="Google Shape;325;p13"/>
          <p:cNvSpPr txBox="1"/>
          <p:nvPr/>
        </p:nvSpPr>
        <p:spPr>
          <a:xfrm>
            <a:off x="127720" y="2971105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Еремейчук Р.С.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Лидер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sp>
        <p:nvSpPr>
          <p:cNvPr id="328" name="Google Shape;328;p13"/>
          <p:cNvSpPr txBox="1"/>
          <p:nvPr/>
        </p:nvSpPr>
        <p:spPr>
          <a:xfrm>
            <a:off x="2352488" y="2990850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Ефимова И.В.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Дизайнер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sp>
        <p:nvSpPr>
          <p:cNvPr id="330" name="Google Shape;330;p13"/>
          <p:cNvSpPr txBox="1"/>
          <p:nvPr/>
        </p:nvSpPr>
        <p:spPr>
          <a:xfrm>
            <a:off x="4746053" y="2990850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Баландина Е.А.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Исполнитель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sp>
        <p:nvSpPr>
          <p:cNvPr id="332" name="Google Shape;332;p13"/>
          <p:cNvSpPr txBox="1"/>
          <p:nvPr/>
        </p:nvSpPr>
        <p:spPr>
          <a:xfrm>
            <a:off x="7139618" y="2990850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Чайкин К.С.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Исполнитель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47019" y="930001"/>
            <a:ext cx="1971539" cy="19621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368" y="927111"/>
            <a:ext cx="1889971" cy="19598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796" y="927111"/>
            <a:ext cx="2003755" cy="1959876"/>
          </a:xfrm>
          <a:prstGeom prst="rect">
            <a:avLst/>
          </a:prstGeom>
        </p:spPr>
      </p:pic>
      <p:sp>
        <p:nvSpPr>
          <p:cNvPr id="25" name="Google Shape;332;p13"/>
          <p:cNvSpPr txBox="1"/>
          <p:nvPr/>
        </p:nvSpPr>
        <p:spPr>
          <a:xfrm>
            <a:off x="9533183" y="2990850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Марсов П.А.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Исполнитель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sp>
        <p:nvSpPr>
          <p:cNvPr id="26" name="Google Shape;332;p13"/>
          <p:cNvSpPr txBox="1"/>
          <p:nvPr/>
        </p:nvSpPr>
        <p:spPr>
          <a:xfrm>
            <a:off x="3540917" y="6094700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Барановский А.В.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Исполнитель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90" y="4000260"/>
            <a:ext cx="1792255" cy="1959876"/>
          </a:xfrm>
          <a:prstGeom prst="rect">
            <a:avLst/>
          </a:prstGeom>
        </p:spPr>
      </p:pic>
      <p:sp>
        <p:nvSpPr>
          <p:cNvPr id="29" name="Google Shape;332;p13"/>
          <p:cNvSpPr txBox="1"/>
          <p:nvPr/>
        </p:nvSpPr>
        <p:spPr>
          <a:xfrm>
            <a:off x="6395783" y="6095817"/>
            <a:ext cx="2160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Диденко В.М.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Исполнитель</a:t>
            </a:r>
            <a:endParaRPr sz="1400" i="0" u="none" strike="noStrike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Arial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300" y="927111"/>
            <a:ext cx="1959876" cy="195987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D2AF172-31C7-4D14-BFF3-F7DCCB3BC9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8550" y="4997624"/>
            <a:ext cx="2488707" cy="1866530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538</Words>
  <Application>Microsoft Office PowerPoint</Application>
  <PresentationFormat>Широкоэкранный</PresentationFormat>
  <Paragraphs>142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Helvetica Neue</vt:lpstr>
      <vt:lpstr>Century Gothic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qqbarrett98qq@mail.ru</cp:lastModifiedBy>
  <cp:revision>23</cp:revision>
  <dcterms:modified xsi:type="dcterms:W3CDTF">2023-07-04T20:40:08Z</dcterms:modified>
</cp:coreProperties>
</file>