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44" r:id="rId3"/>
    <p:sldId id="346" r:id="rId4"/>
    <p:sldId id="345" r:id="rId5"/>
    <p:sldId id="341" r:id="rId6"/>
    <p:sldId id="318" r:id="rId7"/>
    <p:sldId id="343" r:id="rId8"/>
    <p:sldId id="339" r:id="rId9"/>
    <p:sldId id="340" r:id="rId10"/>
    <p:sldId id="327" r:id="rId11"/>
    <p:sldId id="347" r:id="rId12"/>
    <p:sldId id="348" r:id="rId13"/>
    <p:sldId id="349" r:id="rId14"/>
    <p:sldId id="328" r:id="rId15"/>
    <p:sldId id="264" r:id="rId16"/>
    <p:sldId id="311" r:id="rId17"/>
    <p:sldId id="312" r:id="rId18"/>
    <p:sldId id="292" r:id="rId19"/>
    <p:sldId id="338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25" r:id="rId28"/>
    <p:sldId id="257" r:id="rId29"/>
    <p:sldId id="281" r:id="rId30"/>
    <p:sldId id="282" r:id="rId31"/>
    <p:sldId id="284" r:id="rId32"/>
    <p:sldId id="283" r:id="rId33"/>
    <p:sldId id="300" r:id="rId34"/>
    <p:sldId id="342" r:id="rId35"/>
    <p:sldId id="295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CDCE5D9-047D-41C1-99AB-AC63D19A5D26}">
          <p14:sldIdLst>
            <p14:sldId id="256"/>
            <p14:sldId id="344"/>
            <p14:sldId id="346"/>
            <p14:sldId id="345"/>
            <p14:sldId id="341"/>
            <p14:sldId id="318"/>
            <p14:sldId id="343"/>
            <p14:sldId id="339"/>
            <p14:sldId id="340"/>
            <p14:sldId id="327"/>
            <p14:sldId id="347"/>
            <p14:sldId id="348"/>
            <p14:sldId id="349"/>
            <p14:sldId id="328"/>
            <p14:sldId id="264"/>
            <p14:sldId id="311"/>
            <p14:sldId id="312"/>
            <p14:sldId id="292"/>
            <p14:sldId id="338"/>
            <p14:sldId id="331"/>
            <p14:sldId id="332"/>
            <p14:sldId id="333"/>
            <p14:sldId id="334"/>
            <p14:sldId id="335"/>
            <p14:sldId id="336"/>
            <p14:sldId id="337"/>
            <p14:sldId id="325"/>
            <p14:sldId id="257"/>
            <p14:sldId id="281"/>
            <p14:sldId id="282"/>
            <p14:sldId id="284"/>
            <p14:sldId id="283"/>
            <p14:sldId id="300"/>
            <p14:sldId id="342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3216" autoAdjust="0"/>
  </p:normalViewPr>
  <p:slideViewPr>
    <p:cSldViewPr snapToGrid="0">
      <p:cViewPr varScale="1">
        <p:scale>
          <a:sx n="103" d="100"/>
          <a:sy n="103" d="100"/>
        </p:scale>
        <p:origin x="9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Рынок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93-462F-B667-918254F76D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593-462F-B667-918254F76D43}"/>
              </c:ext>
            </c:extLst>
          </c:dPt>
          <c:dLbls>
            <c:dLbl>
              <c:idx val="0"/>
              <c:layout>
                <c:manualLayout>
                  <c:x val="-9.0964074803149608E-2"/>
                  <c:y val="-0.12628714774316266"/>
                </c:manualLayout>
              </c:layout>
              <c:tx>
                <c:rich>
                  <a:bodyPr/>
                  <a:lstStyle/>
                  <a:p>
                    <a:fld id="{951F91FA-7828-4058-A88A-A5624E6C87CC}" type="VALUE">
                      <a:rPr lang="en-US" sz="1800">
                        <a:latin typeface="Montserrat Black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593-462F-B667-918254F76D43}"/>
                </c:ext>
              </c:extLst>
            </c:dLbl>
            <c:dLbl>
              <c:idx val="1"/>
              <c:layout>
                <c:manualLayout>
                  <c:x val="0.12784756397637795"/>
                  <c:y val="6.6544410276549559E-2"/>
                </c:manualLayout>
              </c:layout>
              <c:tx>
                <c:rich>
                  <a:bodyPr/>
                  <a:lstStyle/>
                  <a:p>
                    <a:fld id="{BC78032B-433D-4BD3-8438-FBFC848A59D7}" type="VALUE">
                      <a:rPr lang="en-US" sz="1800">
                        <a:latin typeface="Montserrat Black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593-462F-B667-918254F76D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Доступный рынок (предприятий)</c:v>
                </c:pt>
                <c:pt idx="1">
                  <c:v>Реально  доступный рынок (предприятий)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58298</c:v>
                </c:pt>
                <c:pt idx="1">
                  <c:v>24984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93-462F-B667-918254F76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E0BBD-DA17-403A-9B5F-E2F2CE91485F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0778C-7CE3-4A8B-8BC0-0CC034C45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828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218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511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18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88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566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786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87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105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914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27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09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520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759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088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995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90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686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173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0778C-7CE3-4A8B-8BC0-0CC034C4577A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06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6E1DE-22B9-4819-A3D8-914A85BCD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9F6467-FFFC-41D9-8E89-0F7C81705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E06FCA-D5F5-4666-ADC5-46BE17970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CCC0A7-9B49-45E6-9E55-7A1810DA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6834C5-D22C-4BD6-88A4-28A105F8D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45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AACF18-5966-4269-8467-663C595F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5719FE-5C5B-4059-BDE0-1837CABFA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8DEDDF-62E9-4666-9E8A-D8EE4F3C6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07B7A9-803F-4A90-A1E3-D675DD81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E47FBE-BD14-48FD-839D-9253D880A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98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ABBB7-A85E-4398-8A19-BB85A6D03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499AC3-6634-4A29-98A0-2E239A8D1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401233-33BC-47D3-8529-FA18D34A7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35425-14BB-4885-B294-A1D5D0BA4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1BB15D-2C5F-427C-8D27-02B189445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17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65649-2CA9-4ABF-81D4-18E7F1043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847BAE-3BBC-497A-BCAE-95466B6B0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78E9DB-48E2-4070-8E3F-F52B46A11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AFAA6A-7148-4506-8655-3C8AB962E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ED4529-7018-4AA1-BD6F-11047609D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275F39-4FCE-4583-911B-92CF8DA5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16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17B73-9ED2-48FF-86E6-7BA6067B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E1318E-3BEB-453A-A62A-114B357E0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8BE584-F61D-4079-A114-BC043C81D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A890BD-E59D-4701-83D1-EA75082DBE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1E911F6-D46C-4566-AE56-0B2A7BE02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C5F7249-BC51-4942-B53E-9A6012839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00E7557-C4EE-4317-8CA9-C066C4BDC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51048D2-35CB-4E82-82BC-5275EF67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05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9B1FA-93AF-4E18-8A88-2B588F9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8EC1B4-5008-40C2-B781-E0D539F67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AE617D-E1D8-4F24-BAEA-CACAA84F3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230B2E3-55B2-4D56-BA17-239745BE0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34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0F6DB2-B1A7-43A4-B82C-622A7DD0D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DD7F35B-43A1-4F8D-A425-159B4F39A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BFA693-83CF-4190-94B3-1D06DDBED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21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8C09B-0608-4432-B8A1-8F183E160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132E1E-BD9B-4072-88A6-CA963E824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10B46-0820-4D56-8B58-973B23C2C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D080AC-47CE-41ED-9123-981946AD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77E758-BB5F-4A93-AC42-14351C21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FBFE3C-18E3-48B2-9154-F3399A961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42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A232C-D54E-4A6D-B5FF-25EF239D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D9AACA-2B75-4C79-BE52-C7E9F2C85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B8341B-1DC7-4373-88CF-FB5CD6BCA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1AB83B-9819-46C5-93B3-3BE54121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BD4655-8521-4867-802C-DC0F99805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B928B5-594B-4CB4-8484-559F1F1C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63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2EE0B-4477-4F7F-92A4-77CDF1997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DB01A7-8F1C-4C10-A963-159524F97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607E53-166F-454C-A9BD-28D00584E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709171-584B-4929-9BAE-D7C932E0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968151-084E-4052-A111-8CC915F98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85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17B425-6EB3-4A40-8E0B-205F6F09E1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CDEB0F-AB7F-4FB2-A57F-931875DA6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91B45A-649B-4A84-9DCF-CCA14622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456A13-5775-4494-96AA-6CE6622BB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850839-1D0F-4B9F-9FA1-9D6B2B18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26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3B507-D385-47BB-8CA5-F84748ADF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F6671D-86F5-4FE5-8678-BFDEC76AB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8BFB0A-587B-4BDA-A9E6-99F2139DD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2667F-BA3A-4148-84D8-63248C3B840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F86869-88AE-41E7-A0D1-0A6469740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5C37C9-C1E1-4C18-AE0E-0B4703BF3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F61D8-A2D5-4DDD-BE72-369A19755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16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E5C320-D4C2-4C76-8D50-EF7C32352C86}"/>
              </a:ext>
            </a:extLst>
          </p:cNvPr>
          <p:cNvSpPr txBox="1"/>
          <p:nvPr/>
        </p:nvSpPr>
        <p:spPr>
          <a:xfrm>
            <a:off x="3933825" y="1257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D8F63D-8787-4D5C-BAE9-8848437F3F07}"/>
              </a:ext>
            </a:extLst>
          </p:cNvPr>
          <p:cNvSpPr txBox="1"/>
          <p:nvPr/>
        </p:nvSpPr>
        <p:spPr>
          <a:xfrm>
            <a:off x="8623922" y="0"/>
            <a:ext cx="7503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Montserrat Black" pitchFamily="2" charset="-52"/>
              </a:rPr>
              <a:t>BUG </a:t>
            </a:r>
            <a:r>
              <a:rPr lang="en-US" sz="3600" dirty="0">
                <a:solidFill>
                  <a:schemeClr val="accent1"/>
                </a:solidFill>
                <a:latin typeface="Montserrat Black" pitchFamily="2" charset="-52"/>
              </a:rPr>
              <a:t>BUSTERS</a:t>
            </a:r>
            <a:endParaRPr lang="ru-RU" sz="3600" dirty="0">
              <a:solidFill>
                <a:schemeClr val="accent1"/>
              </a:solidFill>
              <a:latin typeface="Montserrat Black" pitchFamily="2" charset="-52"/>
            </a:endParaRPr>
          </a:p>
          <a:p>
            <a:r>
              <a:rPr lang="ru-RU" sz="3600" dirty="0">
                <a:solidFill>
                  <a:schemeClr val="accent1"/>
                </a:solidFill>
                <a:latin typeface="Montserrat Black" pitchFamily="2" charset="-52"/>
              </a:rPr>
              <a:t>			</a:t>
            </a:r>
            <a:r>
              <a:rPr lang="en-US" sz="3600" dirty="0">
                <a:solidFill>
                  <a:schemeClr val="bg1"/>
                </a:solidFill>
                <a:latin typeface="Montserrat Black" pitchFamily="2" charset="-52"/>
              </a:rPr>
              <a:t> </a:t>
            </a:r>
            <a:endParaRPr lang="ru-RU" sz="3600" dirty="0">
              <a:solidFill>
                <a:schemeClr val="bg1"/>
              </a:solidFill>
              <a:latin typeface="Montserrat Black" pitchFamily="2" charset="-5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1F14B4-B60D-4CEF-B535-1345FCFE6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701" y="722200"/>
            <a:ext cx="5942029" cy="59420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F612E0-D9C1-4F2E-B3B6-2B0E98ED0A4D}"/>
              </a:ext>
            </a:extLst>
          </p:cNvPr>
          <p:cNvSpPr txBox="1"/>
          <p:nvPr/>
        </p:nvSpPr>
        <p:spPr>
          <a:xfrm>
            <a:off x="689305" y="2415943"/>
            <a:ext cx="56549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>
                <a:solidFill>
                  <a:schemeClr val="accent1"/>
                </a:solidFill>
                <a:latin typeface="Montserrat Black" pitchFamily="2" charset="-52"/>
              </a:rPr>
              <a:t>Bri</a:t>
            </a:r>
            <a:r>
              <a:rPr lang="en-US" sz="8800" dirty="0" err="1">
                <a:latin typeface="Montserrat Black" pitchFamily="2" charset="-52"/>
              </a:rPr>
              <a:t>dgeA</a:t>
            </a:r>
            <a:r>
              <a:rPr lang="en-US" sz="8800" dirty="0" err="1">
                <a:solidFill>
                  <a:schemeClr val="accent1"/>
                </a:solidFill>
                <a:latin typeface="Montserrat Black" pitchFamily="2" charset="-52"/>
              </a:rPr>
              <a:t>I</a:t>
            </a:r>
            <a:endParaRPr lang="en-US" sz="8800" dirty="0">
              <a:solidFill>
                <a:schemeClr val="accent1"/>
              </a:solidFill>
              <a:latin typeface="Montserrat Black" pitchFamily="2" charset="-52"/>
            </a:endParaRPr>
          </a:p>
          <a:p>
            <a:endParaRPr lang="ru-RU" sz="7200" dirty="0">
              <a:solidFill>
                <a:schemeClr val="accent1"/>
              </a:solidFill>
              <a:latin typeface="Montserrat Black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49A691-5631-4D03-9E18-5F9C8B189BF8}"/>
              </a:ext>
            </a:extLst>
          </p:cNvPr>
          <p:cNvSpPr txBox="1"/>
          <p:nvPr/>
        </p:nvSpPr>
        <p:spPr>
          <a:xfrm>
            <a:off x="689305" y="3883844"/>
            <a:ext cx="68339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Montserrat Thin Light" pitchFamily="2" charset="-52"/>
              </a:rPr>
              <a:t>Мост к </a:t>
            </a:r>
            <a:r>
              <a:rPr lang="ru-RU" sz="2800" dirty="0">
                <a:solidFill>
                  <a:schemeClr val="accent1"/>
                </a:solidFill>
                <a:latin typeface="Montserrat Thin Light" pitchFamily="2" charset="-52"/>
              </a:rPr>
              <a:t>Искусственному Интеллекту</a:t>
            </a:r>
          </a:p>
          <a:p>
            <a:r>
              <a:rPr lang="ru-RU" sz="2800" dirty="0">
                <a:latin typeface="Montserrat Thin Light" pitchFamily="2" charset="-52"/>
              </a:rPr>
              <a:t>Для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380677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20CF337-6E74-4D9F-8370-D3756B7365ED}"/>
              </a:ext>
            </a:extLst>
          </p:cNvPr>
          <p:cNvSpPr/>
          <p:nvPr/>
        </p:nvSpPr>
        <p:spPr>
          <a:xfrm>
            <a:off x="0" y="0"/>
            <a:ext cx="1223412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1DE815-5EE1-43AC-90B9-A0EE014F326F}"/>
              </a:ext>
            </a:extLst>
          </p:cNvPr>
          <p:cNvSpPr txBox="1"/>
          <p:nvPr/>
        </p:nvSpPr>
        <p:spPr>
          <a:xfrm rot="16200000">
            <a:off x="-1619108" y="2780318"/>
            <a:ext cx="4314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Thin ExtraBold" pitchFamily="2" charset="-52"/>
              </a:rPr>
              <a:t>проблематика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D627B6F-ECC4-4BD6-8CAE-15F03A3216CC}"/>
              </a:ext>
            </a:extLst>
          </p:cNvPr>
          <p:cNvGrpSpPr/>
          <p:nvPr/>
        </p:nvGrpSpPr>
        <p:grpSpPr>
          <a:xfrm>
            <a:off x="926339" y="-11330"/>
            <a:ext cx="4385704" cy="6858000"/>
            <a:chOff x="7903876" y="-11330"/>
            <a:chExt cx="4385704" cy="6858000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19682643-6B8E-46B3-8AC0-5CF4433F1D23}"/>
                </a:ext>
              </a:extLst>
            </p:cNvPr>
            <p:cNvGrpSpPr/>
            <p:nvPr/>
          </p:nvGrpSpPr>
          <p:grpSpPr>
            <a:xfrm>
              <a:off x="7903876" y="-11330"/>
              <a:ext cx="4000500" cy="6858000"/>
              <a:chOff x="15126892" y="95171"/>
              <a:chExt cx="4000500" cy="6858000"/>
            </a:xfrm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grpSpPr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03E5FA9-93B2-4632-961D-172F70A765A2}"/>
                  </a:ext>
                </a:extLst>
              </p:cNvPr>
              <p:cNvSpPr/>
              <p:nvPr/>
            </p:nvSpPr>
            <p:spPr>
              <a:xfrm>
                <a:off x="15126892" y="95171"/>
                <a:ext cx="4000500" cy="6858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0" dist="127000" dir="30000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966CB70-A783-4153-BE23-0E25BDA85BB0}"/>
                  </a:ext>
                </a:extLst>
              </p:cNvPr>
              <p:cNvSpPr txBox="1"/>
              <p:nvPr/>
            </p:nvSpPr>
            <p:spPr>
              <a:xfrm>
                <a:off x="16479979" y="354072"/>
                <a:ext cx="1731564" cy="3170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0" dirty="0">
                    <a:latin typeface="Montserrat Thin ExtraBold" pitchFamily="2" charset="-52"/>
                  </a:rPr>
                  <a:t>3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9B5789-C046-4E83-956A-D3B331C81EEA}"/>
                  </a:ext>
                </a:extLst>
              </p:cNvPr>
              <p:cNvSpPr txBox="1"/>
              <p:nvPr/>
            </p:nvSpPr>
            <p:spPr>
              <a:xfrm>
                <a:off x="16379347" y="3771744"/>
                <a:ext cx="27466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>
                  <a:latin typeface="Montserrat Thin SemiBold" pitchFamily="2" charset="-52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75E20E4-E7F6-4CAC-AA46-06BBCC65AFEF}"/>
                </a:ext>
              </a:extLst>
            </p:cNvPr>
            <p:cNvSpPr txBox="1"/>
            <p:nvPr/>
          </p:nvSpPr>
          <p:spPr>
            <a:xfrm>
              <a:off x="8474757" y="4773240"/>
              <a:ext cx="38148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latin typeface="Montserrat Thin SemiBold" pitchFamily="2" charset="-52"/>
                </a:rPr>
                <a:t>Неосведомленность в области ИИ</a:t>
              </a:r>
            </a:p>
            <a:p>
              <a:endParaRPr lang="ru-RU" sz="2000" dirty="0">
                <a:latin typeface="Montserrat Thin SemiBold" pitchFamily="2" charset="-52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E67A166-4483-451A-8CD1-78F4D3172022}"/>
              </a:ext>
            </a:extLst>
          </p:cNvPr>
          <p:cNvGrpSpPr/>
          <p:nvPr/>
        </p:nvGrpSpPr>
        <p:grpSpPr>
          <a:xfrm>
            <a:off x="926339" y="11330"/>
            <a:ext cx="4003451" cy="6858000"/>
            <a:chOff x="4926839" y="11330"/>
            <a:chExt cx="4003451" cy="6858000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B3668A9-8213-4D56-962B-1AC0317301FD}"/>
                </a:ext>
              </a:extLst>
            </p:cNvPr>
            <p:cNvGrpSpPr/>
            <p:nvPr/>
          </p:nvGrpSpPr>
          <p:grpSpPr>
            <a:xfrm>
              <a:off x="4926839" y="11330"/>
              <a:ext cx="4000500" cy="6858000"/>
              <a:chOff x="8321449" y="11331"/>
              <a:chExt cx="4000500" cy="6858000"/>
            </a:xfrm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grpSpPr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7BD9576C-B611-4DAE-AAE2-C94FCEC7BD3C}"/>
                  </a:ext>
                </a:extLst>
              </p:cNvPr>
              <p:cNvSpPr/>
              <p:nvPr/>
            </p:nvSpPr>
            <p:spPr>
              <a:xfrm>
                <a:off x="8321449" y="11331"/>
                <a:ext cx="4000500" cy="685800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  <a:effectLst>
                <a:outerShdw blurRad="635000" dist="127000" dir="30000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492664-6A51-42D9-B508-9153B5A317EA}"/>
                  </a:ext>
                </a:extLst>
              </p:cNvPr>
              <p:cNvSpPr txBox="1"/>
              <p:nvPr/>
            </p:nvSpPr>
            <p:spPr>
              <a:xfrm>
                <a:off x="9600687" y="258899"/>
                <a:ext cx="1731564" cy="3170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0" dirty="0">
                    <a:solidFill>
                      <a:schemeClr val="bg1"/>
                    </a:solidFill>
                    <a:latin typeface="Montserrat Thin ExtraBold" pitchFamily="2" charset="-52"/>
                  </a:rPr>
                  <a:t>2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FCF860-7C39-47E8-9385-F602E0BBA563}"/>
                </a:ext>
              </a:extLst>
            </p:cNvPr>
            <p:cNvSpPr txBox="1"/>
            <p:nvPr/>
          </p:nvSpPr>
          <p:spPr>
            <a:xfrm>
              <a:off x="5115467" y="4891152"/>
              <a:ext cx="38148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  <a:latin typeface="Montserrat Thin SemiBold" pitchFamily="2" charset="-52"/>
                </a:rPr>
                <a:t>Рутинная работа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8BE6669-F4BB-42CB-875C-C933E58B5B5D}"/>
              </a:ext>
            </a:extLst>
          </p:cNvPr>
          <p:cNvGrpSpPr/>
          <p:nvPr/>
        </p:nvGrpSpPr>
        <p:grpSpPr>
          <a:xfrm>
            <a:off x="926339" y="0"/>
            <a:ext cx="4000500" cy="6858000"/>
            <a:chOff x="8133926" y="0"/>
            <a:chExt cx="4000500" cy="6858000"/>
          </a:xfrm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D55F8C58-934B-4A74-B87C-26B9B041722B}"/>
                </a:ext>
              </a:extLst>
            </p:cNvPr>
            <p:cNvSpPr/>
            <p:nvPr/>
          </p:nvSpPr>
          <p:spPr>
            <a:xfrm>
              <a:off x="8133926" y="0"/>
              <a:ext cx="40005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085CA4-5CC4-4660-A404-2E59D27AAE36}"/>
                </a:ext>
              </a:extLst>
            </p:cNvPr>
            <p:cNvSpPr txBox="1"/>
            <p:nvPr/>
          </p:nvSpPr>
          <p:spPr>
            <a:xfrm>
              <a:off x="9522470" y="258900"/>
              <a:ext cx="1223412" cy="3170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0" dirty="0">
                  <a:latin typeface="Montserrat Thin ExtraBold" pitchFamily="2" charset="-52"/>
                </a:rPr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7FBFC8D-3D54-413E-AE5A-6DC81313CF11}"/>
              </a:ext>
            </a:extLst>
          </p:cNvPr>
          <p:cNvSpPr txBox="1"/>
          <p:nvPr/>
        </p:nvSpPr>
        <p:spPr>
          <a:xfrm>
            <a:off x="11792532" y="6150114"/>
            <a:ext cx="399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139A05-C9B9-41ED-88FA-5BB38D59F047}"/>
              </a:ext>
            </a:extLst>
          </p:cNvPr>
          <p:cNvSpPr txBox="1"/>
          <p:nvPr/>
        </p:nvSpPr>
        <p:spPr>
          <a:xfrm>
            <a:off x="1702658" y="4465464"/>
            <a:ext cx="30355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 Thin SemiBold" pitchFamily="2" charset="-52"/>
              </a:rPr>
              <a:t>Собственная разработка – </a:t>
            </a:r>
            <a:r>
              <a:rPr lang="ru-RU" sz="2000" dirty="0" err="1">
                <a:latin typeface="Montserrat Thin SemiBold" pitchFamily="2" charset="-52"/>
              </a:rPr>
              <a:t>ресурсозатратный</a:t>
            </a:r>
            <a:r>
              <a:rPr lang="ru-RU" sz="2000" dirty="0">
                <a:latin typeface="Montserrat Thin SemiBold" pitchFamily="2" charset="-52"/>
              </a:rPr>
              <a:t> процесс</a:t>
            </a:r>
          </a:p>
        </p:txBody>
      </p:sp>
    </p:spTree>
    <p:extLst>
      <p:ext uri="{BB962C8B-B14F-4D97-AF65-F5344CB8AC3E}">
        <p14:creationId xmlns:p14="http://schemas.microsoft.com/office/powerpoint/2010/main" val="51080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20CF337-6E74-4D9F-8370-D3756B7365ED}"/>
              </a:ext>
            </a:extLst>
          </p:cNvPr>
          <p:cNvSpPr/>
          <p:nvPr/>
        </p:nvSpPr>
        <p:spPr>
          <a:xfrm>
            <a:off x="0" y="0"/>
            <a:ext cx="1223412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1DE815-5EE1-43AC-90B9-A0EE014F326F}"/>
              </a:ext>
            </a:extLst>
          </p:cNvPr>
          <p:cNvSpPr txBox="1"/>
          <p:nvPr/>
        </p:nvSpPr>
        <p:spPr>
          <a:xfrm rot="16200000">
            <a:off x="-1619108" y="2780318"/>
            <a:ext cx="4314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Thin ExtraBold" pitchFamily="2" charset="-52"/>
              </a:rPr>
              <a:t>проблематика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D627B6F-ECC4-4BD6-8CAE-15F03A3216CC}"/>
              </a:ext>
            </a:extLst>
          </p:cNvPr>
          <p:cNvGrpSpPr/>
          <p:nvPr/>
        </p:nvGrpSpPr>
        <p:grpSpPr>
          <a:xfrm>
            <a:off x="4879007" y="-11330"/>
            <a:ext cx="4385704" cy="6858000"/>
            <a:chOff x="7903876" y="-11330"/>
            <a:chExt cx="4385704" cy="6858000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19682643-6B8E-46B3-8AC0-5CF4433F1D23}"/>
                </a:ext>
              </a:extLst>
            </p:cNvPr>
            <p:cNvGrpSpPr/>
            <p:nvPr/>
          </p:nvGrpSpPr>
          <p:grpSpPr>
            <a:xfrm>
              <a:off x="7903876" y="-11330"/>
              <a:ext cx="4000500" cy="6858000"/>
              <a:chOff x="15126892" y="95171"/>
              <a:chExt cx="4000500" cy="6858000"/>
            </a:xfrm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grpSpPr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03E5FA9-93B2-4632-961D-172F70A765A2}"/>
                  </a:ext>
                </a:extLst>
              </p:cNvPr>
              <p:cNvSpPr/>
              <p:nvPr/>
            </p:nvSpPr>
            <p:spPr>
              <a:xfrm>
                <a:off x="15126892" y="95171"/>
                <a:ext cx="4000500" cy="6858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0" dist="127000" dir="30000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966CB70-A783-4153-BE23-0E25BDA85BB0}"/>
                  </a:ext>
                </a:extLst>
              </p:cNvPr>
              <p:cNvSpPr txBox="1"/>
              <p:nvPr/>
            </p:nvSpPr>
            <p:spPr>
              <a:xfrm>
                <a:off x="16479979" y="354072"/>
                <a:ext cx="1731564" cy="3170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0" dirty="0">
                    <a:latin typeface="Montserrat Thin ExtraBold" pitchFamily="2" charset="-52"/>
                  </a:rPr>
                  <a:t>3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9B5789-C046-4E83-956A-D3B331C81EEA}"/>
                  </a:ext>
                </a:extLst>
              </p:cNvPr>
              <p:cNvSpPr txBox="1"/>
              <p:nvPr/>
            </p:nvSpPr>
            <p:spPr>
              <a:xfrm>
                <a:off x="16379347" y="3771744"/>
                <a:ext cx="27466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>
                  <a:latin typeface="Montserrat Thin SemiBold" pitchFamily="2" charset="-52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75E20E4-E7F6-4CAC-AA46-06BBCC65AFEF}"/>
                </a:ext>
              </a:extLst>
            </p:cNvPr>
            <p:cNvSpPr txBox="1"/>
            <p:nvPr/>
          </p:nvSpPr>
          <p:spPr>
            <a:xfrm>
              <a:off x="8474757" y="4773240"/>
              <a:ext cx="38148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latin typeface="Montserrat Thin SemiBold" pitchFamily="2" charset="-52"/>
                </a:rPr>
                <a:t>Неосведомленность в области ИИ</a:t>
              </a:r>
            </a:p>
            <a:p>
              <a:endParaRPr lang="ru-RU" sz="2000" dirty="0">
                <a:latin typeface="Montserrat Thin SemiBold" pitchFamily="2" charset="-52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E67A166-4483-451A-8CD1-78F4D3172022}"/>
              </a:ext>
            </a:extLst>
          </p:cNvPr>
          <p:cNvGrpSpPr/>
          <p:nvPr/>
        </p:nvGrpSpPr>
        <p:grpSpPr>
          <a:xfrm>
            <a:off x="4926839" y="11330"/>
            <a:ext cx="4003451" cy="6858000"/>
            <a:chOff x="4926839" y="11330"/>
            <a:chExt cx="4003451" cy="6858000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B3668A9-8213-4D56-962B-1AC0317301FD}"/>
                </a:ext>
              </a:extLst>
            </p:cNvPr>
            <p:cNvGrpSpPr/>
            <p:nvPr/>
          </p:nvGrpSpPr>
          <p:grpSpPr>
            <a:xfrm>
              <a:off x="4926839" y="11330"/>
              <a:ext cx="4000500" cy="6858000"/>
              <a:chOff x="8321449" y="11331"/>
              <a:chExt cx="4000500" cy="6858000"/>
            </a:xfrm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grpSpPr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7BD9576C-B611-4DAE-AAE2-C94FCEC7BD3C}"/>
                  </a:ext>
                </a:extLst>
              </p:cNvPr>
              <p:cNvSpPr/>
              <p:nvPr/>
            </p:nvSpPr>
            <p:spPr>
              <a:xfrm>
                <a:off x="8321449" y="11331"/>
                <a:ext cx="4000500" cy="685800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  <a:effectLst>
                <a:outerShdw blurRad="635000" dist="127000" dir="30000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492664-6A51-42D9-B508-9153B5A317EA}"/>
                  </a:ext>
                </a:extLst>
              </p:cNvPr>
              <p:cNvSpPr txBox="1"/>
              <p:nvPr/>
            </p:nvSpPr>
            <p:spPr>
              <a:xfrm>
                <a:off x="9600687" y="258899"/>
                <a:ext cx="1731564" cy="3170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0" dirty="0">
                    <a:solidFill>
                      <a:schemeClr val="bg1"/>
                    </a:solidFill>
                    <a:latin typeface="Montserrat Thin ExtraBold" pitchFamily="2" charset="-52"/>
                  </a:rPr>
                  <a:t>2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FCF860-7C39-47E8-9385-F602E0BBA563}"/>
                </a:ext>
              </a:extLst>
            </p:cNvPr>
            <p:cNvSpPr txBox="1"/>
            <p:nvPr/>
          </p:nvSpPr>
          <p:spPr>
            <a:xfrm>
              <a:off x="5115467" y="4891152"/>
              <a:ext cx="38148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  <a:latin typeface="Montserrat Thin SemiBold" pitchFamily="2" charset="-52"/>
                </a:rPr>
                <a:t>Рутинная работа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8BE6669-F4BB-42CB-875C-C933E58B5B5D}"/>
              </a:ext>
            </a:extLst>
          </p:cNvPr>
          <p:cNvGrpSpPr/>
          <p:nvPr/>
        </p:nvGrpSpPr>
        <p:grpSpPr>
          <a:xfrm>
            <a:off x="926339" y="0"/>
            <a:ext cx="4000500" cy="6858000"/>
            <a:chOff x="8133926" y="0"/>
            <a:chExt cx="4000500" cy="6858000"/>
          </a:xfrm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D55F8C58-934B-4A74-B87C-26B9B041722B}"/>
                </a:ext>
              </a:extLst>
            </p:cNvPr>
            <p:cNvSpPr/>
            <p:nvPr/>
          </p:nvSpPr>
          <p:spPr>
            <a:xfrm>
              <a:off x="8133926" y="0"/>
              <a:ext cx="40005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085CA4-5CC4-4660-A404-2E59D27AAE36}"/>
                </a:ext>
              </a:extLst>
            </p:cNvPr>
            <p:cNvSpPr txBox="1"/>
            <p:nvPr/>
          </p:nvSpPr>
          <p:spPr>
            <a:xfrm>
              <a:off x="9522470" y="258900"/>
              <a:ext cx="1223412" cy="3170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0" dirty="0">
                  <a:latin typeface="Montserrat Thin ExtraBold" pitchFamily="2" charset="-52"/>
                </a:rPr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7FBFC8D-3D54-413E-AE5A-6DC81313CF11}"/>
              </a:ext>
            </a:extLst>
          </p:cNvPr>
          <p:cNvSpPr txBox="1"/>
          <p:nvPr/>
        </p:nvSpPr>
        <p:spPr>
          <a:xfrm>
            <a:off x="11792532" y="6150114"/>
            <a:ext cx="399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139A05-C9B9-41ED-88FA-5BB38D59F047}"/>
              </a:ext>
            </a:extLst>
          </p:cNvPr>
          <p:cNvSpPr txBox="1"/>
          <p:nvPr/>
        </p:nvSpPr>
        <p:spPr>
          <a:xfrm>
            <a:off x="1702658" y="4465464"/>
            <a:ext cx="30355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 Thin SemiBold" pitchFamily="2" charset="-52"/>
              </a:rPr>
              <a:t>Собственная разработка – </a:t>
            </a:r>
            <a:r>
              <a:rPr lang="ru-RU" sz="2000" dirty="0" err="1">
                <a:latin typeface="Montserrat Thin SemiBold" pitchFamily="2" charset="-52"/>
              </a:rPr>
              <a:t>ресурсозатратный</a:t>
            </a:r>
            <a:r>
              <a:rPr lang="ru-RU" sz="2000" dirty="0">
                <a:latin typeface="Montserrat Thin SemiBold" pitchFamily="2" charset="-52"/>
              </a:rPr>
              <a:t> процесс</a:t>
            </a:r>
          </a:p>
        </p:txBody>
      </p:sp>
    </p:spTree>
    <p:extLst>
      <p:ext uri="{BB962C8B-B14F-4D97-AF65-F5344CB8AC3E}">
        <p14:creationId xmlns:p14="http://schemas.microsoft.com/office/powerpoint/2010/main" val="3785742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20CF337-6E74-4D9F-8370-D3756B7365ED}"/>
              </a:ext>
            </a:extLst>
          </p:cNvPr>
          <p:cNvSpPr/>
          <p:nvPr/>
        </p:nvSpPr>
        <p:spPr>
          <a:xfrm>
            <a:off x="0" y="0"/>
            <a:ext cx="1223412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1DE815-5EE1-43AC-90B9-A0EE014F326F}"/>
              </a:ext>
            </a:extLst>
          </p:cNvPr>
          <p:cNvSpPr txBox="1"/>
          <p:nvPr/>
        </p:nvSpPr>
        <p:spPr>
          <a:xfrm rot="16200000">
            <a:off x="-1619108" y="2780318"/>
            <a:ext cx="4314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Thin ExtraBold" pitchFamily="2" charset="-52"/>
              </a:rPr>
              <a:t>проблематика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D627B6F-ECC4-4BD6-8CAE-15F03A3216CC}"/>
              </a:ext>
            </a:extLst>
          </p:cNvPr>
          <p:cNvGrpSpPr/>
          <p:nvPr/>
        </p:nvGrpSpPr>
        <p:grpSpPr>
          <a:xfrm>
            <a:off x="8356458" y="-11330"/>
            <a:ext cx="4385704" cy="6858000"/>
            <a:chOff x="7903876" y="-11330"/>
            <a:chExt cx="4385704" cy="6858000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19682643-6B8E-46B3-8AC0-5CF4433F1D23}"/>
                </a:ext>
              </a:extLst>
            </p:cNvPr>
            <p:cNvGrpSpPr/>
            <p:nvPr/>
          </p:nvGrpSpPr>
          <p:grpSpPr>
            <a:xfrm>
              <a:off x="7903876" y="-11330"/>
              <a:ext cx="4000500" cy="6858000"/>
              <a:chOff x="15126892" y="95171"/>
              <a:chExt cx="4000500" cy="6858000"/>
            </a:xfrm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grpSpPr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03E5FA9-93B2-4632-961D-172F70A765A2}"/>
                  </a:ext>
                </a:extLst>
              </p:cNvPr>
              <p:cNvSpPr/>
              <p:nvPr/>
            </p:nvSpPr>
            <p:spPr>
              <a:xfrm>
                <a:off x="15126892" y="95171"/>
                <a:ext cx="4000500" cy="6858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0" dist="127000" dir="30000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966CB70-A783-4153-BE23-0E25BDA85BB0}"/>
                  </a:ext>
                </a:extLst>
              </p:cNvPr>
              <p:cNvSpPr txBox="1"/>
              <p:nvPr/>
            </p:nvSpPr>
            <p:spPr>
              <a:xfrm>
                <a:off x="16479979" y="354072"/>
                <a:ext cx="1731564" cy="3170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0" dirty="0">
                    <a:latin typeface="Montserrat Thin ExtraBold" pitchFamily="2" charset="-52"/>
                  </a:rPr>
                  <a:t>3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9B5789-C046-4E83-956A-D3B331C81EEA}"/>
                  </a:ext>
                </a:extLst>
              </p:cNvPr>
              <p:cNvSpPr txBox="1"/>
              <p:nvPr/>
            </p:nvSpPr>
            <p:spPr>
              <a:xfrm>
                <a:off x="16379347" y="3771744"/>
                <a:ext cx="27466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>
                  <a:latin typeface="Montserrat Thin SemiBold" pitchFamily="2" charset="-52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75E20E4-E7F6-4CAC-AA46-06BBCC65AFEF}"/>
                </a:ext>
              </a:extLst>
            </p:cNvPr>
            <p:cNvSpPr txBox="1"/>
            <p:nvPr/>
          </p:nvSpPr>
          <p:spPr>
            <a:xfrm>
              <a:off x="8474757" y="4773240"/>
              <a:ext cx="38148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latin typeface="Montserrat Thin SemiBold" pitchFamily="2" charset="-52"/>
                </a:rPr>
                <a:t>Неосведомленность в области ИИ</a:t>
              </a:r>
            </a:p>
            <a:p>
              <a:endParaRPr lang="ru-RU" sz="2000" dirty="0">
                <a:latin typeface="Montserrat Thin SemiBold" pitchFamily="2" charset="-52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E67A166-4483-451A-8CD1-78F4D3172022}"/>
              </a:ext>
            </a:extLst>
          </p:cNvPr>
          <p:cNvGrpSpPr/>
          <p:nvPr/>
        </p:nvGrpSpPr>
        <p:grpSpPr>
          <a:xfrm>
            <a:off x="4926839" y="11330"/>
            <a:ext cx="4003451" cy="6858000"/>
            <a:chOff x="4926839" y="11330"/>
            <a:chExt cx="4003451" cy="6858000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B3668A9-8213-4D56-962B-1AC0317301FD}"/>
                </a:ext>
              </a:extLst>
            </p:cNvPr>
            <p:cNvGrpSpPr/>
            <p:nvPr/>
          </p:nvGrpSpPr>
          <p:grpSpPr>
            <a:xfrm>
              <a:off x="4926839" y="11330"/>
              <a:ext cx="4000500" cy="6858000"/>
              <a:chOff x="8321449" y="11331"/>
              <a:chExt cx="4000500" cy="6858000"/>
            </a:xfrm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grpSpPr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7BD9576C-B611-4DAE-AAE2-C94FCEC7BD3C}"/>
                  </a:ext>
                </a:extLst>
              </p:cNvPr>
              <p:cNvSpPr/>
              <p:nvPr/>
            </p:nvSpPr>
            <p:spPr>
              <a:xfrm>
                <a:off x="8321449" y="11331"/>
                <a:ext cx="4000500" cy="685800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  <a:effectLst>
                <a:outerShdw blurRad="635000" dist="127000" dir="30000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492664-6A51-42D9-B508-9153B5A317EA}"/>
                  </a:ext>
                </a:extLst>
              </p:cNvPr>
              <p:cNvSpPr txBox="1"/>
              <p:nvPr/>
            </p:nvSpPr>
            <p:spPr>
              <a:xfrm>
                <a:off x="9600687" y="258899"/>
                <a:ext cx="1731564" cy="3170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0" dirty="0">
                    <a:solidFill>
                      <a:schemeClr val="bg1"/>
                    </a:solidFill>
                    <a:latin typeface="Montserrat Thin ExtraBold" pitchFamily="2" charset="-52"/>
                  </a:rPr>
                  <a:t>2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FCF860-7C39-47E8-9385-F602E0BBA563}"/>
                </a:ext>
              </a:extLst>
            </p:cNvPr>
            <p:cNvSpPr txBox="1"/>
            <p:nvPr/>
          </p:nvSpPr>
          <p:spPr>
            <a:xfrm>
              <a:off x="5115467" y="4891152"/>
              <a:ext cx="38148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  <a:latin typeface="Montserrat Thin SemiBold" pitchFamily="2" charset="-52"/>
                </a:rPr>
                <a:t>Рутинная работа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8BE6669-F4BB-42CB-875C-C933E58B5B5D}"/>
              </a:ext>
            </a:extLst>
          </p:cNvPr>
          <p:cNvGrpSpPr/>
          <p:nvPr/>
        </p:nvGrpSpPr>
        <p:grpSpPr>
          <a:xfrm>
            <a:off x="926339" y="0"/>
            <a:ext cx="4000500" cy="6858000"/>
            <a:chOff x="8133926" y="0"/>
            <a:chExt cx="4000500" cy="6858000"/>
          </a:xfrm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D55F8C58-934B-4A74-B87C-26B9B041722B}"/>
                </a:ext>
              </a:extLst>
            </p:cNvPr>
            <p:cNvSpPr/>
            <p:nvPr/>
          </p:nvSpPr>
          <p:spPr>
            <a:xfrm>
              <a:off x="8133926" y="0"/>
              <a:ext cx="40005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635000" dist="127000" dir="30000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085CA4-5CC4-4660-A404-2E59D27AAE36}"/>
                </a:ext>
              </a:extLst>
            </p:cNvPr>
            <p:cNvSpPr txBox="1"/>
            <p:nvPr/>
          </p:nvSpPr>
          <p:spPr>
            <a:xfrm>
              <a:off x="9522470" y="258900"/>
              <a:ext cx="1223412" cy="3170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0" dirty="0">
                  <a:latin typeface="Montserrat Thin ExtraBold" pitchFamily="2" charset="-52"/>
                </a:rPr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7FBFC8D-3D54-413E-AE5A-6DC81313CF11}"/>
              </a:ext>
            </a:extLst>
          </p:cNvPr>
          <p:cNvSpPr txBox="1"/>
          <p:nvPr/>
        </p:nvSpPr>
        <p:spPr>
          <a:xfrm>
            <a:off x="11792532" y="6150114"/>
            <a:ext cx="399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139A05-C9B9-41ED-88FA-5BB38D59F047}"/>
              </a:ext>
            </a:extLst>
          </p:cNvPr>
          <p:cNvSpPr txBox="1"/>
          <p:nvPr/>
        </p:nvSpPr>
        <p:spPr>
          <a:xfrm>
            <a:off x="1702658" y="4465464"/>
            <a:ext cx="30355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 Thin SemiBold" pitchFamily="2" charset="-52"/>
              </a:rPr>
              <a:t>Собственная разработка – </a:t>
            </a:r>
            <a:r>
              <a:rPr lang="ru-RU" sz="2000" dirty="0" err="1">
                <a:latin typeface="Montserrat Thin SemiBold" pitchFamily="2" charset="-52"/>
              </a:rPr>
              <a:t>ресурсозатратный</a:t>
            </a:r>
            <a:r>
              <a:rPr lang="ru-RU" sz="2000" dirty="0">
                <a:latin typeface="Montserrat Thin SemiBold" pitchFamily="2" charset="-52"/>
              </a:rPr>
              <a:t> процесс</a:t>
            </a:r>
          </a:p>
        </p:txBody>
      </p:sp>
    </p:spTree>
    <p:extLst>
      <p:ext uri="{BB962C8B-B14F-4D97-AF65-F5344CB8AC3E}">
        <p14:creationId xmlns:p14="http://schemas.microsoft.com/office/powerpoint/2010/main" val="2660464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B391BA-B784-4C2D-A585-1CFE3FBBB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0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460DC1B-3C19-4CBC-B490-7B8AAF58A838}"/>
              </a:ext>
            </a:extLst>
          </p:cNvPr>
          <p:cNvSpPr/>
          <p:nvPr/>
        </p:nvSpPr>
        <p:spPr>
          <a:xfrm>
            <a:off x="8185608" y="-5003799"/>
            <a:ext cx="4006391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Аналитика бизнес-процессов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Написание ТЗ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Практическое исследование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Проектирование архитектуры модуля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Сбор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датасета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Создание и обучение нейронной сети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Оценка результата и оптимизация модуля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Интеграция модуля ИИ в бизнес-процесс</a:t>
            </a:r>
          </a:p>
          <a:p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1.500.000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D4A37FB-2E06-46C1-B6D5-ACB72D0CF6BC}"/>
              </a:ext>
            </a:extLst>
          </p:cNvPr>
          <p:cNvSpPr/>
          <p:nvPr/>
        </p:nvSpPr>
        <p:spPr>
          <a:xfrm>
            <a:off x="4259393" y="-5003799"/>
            <a:ext cx="3673214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Написание функциональных требований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Помощь в сборе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датасета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Создание и обучение нейронной сети через наш уникальный инструмент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Упаковка нейронной сети в программный модуль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Внедрение готового решения в ваш бизнес-процесс</a:t>
            </a:r>
          </a:p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1.000.000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57E06C-EA3F-4541-B880-0B7F712A1FB3}"/>
              </a:ext>
            </a:extLst>
          </p:cNvPr>
          <p:cNvSpPr/>
          <p:nvPr/>
        </p:nvSpPr>
        <p:spPr>
          <a:xfrm>
            <a:off x="-23814" y="-5003801"/>
            <a:ext cx="4006392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Загрузить ваш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Создать и обучить нейронную сеть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Скачать модель и использовать для ваших задач.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 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350.000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</a:t>
            </a:r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5C320-D4C2-4C76-8D50-EF7C32352C86}"/>
              </a:ext>
            </a:extLst>
          </p:cNvPr>
          <p:cNvSpPr txBox="1"/>
          <p:nvPr/>
        </p:nvSpPr>
        <p:spPr>
          <a:xfrm>
            <a:off x="3933825" y="1257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C107AF32-96D0-4FD1-904F-472C40B42561}"/>
              </a:ext>
            </a:extLst>
          </p:cNvPr>
          <p:cNvGrpSpPr/>
          <p:nvPr/>
        </p:nvGrpSpPr>
        <p:grpSpPr>
          <a:xfrm>
            <a:off x="-23814" y="0"/>
            <a:ext cx="4006392" cy="1913641"/>
            <a:chOff x="-23021" y="177206"/>
            <a:chExt cx="4006392" cy="1913641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E079065-F91F-4612-9220-53603E5A4C90}"/>
                </a:ext>
              </a:extLst>
            </p:cNvPr>
            <p:cNvSpPr/>
            <p:nvPr/>
          </p:nvSpPr>
          <p:spPr>
            <a:xfrm>
              <a:off x="-23021" y="177206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модель машинного обучения</a:t>
              </a: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5B7D8E01-C2AF-4D26-888A-20E2E3015B29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B86C2457-670D-42FB-863F-C8E6ED55B6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16E88887-9617-4A64-AF62-3660301761EF}"/>
              </a:ext>
            </a:extLst>
          </p:cNvPr>
          <p:cNvGrpSpPr/>
          <p:nvPr/>
        </p:nvGrpSpPr>
        <p:grpSpPr>
          <a:xfrm>
            <a:off x="4259393" y="-1"/>
            <a:ext cx="3673214" cy="1913641"/>
            <a:chOff x="0" y="0"/>
            <a:chExt cx="4006392" cy="1913641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697C080E-182B-47D7-9477-4B3081DEF3D1}"/>
                </a:ext>
              </a:extLst>
            </p:cNvPr>
            <p:cNvSpPr/>
            <p:nvPr/>
          </p:nvSpPr>
          <p:spPr>
            <a:xfrm>
              <a:off x="0" y="0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реализация</a:t>
              </a: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+внедрение</a:t>
              </a:r>
            </a:p>
            <a:p>
              <a:pPr algn="ctr"/>
              <a:endParaRPr lang="ru-RU" dirty="0">
                <a:solidFill>
                  <a:schemeClr val="tx1"/>
                </a:solidFill>
                <a:latin typeface="Montserrat Thin Light" pitchFamily="2" charset="-52"/>
              </a:endParaRPr>
            </a:p>
          </p:txBody>
        </p: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DFC48576-8A3E-4A60-A723-3294AF7442E2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C5518F7E-0D2B-4B33-9478-8F0A91DFB1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C9956427-E25F-4473-B243-FEFADDCF5459}"/>
              </a:ext>
            </a:extLst>
          </p:cNvPr>
          <p:cNvGrpSpPr/>
          <p:nvPr/>
        </p:nvGrpSpPr>
        <p:grpSpPr>
          <a:xfrm>
            <a:off x="8185608" y="0"/>
            <a:ext cx="4006392" cy="1913641"/>
            <a:chOff x="0" y="0"/>
            <a:chExt cx="4006392" cy="1913641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1F922E72-700B-4FC1-969C-4FD3C9C22385}"/>
                </a:ext>
              </a:extLst>
            </p:cNvPr>
            <p:cNvSpPr/>
            <p:nvPr/>
          </p:nvSpPr>
          <p:spPr>
            <a:xfrm>
              <a:off x="0" y="0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err="1">
                  <a:solidFill>
                    <a:schemeClr val="tx1"/>
                  </a:solidFill>
                  <a:latin typeface="Montserrat Thin Light" pitchFamily="2" charset="-52"/>
                </a:rPr>
                <a:t>анализ+реализация</a:t>
              </a:r>
              <a:endParaRPr lang="ru-RU" dirty="0">
                <a:solidFill>
                  <a:schemeClr val="tx1"/>
                </a:solidFill>
                <a:latin typeface="Montserrat Thin Light" pitchFamily="2" charset="-52"/>
              </a:endParaRP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+внедрение</a:t>
              </a:r>
            </a:p>
            <a:p>
              <a:pPr algn="ctr"/>
              <a:endParaRPr lang="ru-RU" dirty="0"/>
            </a:p>
          </p:txBody>
        </p: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A3E2D443-3EE7-4C35-9D8B-31DC4E20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88FE4553-78A4-42FA-8206-173C3F26FE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13B0460-964D-46E7-B133-2778A05A6B42}"/>
              </a:ext>
            </a:extLst>
          </p:cNvPr>
          <p:cNvSpPr txBox="1"/>
          <p:nvPr/>
        </p:nvSpPr>
        <p:spPr>
          <a:xfrm>
            <a:off x="11570859" y="6150114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87737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1040C33-B94F-4B9E-A938-D70C460675B5}"/>
              </a:ext>
            </a:extLst>
          </p:cNvPr>
          <p:cNvSpPr/>
          <p:nvPr/>
        </p:nvSpPr>
        <p:spPr>
          <a:xfrm>
            <a:off x="4259393" y="-5003799"/>
            <a:ext cx="3673214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Написание функциональных требований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Помощь в сборе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датасета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Создание и обучение нейронной сети через наш уникальный инструмент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Упаковка нейронной сети в программный модуль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Внедрение готового решения в ваш бизнес-процесс</a:t>
            </a:r>
          </a:p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1.000.000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461990B-8F0E-42EE-9022-1F4DB6DF10E6}"/>
              </a:ext>
            </a:extLst>
          </p:cNvPr>
          <p:cNvSpPr/>
          <p:nvPr/>
        </p:nvSpPr>
        <p:spPr>
          <a:xfrm>
            <a:off x="8185608" y="-5004938"/>
            <a:ext cx="4006391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Аналитика бизнес-процессов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Написание ТЗ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Практическое исследование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Проектирование архитектуры модуля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Сбор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датасета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Создание и обучение нейронной сети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Оценка результата и оптимизация модуля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Интеграция модуля ИИ в бизнес-процесс</a:t>
            </a:r>
          </a:p>
          <a:p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1.500.000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57E06C-EA3F-4541-B880-0B7F712A1FB3}"/>
              </a:ext>
            </a:extLst>
          </p:cNvPr>
          <p:cNvSpPr/>
          <p:nvPr/>
        </p:nvSpPr>
        <p:spPr>
          <a:xfrm>
            <a:off x="-23814" y="1854201"/>
            <a:ext cx="4006392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Загрузить ваш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Создать и обучить нейронную сеть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Скачать модель и использовать для ваших задач.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350.000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</a:t>
            </a:r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5C320-D4C2-4C76-8D50-EF7C32352C86}"/>
              </a:ext>
            </a:extLst>
          </p:cNvPr>
          <p:cNvSpPr txBox="1"/>
          <p:nvPr/>
        </p:nvSpPr>
        <p:spPr>
          <a:xfrm>
            <a:off x="3933825" y="1257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C107AF32-96D0-4FD1-904F-472C40B42561}"/>
              </a:ext>
            </a:extLst>
          </p:cNvPr>
          <p:cNvGrpSpPr/>
          <p:nvPr/>
        </p:nvGrpSpPr>
        <p:grpSpPr>
          <a:xfrm>
            <a:off x="-23814" y="0"/>
            <a:ext cx="4006392" cy="1913641"/>
            <a:chOff x="-23021" y="177206"/>
            <a:chExt cx="4006392" cy="1913641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E079065-F91F-4612-9220-53603E5A4C90}"/>
                </a:ext>
              </a:extLst>
            </p:cNvPr>
            <p:cNvSpPr/>
            <p:nvPr/>
          </p:nvSpPr>
          <p:spPr>
            <a:xfrm>
              <a:off x="-23021" y="177206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модель машинного обучения</a:t>
              </a: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5B7D8E01-C2AF-4D26-888A-20E2E3015B29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B86C2457-670D-42FB-863F-C8E6ED55B6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16E88887-9617-4A64-AF62-3660301761EF}"/>
              </a:ext>
            </a:extLst>
          </p:cNvPr>
          <p:cNvGrpSpPr/>
          <p:nvPr/>
        </p:nvGrpSpPr>
        <p:grpSpPr>
          <a:xfrm>
            <a:off x="4259393" y="-1"/>
            <a:ext cx="3673214" cy="1913641"/>
            <a:chOff x="0" y="0"/>
            <a:chExt cx="4006392" cy="1913641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697C080E-182B-47D7-9477-4B3081DEF3D1}"/>
                </a:ext>
              </a:extLst>
            </p:cNvPr>
            <p:cNvSpPr/>
            <p:nvPr/>
          </p:nvSpPr>
          <p:spPr>
            <a:xfrm>
              <a:off x="0" y="0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реализация</a:t>
              </a: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+внедрение</a:t>
              </a:r>
            </a:p>
            <a:p>
              <a:pPr algn="ctr"/>
              <a:endParaRPr lang="ru-RU" dirty="0">
                <a:solidFill>
                  <a:schemeClr val="tx1"/>
                </a:solidFill>
                <a:latin typeface="Montserrat Thin Light" pitchFamily="2" charset="-52"/>
              </a:endParaRPr>
            </a:p>
          </p:txBody>
        </p: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DFC48576-8A3E-4A60-A723-3294AF7442E2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C5518F7E-0D2B-4B33-9478-8F0A91DFB1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C9956427-E25F-4473-B243-FEFADDCF5459}"/>
              </a:ext>
            </a:extLst>
          </p:cNvPr>
          <p:cNvGrpSpPr/>
          <p:nvPr/>
        </p:nvGrpSpPr>
        <p:grpSpPr>
          <a:xfrm>
            <a:off x="8185608" y="0"/>
            <a:ext cx="4006392" cy="1913641"/>
            <a:chOff x="0" y="0"/>
            <a:chExt cx="4006392" cy="1913641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1F922E72-700B-4FC1-969C-4FD3C9C22385}"/>
                </a:ext>
              </a:extLst>
            </p:cNvPr>
            <p:cNvSpPr/>
            <p:nvPr/>
          </p:nvSpPr>
          <p:spPr>
            <a:xfrm>
              <a:off x="0" y="0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err="1">
                  <a:solidFill>
                    <a:schemeClr val="tx1"/>
                  </a:solidFill>
                  <a:latin typeface="Montserrat Thin Light" pitchFamily="2" charset="-52"/>
                </a:rPr>
                <a:t>анализ+реализация</a:t>
              </a:r>
              <a:endParaRPr lang="ru-RU" dirty="0">
                <a:solidFill>
                  <a:schemeClr val="tx1"/>
                </a:solidFill>
                <a:latin typeface="Montserrat Thin Light" pitchFamily="2" charset="-52"/>
              </a:endParaRP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+внедрение</a:t>
              </a:r>
            </a:p>
            <a:p>
              <a:pPr algn="ctr"/>
              <a:endParaRPr lang="ru-RU" dirty="0"/>
            </a:p>
          </p:txBody>
        </p: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A3E2D443-3EE7-4C35-9D8B-31DC4E20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88FE4553-78A4-42FA-8206-173C3F26FE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13B0460-964D-46E7-B133-2778A05A6B42}"/>
              </a:ext>
            </a:extLst>
          </p:cNvPr>
          <p:cNvSpPr txBox="1"/>
          <p:nvPr/>
        </p:nvSpPr>
        <p:spPr>
          <a:xfrm>
            <a:off x="11570859" y="6150114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30771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0070BE4-C460-48A0-B046-2D70960003A6}"/>
              </a:ext>
            </a:extLst>
          </p:cNvPr>
          <p:cNvSpPr/>
          <p:nvPr/>
        </p:nvSpPr>
        <p:spPr>
          <a:xfrm>
            <a:off x="8185608" y="-5003799"/>
            <a:ext cx="4006391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Аналитика бизнес-процессов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Написание ТЗ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Практическое исследование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Проектирование архитектуры модуля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Сбор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датасета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Создание и обучение нейронной сети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Оценка результата и оптимизация модуля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Интеграция модуля ИИ в бизнес-процесс</a:t>
            </a:r>
          </a:p>
          <a:p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1.500.000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57E06C-EA3F-4541-B880-0B7F712A1FB3}"/>
              </a:ext>
            </a:extLst>
          </p:cNvPr>
          <p:cNvSpPr/>
          <p:nvPr/>
        </p:nvSpPr>
        <p:spPr>
          <a:xfrm>
            <a:off x="-23814" y="-5003799"/>
            <a:ext cx="4006392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Загрузить ваш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Создать и обучить нейронную сеть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Скачать модель и использовать для ваших задач.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 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350.000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</a:t>
            </a:r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E5A21C6-3393-4499-B40C-C6F25FF2736E}"/>
              </a:ext>
            </a:extLst>
          </p:cNvPr>
          <p:cNvSpPr/>
          <p:nvPr/>
        </p:nvSpPr>
        <p:spPr>
          <a:xfrm>
            <a:off x="4259393" y="1913640"/>
            <a:ext cx="3673214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Написание функциональных требований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Помощь в сборе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датасета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Создание и обучение нейронной сети через наш уникальный инструмент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Упаковка нейронной сети в программный модуль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Внедрение готового решения в ваш бизнес-процесс</a:t>
            </a:r>
          </a:p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1.000.000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5C320-D4C2-4C76-8D50-EF7C32352C86}"/>
              </a:ext>
            </a:extLst>
          </p:cNvPr>
          <p:cNvSpPr txBox="1"/>
          <p:nvPr/>
        </p:nvSpPr>
        <p:spPr>
          <a:xfrm>
            <a:off x="3933825" y="1257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C107AF32-96D0-4FD1-904F-472C40B42561}"/>
              </a:ext>
            </a:extLst>
          </p:cNvPr>
          <p:cNvGrpSpPr/>
          <p:nvPr/>
        </p:nvGrpSpPr>
        <p:grpSpPr>
          <a:xfrm>
            <a:off x="-23814" y="0"/>
            <a:ext cx="4006392" cy="1913641"/>
            <a:chOff x="-23021" y="177206"/>
            <a:chExt cx="4006392" cy="1913641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E079065-F91F-4612-9220-53603E5A4C90}"/>
                </a:ext>
              </a:extLst>
            </p:cNvPr>
            <p:cNvSpPr/>
            <p:nvPr/>
          </p:nvSpPr>
          <p:spPr>
            <a:xfrm>
              <a:off x="-23021" y="177206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модель машинного обучения</a:t>
              </a: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5B7D8E01-C2AF-4D26-888A-20E2E3015B29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B86C2457-670D-42FB-863F-C8E6ED55B6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16E88887-9617-4A64-AF62-3660301761EF}"/>
              </a:ext>
            </a:extLst>
          </p:cNvPr>
          <p:cNvGrpSpPr/>
          <p:nvPr/>
        </p:nvGrpSpPr>
        <p:grpSpPr>
          <a:xfrm>
            <a:off x="4259393" y="-1"/>
            <a:ext cx="3673214" cy="1913641"/>
            <a:chOff x="0" y="0"/>
            <a:chExt cx="4006392" cy="1913641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697C080E-182B-47D7-9477-4B3081DEF3D1}"/>
                </a:ext>
              </a:extLst>
            </p:cNvPr>
            <p:cNvSpPr/>
            <p:nvPr/>
          </p:nvSpPr>
          <p:spPr>
            <a:xfrm>
              <a:off x="0" y="0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реализация</a:t>
              </a: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+внедрение</a:t>
              </a:r>
            </a:p>
            <a:p>
              <a:pPr algn="ctr"/>
              <a:endParaRPr lang="ru-RU" dirty="0">
                <a:solidFill>
                  <a:schemeClr val="tx1"/>
                </a:solidFill>
                <a:latin typeface="Montserrat Thin Light" pitchFamily="2" charset="-52"/>
              </a:endParaRPr>
            </a:p>
          </p:txBody>
        </p: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DFC48576-8A3E-4A60-A723-3294AF7442E2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C5518F7E-0D2B-4B33-9478-8F0A91DFB1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C9956427-E25F-4473-B243-FEFADDCF5459}"/>
              </a:ext>
            </a:extLst>
          </p:cNvPr>
          <p:cNvGrpSpPr/>
          <p:nvPr/>
        </p:nvGrpSpPr>
        <p:grpSpPr>
          <a:xfrm>
            <a:off x="8185608" y="0"/>
            <a:ext cx="4006392" cy="1913641"/>
            <a:chOff x="0" y="0"/>
            <a:chExt cx="4006392" cy="1913641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1F922E72-700B-4FC1-969C-4FD3C9C22385}"/>
                </a:ext>
              </a:extLst>
            </p:cNvPr>
            <p:cNvSpPr/>
            <p:nvPr/>
          </p:nvSpPr>
          <p:spPr>
            <a:xfrm>
              <a:off x="0" y="0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err="1">
                  <a:solidFill>
                    <a:schemeClr val="tx1"/>
                  </a:solidFill>
                  <a:latin typeface="Montserrat Thin Light" pitchFamily="2" charset="-52"/>
                </a:rPr>
                <a:t>анализ+реализация</a:t>
              </a:r>
              <a:endParaRPr lang="ru-RU" dirty="0">
                <a:solidFill>
                  <a:schemeClr val="tx1"/>
                </a:solidFill>
                <a:latin typeface="Montserrat Thin Light" pitchFamily="2" charset="-52"/>
              </a:endParaRP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+внедрение</a:t>
              </a:r>
            </a:p>
            <a:p>
              <a:pPr algn="ctr"/>
              <a:endParaRPr lang="ru-RU" dirty="0"/>
            </a:p>
          </p:txBody>
        </p: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A3E2D443-3EE7-4C35-9D8B-31DC4E20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88FE4553-78A4-42FA-8206-173C3F26FE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13B0460-964D-46E7-B133-2778A05A6B42}"/>
              </a:ext>
            </a:extLst>
          </p:cNvPr>
          <p:cNvSpPr txBox="1"/>
          <p:nvPr/>
        </p:nvSpPr>
        <p:spPr>
          <a:xfrm>
            <a:off x="11570859" y="6150114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31820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0EA8333-CB0D-427E-A4A1-E928D6DBB807}"/>
              </a:ext>
            </a:extLst>
          </p:cNvPr>
          <p:cNvSpPr/>
          <p:nvPr/>
        </p:nvSpPr>
        <p:spPr>
          <a:xfrm>
            <a:off x="4259393" y="-5003800"/>
            <a:ext cx="3673214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Написание функциональных требований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Помощь в сборе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датасета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Создание и обучение нейронной сети через наш уникальный инструмент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Упаковка нейронной сети в программный модуль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Внедрение готового решения в ваш бизнес-процесс</a:t>
            </a:r>
          </a:p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1.000.000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6C201BE-ED4F-44F5-943A-DFC4D37B784C}"/>
              </a:ext>
            </a:extLst>
          </p:cNvPr>
          <p:cNvSpPr/>
          <p:nvPr/>
        </p:nvSpPr>
        <p:spPr>
          <a:xfrm>
            <a:off x="8185608" y="1913640"/>
            <a:ext cx="4006391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Аналитика бизнес-процессов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Написание ТЗ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Практическое исследование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Проектирование архитектуры модуля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Сбор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датасета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Создание и обучение нейронной сети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Оценка результата и оптимизация модуля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Интеграция модуля ИИ в бизнес-процесс</a:t>
            </a:r>
          </a:p>
          <a:p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 1.500.000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57E06C-EA3F-4541-B880-0B7F712A1FB3}"/>
              </a:ext>
            </a:extLst>
          </p:cNvPr>
          <p:cNvSpPr/>
          <p:nvPr/>
        </p:nvSpPr>
        <p:spPr>
          <a:xfrm>
            <a:off x="-23814" y="-5003799"/>
            <a:ext cx="4006392" cy="50037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Загрузить ваш </a:t>
            </a:r>
            <a:r>
              <a:rPr lang="ru-RU" dirty="0" err="1">
                <a:solidFill>
                  <a:schemeClr val="tx1"/>
                </a:solidFill>
                <a:latin typeface="Montserrat Light" pitchFamily="2" charset="-52"/>
              </a:rPr>
              <a:t>датасет</a:t>
            </a:r>
            <a:endParaRPr lang="ru-RU" dirty="0">
              <a:solidFill>
                <a:schemeClr val="tx1"/>
              </a:solidFill>
              <a:latin typeface="Montserrat Light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Создать и обучить нейронную сеть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Скачать модель и использовать для ваших задач.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Цена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: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 </a:t>
            </a:r>
            <a:r>
              <a:rPr lang="en-US" dirty="0">
                <a:solidFill>
                  <a:schemeClr val="tx1"/>
                </a:solidFill>
                <a:latin typeface="Montserrat Light" pitchFamily="2" charset="-52"/>
              </a:rPr>
              <a:t>350.000</a:t>
            </a:r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р</a:t>
            </a:r>
            <a:endParaRPr lang="en-US" dirty="0">
              <a:solidFill>
                <a:schemeClr val="tx1"/>
              </a:solidFill>
              <a:latin typeface="Montserrat Light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5C320-D4C2-4C76-8D50-EF7C32352C86}"/>
              </a:ext>
            </a:extLst>
          </p:cNvPr>
          <p:cNvSpPr txBox="1"/>
          <p:nvPr/>
        </p:nvSpPr>
        <p:spPr>
          <a:xfrm>
            <a:off x="3933825" y="1257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C107AF32-96D0-4FD1-904F-472C40B42561}"/>
              </a:ext>
            </a:extLst>
          </p:cNvPr>
          <p:cNvGrpSpPr/>
          <p:nvPr/>
        </p:nvGrpSpPr>
        <p:grpSpPr>
          <a:xfrm>
            <a:off x="-23814" y="0"/>
            <a:ext cx="4006392" cy="1913641"/>
            <a:chOff x="-23021" y="177206"/>
            <a:chExt cx="4006392" cy="1913641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E079065-F91F-4612-9220-53603E5A4C90}"/>
                </a:ext>
              </a:extLst>
            </p:cNvPr>
            <p:cNvSpPr/>
            <p:nvPr/>
          </p:nvSpPr>
          <p:spPr>
            <a:xfrm>
              <a:off x="-23021" y="177206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модель машинного обучения</a:t>
              </a: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5B7D8E01-C2AF-4D26-888A-20E2E3015B29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B86C2457-670D-42FB-863F-C8E6ED55B6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16E88887-9617-4A64-AF62-3660301761EF}"/>
              </a:ext>
            </a:extLst>
          </p:cNvPr>
          <p:cNvGrpSpPr/>
          <p:nvPr/>
        </p:nvGrpSpPr>
        <p:grpSpPr>
          <a:xfrm>
            <a:off x="4259393" y="-1"/>
            <a:ext cx="3673214" cy="1913641"/>
            <a:chOff x="0" y="0"/>
            <a:chExt cx="4006392" cy="1913641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697C080E-182B-47D7-9477-4B3081DEF3D1}"/>
                </a:ext>
              </a:extLst>
            </p:cNvPr>
            <p:cNvSpPr/>
            <p:nvPr/>
          </p:nvSpPr>
          <p:spPr>
            <a:xfrm>
              <a:off x="0" y="0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реализация</a:t>
              </a: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+внедрение</a:t>
              </a:r>
            </a:p>
            <a:p>
              <a:pPr algn="ctr"/>
              <a:endParaRPr lang="ru-RU" dirty="0">
                <a:solidFill>
                  <a:schemeClr val="tx1"/>
                </a:solidFill>
                <a:latin typeface="Montserrat Thin Light" pitchFamily="2" charset="-52"/>
              </a:endParaRPr>
            </a:p>
          </p:txBody>
        </p: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DFC48576-8A3E-4A60-A723-3294AF7442E2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C5518F7E-0D2B-4B33-9478-8F0A91DFB1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C9956427-E25F-4473-B243-FEFADDCF5459}"/>
              </a:ext>
            </a:extLst>
          </p:cNvPr>
          <p:cNvGrpSpPr/>
          <p:nvPr/>
        </p:nvGrpSpPr>
        <p:grpSpPr>
          <a:xfrm>
            <a:off x="8185608" y="0"/>
            <a:ext cx="4006392" cy="1913641"/>
            <a:chOff x="0" y="0"/>
            <a:chExt cx="4006392" cy="1913641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1F922E72-700B-4FC1-969C-4FD3C9C22385}"/>
                </a:ext>
              </a:extLst>
            </p:cNvPr>
            <p:cNvSpPr/>
            <p:nvPr/>
          </p:nvSpPr>
          <p:spPr>
            <a:xfrm>
              <a:off x="0" y="0"/>
              <a:ext cx="4006392" cy="191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err="1">
                  <a:solidFill>
                    <a:schemeClr val="tx1"/>
                  </a:solidFill>
                  <a:latin typeface="Montserrat Thin Light" pitchFamily="2" charset="-52"/>
                </a:rPr>
                <a:t>анализ+реализация</a:t>
              </a:r>
              <a:endParaRPr lang="ru-RU" dirty="0">
                <a:solidFill>
                  <a:schemeClr val="tx1"/>
                </a:solidFill>
                <a:latin typeface="Montserrat Thin Light" pitchFamily="2" charset="-52"/>
              </a:endParaRP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Montserrat Thin Light" pitchFamily="2" charset="-52"/>
                </a:rPr>
                <a:t>+внедрение</a:t>
              </a:r>
            </a:p>
            <a:p>
              <a:pPr algn="ctr"/>
              <a:endParaRPr lang="ru-RU" dirty="0"/>
            </a:p>
          </p:txBody>
        </p: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A3E2D443-3EE7-4C35-9D8B-31DC4E20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690688" y="1514475"/>
              <a:ext cx="275635" cy="2219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88FE4553-78A4-42FA-8206-173C3F26FE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440" y="1512198"/>
              <a:ext cx="294698" cy="2242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13B0460-964D-46E7-B133-2778A05A6B42}"/>
              </a:ext>
            </a:extLst>
          </p:cNvPr>
          <p:cNvSpPr txBox="1"/>
          <p:nvPr/>
        </p:nvSpPr>
        <p:spPr>
          <a:xfrm>
            <a:off x="11570859" y="6150114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15511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FF5EFA-D2C7-4FE2-B541-247236CA0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378948"/>
            <a:ext cx="4128654" cy="43789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A28231-94E7-4E9E-A49F-37CBBA425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653" y="-4680831"/>
            <a:ext cx="4070129" cy="46808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987D3B-F7C7-49DB-848C-F91E38D1E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4770" y="-5059103"/>
            <a:ext cx="3975649" cy="50591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9D5925-645A-412B-8F84-54EC945F9BCF}"/>
              </a:ext>
            </a:extLst>
          </p:cNvPr>
          <p:cNvSpPr txBox="1"/>
          <p:nvPr/>
        </p:nvSpPr>
        <p:spPr>
          <a:xfrm>
            <a:off x="129309" y="6289964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Montserrat Black" pitchFamily="2" charset="-52"/>
              </a:rPr>
              <a:t>ПОЧЕМУ МЫ?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FFFEAE-5210-4700-9D27-B1C909CD42CC}"/>
              </a:ext>
            </a:extLst>
          </p:cNvPr>
          <p:cNvSpPr/>
          <p:nvPr/>
        </p:nvSpPr>
        <p:spPr>
          <a:xfrm>
            <a:off x="0" y="0"/>
            <a:ext cx="4128654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УНИКАЛЬНЫЙ     ИНСТРУМЕНТ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4D79DC7-764C-45B2-A3A7-F16137F7D4FB}"/>
              </a:ext>
            </a:extLst>
          </p:cNvPr>
          <p:cNvSpPr/>
          <p:nvPr/>
        </p:nvSpPr>
        <p:spPr>
          <a:xfrm>
            <a:off x="4128654" y="0"/>
            <a:ext cx="4128654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 АДАПТИВНОЕ РЕШЕНИЕ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C0AAC4B-AD6F-4D53-B571-C7670CBB5208}"/>
              </a:ext>
            </a:extLst>
          </p:cNvPr>
          <p:cNvSpPr/>
          <p:nvPr/>
        </p:nvSpPr>
        <p:spPr>
          <a:xfrm>
            <a:off x="8198783" y="0"/>
            <a:ext cx="3971636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       	   УДОБСТВО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1F87F-643D-4BC9-9350-F1F16894211E}"/>
              </a:ext>
            </a:extLst>
          </p:cNvPr>
          <p:cNvSpPr txBox="1"/>
          <p:nvPr/>
        </p:nvSpPr>
        <p:spPr>
          <a:xfrm>
            <a:off x="11570859" y="6150114"/>
            <a:ext cx="498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53273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A28231-94E7-4E9E-A49F-37CBBA425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653" y="-4680831"/>
            <a:ext cx="4070129" cy="46808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987D3B-F7C7-49DB-848C-F91E38D1E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770" y="-5059103"/>
            <a:ext cx="3975649" cy="505910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FF5EFA-D2C7-4FE2-B541-247236CA0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239526"/>
            <a:ext cx="4128654" cy="4378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9D5925-645A-412B-8F84-54EC945F9BCF}"/>
              </a:ext>
            </a:extLst>
          </p:cNvPr>
          <p:cNvSpPr txBox="1"/>
          <p:nvPr/>
        </p:nvSpPr>
        <p:spPr>
          <a:xfrm>
            <a:off x="129309" y="6289964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Montserrat Black" pitchFamily="2" charset="-52"/>
              </a:rPr>
              <a:t>ПОЧЕМУ МЫ?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FFFEAE-5210-4700-9D27-B1C909CD42CC}"/>
              </a:ext>
            </a:extLst>
          </p:cNvPr>
          <p:cNvSpPr/>
          <p:nvPr/>
        </p:nvSpPr>
        <p:spPr>
          <a:xfrm>
            <a:off x="0" y="0"/>
            <a:ext cx="4128654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УНИКАЛЬНЫЙ     ИНСТРУМЕНТ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4D79DC7-764C-45B2-A3A7-F16137F7D4FB}"/>
              </a:ext>
            </a:extLst>
          </p:cNvPr>
          <p:cNvSpPr/>
          <p:nvPr/>
        </p:nvSpPr>
        <p:spPr>
          <a:xfrm>
            <a:off x="4128654" y="0"/>
            <a:ext cx="4128654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 АДАПТИВНОЕ РЕШЕНИЕ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C0AAC4B-AD6F-4D53-B571-C7670CBB5208}"/>
              </a:ext>
            </a:extLst>
          </p:cNvPr>
          <p:cNvSpPr/>
          <p:nvPr/>
        </p:nvSpPr>
        <p:spPr>
          <a:xfrm>
            <a:off x="8198783" y="0"/>
            <a:ext cx="3971636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       	   УДОБСТВО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C3123B-3B9A-4150-A451-3C5A181C5A50}"/>
              </a:ext>
            </a:extLst>
          </p:cNvPr>
          <p:cNvSpPr txBox="1"/>
          <p:nvPr/>
        </p:nvSpPr>
        <p:spPr>
          <a:xfrm>
            <a:off x="11570859" y="6150114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3484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A28231-94E7-4E9E-A49F-37CBBA425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852" y="1107452"/>
            <a:ext cx="4070129" cy="46808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987D3B-F7C7-49DB-848C-F91E38D1E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770" y="-5059103"/>
            <a:ext cx="3975649" cy="505910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FF5EFA-D2C7-4FE2-B541-247236CA0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98" y="-4378948"/>
            <a:ext cx="4128654" cy="4378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9D5925-645A-412B-8F84-54EC945F9BCF}"/>
              </a:ext>
            </a:extLst>
          </p:cNvPr>
          <p:cNvSpPr txBox="1"/>
          <p:nvPr/>
        </p:nvSpPr>
        <p:spPr>
          <a:xfrm>
            <a:off x="129309" y="6289964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Montserrat Black" pitchFamily="2" charset="-52"/>
              </a:rPr>
              <a:t>ПОЧЕМУ МЫ?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FFFEAE-5210-4700-9D27-B1C909CD42CC}"/>
              </a:ext>
            </a:extLst>
          </p:cNvPr>
          <p:cNvSpPr/>
          <p:nvPr/>
        </p:nvSpPr>
        <p:spPr>
          <a:xfrm>
            <a:off x="0" y="0"/>
            <a:ext cx="4128654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УНИКАЛЬНЫЙ     ИНСТРУМЕНТ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4D79DC7-764C-45B2-A3A7-F16137F7D4FB}"/>
              </a:ext>
            </a:extLst>
          </p:cNvPr>
          <p:cNvSpPr/>
          <p:nvPr/>
        </p:nvSpPr>
        <p:spPr>
          <a:xfrm>
            <a:off x="4128654" y="0"/>
            <a:ext cx="4128654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 АДАПТИВНОЕ РЕШЕНИЕ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C0AAC4B-AD6F-4D53-B571-C7670CBB5208}"/>
              </a:ext>
            </a:extLst>
          </p:cNvPr>
          <p:cNvSpPr/>
          <p:nvPr/>
        </p:nvSpPr>
        <p:spPr>
          <a:xfrm>
            <a:off x="8198783" y="0"/>
            <a:ext cx="3971636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       	   УДОБСТВО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229CD-1C72-46C7-BBCF-026D4295E545}"/>
              </a:ext>
            </a:extLst>
          </p:cNvPr>
          <p:cNvSpPr txBox="1"/>
          <p:nvPr/>
        </p:nvSpPr>
        <p:spPr>
          <a:xfrm>
            <a:off x="11570859" y="6150114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70795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A28231-94E7-4E9E-A49F-37CBBA425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852" y="-4680831"/>
            <a:ext cx="4070129" cy="46808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987D3B-F7C7-49DB-848C-F91E38D1E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770" y="1107452"/>
            <a:ext cx="3975649" cy="505910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FF5EFA-D2C7-4FE2-B541-247236CA0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98" y="-4378948"/>
            <a:ext cx="4128654" cy="4378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9D5925-645A-412B-8F84-54EC945F9BCF}"/>
              </a:ext>
            </a:extLst>
          </p:cNvPr>
          <p:cNvSpPr txBox="1"/>
          <p:nvPr/>
        </p:nvSpPr>
        <p:spPr>
          <a:xfrm>
            <a:off x="129309" y="6289964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Montserrat Black" pitchFamily="2" charset="-52"/>
              </a:rPr>
              <a:t>ПОЧЕМУ МЫ?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FFFEAE-5210-4700-9D27-B1C909CD42CC}"/>
              </a:ext>
            </a:extLst>
          </p:cNvPr>
          <p:cNvSpPr/>
          <p:nvPr/>
        </p:nvSpPr>
        <p:spPr>
          <a:xfrm>
            <a:off x="0" y="0"/>
            <a:ext cx="4128654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УНИКАЛЬНЫЙ     ИНСТРУМЕНТ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4D79DC7-764C-45B2-A3A7-F16137F7D4FB}"/>
              </a:ext>
            </a:extLst>
          </p:cNvPr>
          <p:cNvSpPr/>
          <p:nvPr/>
        </p:nvSpPr>
        <p:spPr>
          <a:xfrm>
            <a:off x="4128654" y="0"/>
            <a:ext cx="4128654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 АДАПТИВНОЕ РЕШЕНИЕ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C0AAC4B-AD6F-4D53-B571-C7670CBB5208}"/>
              </a:ext>
            </a:extLst>
          </p:cNvPr>
          <p:cNvSpPr/>
          <p:nvPr/>
        </p:nvSpPr>
        <p:spPr>
          <a:xfrm>
            <a:off x="8198783" y="0"/>
            <a:ext cx="3971636" cy="110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0" dist="127000" dir="300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tx1"/>
                </a:solidFill>
                <a:latin typeface="Montserrat Black" pitchFamily="2" charset="-52"/>
              </a:rPr>
              <a:t>       	   УДОБСТВО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5772D-7187-4F33-92F6-497F11231751}"/>
              </a:ext>
            </a:extLst>
          </p:cNvPr>
          <p:cNvSpPr txBox="1"/>
          <p:nvPr/>
        </p:nvSpPr>
        <p:spPr>
          <a:xfrm>
            <a:off x="11570859" y="6150114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58746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9D5925-645A-412B-8F84-54EC945F9BCF}"/>
              </a:ext>
            </a:extLst>
          </p:cNvPr>
          <p:cNvSpPr txBox="1"/>
          <p:nvPr/>
        </p:nvSpPr>
        <p:spPr>
          <a:xfrm>
            <a:off x="10090676" y="157018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Montserrat Black" pitchFamily="2" charset="-52"/>
              </a:rPr>
              <a:t>ПОЧЕМУ МЫ?</a:t>
            </a:r>
          </a:p>
        </p:txBody>
      </p:sp>
      <p:graphicFrame>
        <p:nvGraphicFramePr>
          <p:cNvPr id="4" name="Google Shape;174;p18">
            <a:extLst>
              <a:ext uri="{FF2B5EF4-FFF2-40B4-BE49-F238E27FC236}">
                <a16:creationId xmlns:a16="http://schemas.microsoft.com/office/drawing/2014/main" id="{C408782C-279F-4974-B2FF-03EF1457CD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9615443"/>
              </p:ext>
            </p:extLst>
          </p:nvPr>
        </p:nvGraphicFramePr>
        <p:xfrm>
          <a:off x="508000" y="923636"/>
          <a:ext cx="11360727" cy="476243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40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7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3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9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3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Поставщик ПО</a:t>
                      </a:r>
                      <a:endParaRPr sz="1600" dirty="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90"/>
                        <a:buFont typeface="Arial"/>
                        <a:buNone/>
                      </a:pPr>
                      <a:r>
                        <a:rPr lang="ru" sz="2400">
                          <a:solidFill>
                            <a:schemeClr val="lt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Bri</a:t>
                      </a:r>
                      <a:r>
                        <a:rPr lang="ru" sz="2400">
                          <a:solidFill>
                            <a:srgbClr val="1155CC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d</a:t>
                      </a:r>
                      <a:r>
                        <a:rPr lang="ru" sz="2400">
                          <a:solidFill>
                            <a:schemeClr val="lt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ge </a:t>
                      </a:r>
                      <a:r>
                        <a:rPr lang="ru" sz="2400">
                          <a:solidFill>
                            <a:srgbClr val="1155CC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A</a:t>
                      </a:r>
                      <a:r>
                        <a:rPr lang="ru" sz="2400">
                          <a:solidFill>
                            <a:schemeClr val="lt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I</a:t>
                      </a:r>
                      <a:endParaRPr sz="19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Mall'ER</a:t>
                      </a:r>
                      <a:endParaRPr sz="16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Nord Clan</a:t>
                      </a:r>
                      <a:endParaRPr sz="16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376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Страна</a:t>
                      </a:r>
                      <a:endParaRPr sz="1600" dirty="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Россия</a:t>
                      </a:r>
                      <a:endParaRPr sz="16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Россия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Россия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540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Анализ и предложение интеграции нейронных сетей</a:t>
                      </a:r>
                      <a:endParaRPr sz="1600" dirty="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+</a:t>
                      </a:r>
                      <a:endParaRPr sz="16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endParaRPr sz="16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2121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Средний срок реализации проекта</a:t>
                      </a:r>
                      <a:endParaRPr sz="16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месяца</a:t>
                      </a:r>
                      <a:endParaRPr sz="16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месяца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месяца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165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Цена</a:t>
                      </a:r>
                      <a:endParaRPr sz="16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1.500.000р</a:t>
                      </a:r>
                      <a:endParaRPr sz="16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2.500.000р</a:t>
                      </a:r>
                      <a:endParaRPr sz="16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3.000.000р</a:t>
                      </a:r>
                      <a:endParaRPr sz="16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5868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Создание уникального решения</a:t>
                      </a:r>
                      <a:endParaRPr sz="16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+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+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endParaRPr sz="16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5F999ED-4890-47EF-92F1-658A9AB27DC4}"/>
              </a:ext>
            </a:extLst>
          </p:cNvPr>
          <p:cNvSpPr txBox="1"/>
          <p:nvPr/>
        </p:nvSpPr>
        <p:spPr>
          <a:xfrm>
            <a:off x="11570859" y="6150114"/>
            <a:ext cx="498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93259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002267B4-7303-4398-A0DC-D359EE16E0D7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B5315401-6341-4067-8390-80196274FC8D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88B3D128-D623-4068-8367-7393B006FB74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3" name="Овал 32">
            <a:extLst>
              <a:ext uri="{FF2B5EF4-FFF2-40B4-BE49-F238E27FC236}">
                <a16:creationId xmlns:a16="http://schemas.microsoft.com/office/drawing/2014/main" id="{658F6761-DF11-4B2A-B6EC-C5637559A449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8A2C68B-BAED-4C67-BBD8-927190C92971}"/>
              </a:ext>
            </a:extLst>
          </p:cNvPr>
          <p:cNvSpPr/>
          <p:nvPr/>
        </p:nvSpPr>
        <p:spPr>
          <a:xfrm>
            <a:off x="90486" y="114300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2EC213D-DE94-4BCC-AB66-B42F1F0D7028}"/>
              </a:ext>
            </a:extLst>
          </p:cNvPr>
          <p:cNvSpPr txBox="1"/>
          <p:nvPr/>
        </p:nvSpPr>
        <p:spPr>
          <a:xfrm>
            <a:off x="11486032" y="6000751"/>
            <a:ext cx="5501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6AE36C-FF68-4459-9163-0A99A0B0F6C2}"/>
              </a:ext>
            </a:extLst>
          </p:cNvPr>
          <p:cNvSpPr txBox="1"/>
          <p:nvPr/>
        </p:nvSpPr>
        <p:spPr>
          <a:xfrm>
            <a:off x="5281926" y="138133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РЫНОК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45DE062-D623-47C3-9A60-AFC0260314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5377199"/>
              </p:ext>
            </p:extLst>
          </p:nvPr>
        </p:nvGraphicFramePr>
        <p:xfrm>
          <a:off x="2744787" y="709020"/>
          <a:ext cx="6702425" cy="3966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EA25D80-53D2-4332-B53D-639C9C68D0D3}"/>
              </a:ext>
            </a:extLst>
          </p:cNvPr>
          <p:cNvSpPr txBox="1"/>
          <p:nvPr/>
        </p:nvSpPr>
        <p:spPr>
          <a:xfrm>
            <a:off x="2744787" y="4908709"/>
            <a:ext cx="75247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 Thin Light" pitchFamily="2" charset="-52"/>
              </a:rPr>
              <a:t>Средний чек покупки будет составлять 1.5 </a:t>
            </a:r>
            <a:r>
              <a:rPr lang="ru-RU" dirty="0" err="1">
                <a:latin typeface="Montserrat Thin Light" pitchFamily="2" charset="-52"/>
              </a:rPr>
              <a:t>млн.р</a:t>
            </a:r>
            <a:r>
              <a:rPr lang="ru-RU" dirty="0">
                <a:latin typeface="Montserrat Thin Light" pitchFamily="2" charset="-52"/>
              </a:rPr>
              <a:t>. </a:t>
            </a:r>
          </a:p>
          <a:p>
            <a:r>
              <a:rPr lang="ru-RU" dirty="0">
                <a:latin typeface="Montserrat Thin Light" pitchFamily="2" charset="-52"/>
              </a:rPr>
              <a:t>(на каждом предприятии в среднем выявлено 2 места для интеграции). </a:t>
            </a:r>
          </a:p>
          <a:p>
            <a:r>
              <a:rPr lang="ru-RU" dirty="0">
                <a:latin typeface="Montserrat Thin Light" pitchFamily="2" charset="-52"/>
              </a:rPr>
              <a:t>Значит реально достижимый объем рынка будет составлять: </a:t>
            </a:r>
          </a:p>
          <a:p>
            <a:r>
              <a:rPr lang="ru-RU" dirty="0">
                <a:latin typeface="Montserrat Thin Light" pitchFamily="2" charset="-52"/>
              </a:rPr>
              <a:t>83,283 * 1,500,000 * 2 * 0.01 * 0.3 = 749,547,000 </a:t>
            </a:r>
            <a:r>
              <a:rPr lang="ru-RU" dirty="0" err="1">
                <a:latin typeface="Montserrat Thin Light" pitchFamily="2" charset="-52"/>
              </a:rPr>
              <a:t>руб</a:t>
            </a:r>
            <a:endParaRPr lang="ru-RU" dirty="0">
              <a:latin typeface="Montserrat Thin Ligh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8473300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A4AD47-4A9A-42C3-9D40-B8FD0E1ECB75}"/>
              </a:ext>
            </a:extLst>
          </p:cNvPr>
          <p:cNvSpPr/>
          <p:nvPr/>
        </p:nvSpPr>
        <p:spPr>
          <a:xfrm>
            <a:off x="428625" y="266700"/>
            <a:ext cx="485775" cy="486000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7F9087A-7B82-4014-94CB-B293AAD99E64}"/>
              </a:ext>
            </a:extLst>
          </p:cNvPr>
          <p:cNvSpPr/>
          <p:nvPr/>
        </p:nvSpPr>
        <p:spPr>
          <a:xfrm>
            <a:off x="428625" y="6105300"/>
            <a:ext cx="485775" cy="486000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88B085-FAFF-4213-BF04-372C5CA5F9EF}"/>
              </a:ext>
            </a:extLst>
          </p:cNvPr>
          <p:cNvSpPr/>
          <p:nvPr/>
        </p:nvSpPr>
        <p:spPr>
          <a:xfrm>
            <a:off x="11438877" y="266700"/>
            <a:ext cx="485775" cy="486000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D8F63D-8787-4D5C-BAE9-8848437F3F07}"/>
              </a:ext>
            </a:extLst>
          </p:cNvPr>
          <p:cNvSpPr txBox="1"/>
          <p:nvPr/>
        </p:nvSpPr>
        <p:spPr>
          <a:xfrm>
            <a:off x="1198006" y="32646"/>
            <a:ext cx="3600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ИСПОЛЬЗУЕМЫЕ 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EEC5F4-6FCC-48E5-9F55-CC01E1CDBB13}"/>
              </a:ext>
            </a:extLst>
          </p:cNvPr>
          <p:cNvSpPr txBox="1"/>
          <p:nvPr/>
        </p:nvSpPr>
        <p:spPr>
          <a:xfrm>
            <a:off x="11486032" y="6000751"/>
            <a:ext cx="50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493A66-E360-40A1-A70F-C57037EF8004}"/>
              </a:ext>
            </a:extLst>
          </p:cNvPr>
          <p:cNvSpPr txBox="1"/>
          <p:nvPr/>
        </p:nvSpPr>
        <p:spPr>
          <a:xfrm>
            <a:off x="4965865" y="186139"/>
            <a:ext cx="4249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Montserrat Medium" pitchFamily="2" charset="-52"/>
              </a:rPr>
              <a:t>TensorFlow</a:t>
            </a:r>
            <a:endParaRPr lang="ru-RU" sz="5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D7AF75-45CA-47FD-A155-5CCE4840C7E2}"/>
              </a:ext>
            </a:extLst>
          </p:cNvPr>
          <p:cNvSpPr txBox="1"/>
          <p:nvPr/>
        </p:nvSpPr>
        <p:spPr>
          <a:xfrm>
            <a:off x="92506" y="1910083"/>
            <a:ext cx="24416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Montserrat Medium" pitchFamily="2" charset="-52"/>
              </a:rPr>
              <a:t>Figma</a:t>
            </a:r>
            <a:endParaRPr lang="ru-RU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9CECA1-E1CE-437E-B379-D5F83D3A1B5F}"/>
              </a:ext>
            </a:extLst>
          </p:cNvPr>
          <p:cNvSpPr txBox="1"/>
          <p:nvPr/>
        </p:nvSpPr>
        <p:spPr>
          <a:xfrm>
            <a:off x="1125114" y="5107439"/>
            <a:ext cx="21499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Montserrat Medium" pitchFamily="2" charset="-52"/>
              </a:rPr>
              <a:t>Keras</a:t>
            </a:r>
            <a:endParaRPr lang="ru-RU" sz="5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B4215-D91B-4024-B154-BED2BF06F623}"/>
              </a:ext>
            </a:extLst>
          </p:cNvPr>
          <p:cNvSpPr txBox="1"/>
          <p:nvPr/>
        </p:nvSpPr>
        <p:spPr>
          <a:xfrm>
            <a:off x="7520656" y="5286866"/>
            <a:ext cx="3222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Montserrat Medium" pitchFamily="2" charset="-52"/>
              </a:rPr>
              <a:t>XGBoost</a:t>
            </a:r>
            <a:endParaRPr lang="ru-RU" sz="5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166116-1BE2-4B32-A3C5-061C4719822C}"/>
              </a:ext>
            </a:extLst>
          </p:cNvPr>
          <p:cNvSpPr txBox="1"/>
          <p:nvPr/>
        </p:nvSpPr>
        <p:spPr>
          <a:xfrm>
            <a:off x="9537925" y="986753"/>
            <a:ext cx="27558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Montserrat Medium" pitchFamily="2" charset="-52"/>
              </a:rPr>
              <a:t>Django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87724974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A4AD47-4A9A-42C3-9D40-B8FD0E1ECB75}"/>
              </a:ext>
            </a:extLst>
          </p:cNvPr>
          <p:cNvSpPr/>
          <p:nvPr/>
        </p:nvSpPr>
        <p:spPr>
          <a:xfrm>
            <a:off x="428625" y="266700"/>
            <a:ext cx="485775" cy="486000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7F9087A-7B82-4014-94CB-B293AAD99E64}"/>
              </a:ext>
            </a:extLst>
          </p:cNvPr>
          <p:cNvSpPr/>
          <p:nvPr/>
        </p:nvSpPr>
        <p:spPr>
          <a:xfrm>
            <a:off x="428625" y="6105300"/>
            <a:ext cx="485775" cy="486000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88B085-FAFF-4213-BF04-372C5CA5F9EF}"/>
              </a:ext>
            </a:extLst>
          </p:cNvPr>
          <p:cNvSpPr/>
          <p:nvPr/>
        </p:nvSpPr>
        <p:spPr>
          <a:xfrm>
            <a:off x="11438877" y="266700"/>
            <a:ext cx="485775" cy="486000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D8F63D-8787-4D5C-BAE9-8848437F3F07}"/>
              </a:ext>
            </a:extLst>
          </p:cNvPr>
          <p:cNvSpPr txBox="1"/>
          <p:nvPr/>
        </p:nvSpPr>
        <p:spPr>
          <a:xfrm>
            <a:off x="1198006" y="32646"/>
            <a:ext cx="3600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ИСПОЛЬЗУЕМЫЕ 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EEC5F4-6FCC-48E5-9F55-CC01E1CDBB13}"/>
              </a:ext>
            </a:extLst>
          </p:cNvPr>
          <p:cNvSpPr txBox="1"/>
          <p:nvPr/>
        </p:nvSpPr>
        <p:spPr>
          <a:xfrm>
            <a:off x="11486032" y="6000751"/>
            <a:ext cx="50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493A66-E360-40A1-A70F-C57037EF8004}"/>
              </a:ext>
            </a:extLst>
          </p:cNvPr>
          <p:cNvSpPr txBox="1"/>
          <p:nvPr/>
        </p:nvSpPr>
        <p:spPr>
          <a:xfrm>
            <a:off x="3829792" y="1415487"/>
            <a:ext cx="4249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Montserrat Medium" pitchFamily="2" charset="-52"/>
              </a:rPr>
              <a:t>TensorFlow</a:t>
            </a:r>
            <a:endParaRPr lang="ru-RU" sz="5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D7AF75-45CA-47FD-A155-5CCE4840C7E2}"/>
              </a:ext>
            </a:extLst>
          </p:cNvPr>
          <p:cNvSpPr txBox="1"/>
          <p:nvPr/>
        </p:nvSpPr>
        <p:spPr>
          <a:xfrm>
            <a:off x="2890863" y="2767551"/>
            <a:ext cx="24416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Montserrat Medium" pitchFamily="2" charset="-52"/>
              </a:rPr>
              <a:t>Figma</a:t>
            </a:r>
            <a:endParaRPr lang="ru-RU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9CECA1-E1CE-437E-B379-D5F83D3A1B5F}"/>
              </a:ext>
            </a:extLst>
          </p:cNvPr>
          <p:cNvSpPr txBox="1"/>
          <p:nvPr/>
        </p:nvSpPr>
        <p:spPr>
          <a:xfrm>
            <a:off x="2998231" y="3758930"/>
            <a:ext cx="21499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Montserrat Medium" pitchFamily="2" charset="-52"/>
              </a:rPr>
              <a:t>Keras</a:t>
            </a:r>
            <a:endParaRPr lang="ru-RU" sz="5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B4215-D91B-4024-B154-BED2BF06F623}"/>
              </a:ext>
            </a:extLst>
          </p:cNvPr>
          <p:cNvSpPr txBox="1"/>
          <p:nvPr/>
        </p:nvSpPr>
        <p:spPr>
          <a:xfrm>
            <a:off x="6096000" y="3758930"/>
            <a:ext cx="3222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Montserrat Medium" pitchFamily="2" charset="-52"/>
              </a:rPr>
              <a:t>XGBoost</a:t>
            </a:r>
            <a:endParaRPr lang="ru-RU" sz="5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166116-1BE2-4B32-A3C5-061C4719822C}"/>
              </a:ext>
            </a:extLst>
          </p:cNvPr>
          <p:cNvSpPr txBox="1"/>
          <p:nvPr/>
        </p:nvSpPr>
        <p:spPr>
          <a:xfrm>
            <a:off x="6096000" y="2637405"/>
            <a:ext cx="27558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Montserrat Medium" pitchFamily="2" charset="-52"/>
              </a:rPr>
              <a:t>Django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131394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-5237018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1219200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333708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3337090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3337089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1219200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1219200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12192001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3124044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1219200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333708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3337090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ХОЛОДНЫЕ ЗВОНКИ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3337089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ПАРТНЕРСКИЕ СОГЛАШЕНИЯ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1219200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1219200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12192001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571734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1219200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284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3337090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ХОЛОДНЫЕ ЗВОНКИ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3337089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ПАРТНЕРСКИЕ СОГЛАШЕНИЯ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1219200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1219200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12192001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2998345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1219200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284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2850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ХОЛОДНЫЕ ЗВОНКИ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3337089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ПАРТНЕРСКИЕ СОГЛАШЕНИЯ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1219200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1219200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12192001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2709412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1219200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284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2852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ХОЛОДНЫЕ ЗВОНКИ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2851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ПАРТНЕРСКИЕ СОГЛАШЕНИЯ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1219200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1219200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12192001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3749301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6954982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284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2850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ХОЛОДНЫЕ ЗВОНКИ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2851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ПАРТНЕРСКИЕ СОГЛАШЕНИЯ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1219200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1219200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12192001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1565746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6954982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284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2850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ХОЛОДНЫЕ ЗВОНКИ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2851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ПАРТНЕРСКИЕ СОГЛАШЕНИЯ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885491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1219200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12192001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20155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6954982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284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2850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ХОЛОДНЫЕ ЗВОНКИ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2851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ПАРТНЕРСКИЕ СОГЛАШЕНИЯ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885491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885491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12192001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4245170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181465" y="5754530"/>
            <a:ext cx="3152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itchFamily="2" charset="-52"/>
              </a:rPr>
              <a:t>КАК МЫ ПРОДАЕМ?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02-7469-42F8-86CF-FBA4DAFCD191}"/>
              </a:ext>
            </a:extLst>
          </p:cNvPr>
          <p:cNvSpPr/>
          <p:nvPr/>
        </p:nvSpPr>
        <p:spPr>
          <a:xfrm>
            <a:off x="0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ПРОДАЖ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87F26B-7898-40B0-8AA4-9A978B960012}"/>
              </a:ext>
            </a:extLst>
          </p:cNvPr>
          <p:cNvSpPr/>
          <p:nvPr/>
        </p:nvSpPr>
        <p:spPr>
          <a:xfrm>
            <a:off x="6954982" y="780473"/>
            <a:ext cx="5237018" cy="794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 Black" pitchFamily="2" charset="-52"/>
              </a:rPr>
              <a:t>СПОСОБЫ ПРОДВИЖЕНИЯ</a:t>
            </a:r>
            <a:r>
              <a:rPr lang="en-US" dirty="0">
                <a:latin typeface="Montserrat Black" pitchFamily="2" charset="-52"/>
              </a:rPr>
              <a:t>:</a:t>
            </a:r>
            <a:endParaRPr lang="ru-RU" dirty="0">
              <a:latin typeface="Montserrat Black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BFA7A7-EA91-425E-AAB8-D1EA47C64378}"/>
              </a:ext>
            </a:extLst>
          </p:cNvPr>
          <p:cNvSpPr/>
          <p:nvPr/>
        </p:nvSpPr>
        <p:spPr>
          <a:xfrm>
            <a:off x="-2849" y="207062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СОБСТВЕННЫЙ САЙТ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E5109-6A4F-47EF-A624-C506637B3745}"/>
              </a:ext>
            </a:extLst>
          </p:cNvPr>
          <p:cNvSpPr/>
          <p:nvPr/>
        </p:nvSpPr>
        <p:spPr>
          <a:xfrm>
            <a:off x="-2850" y="3320919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ХОЛОДНЫЕ ЗВОНКИ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C0B275-240B-4543-82C5-D196083798F3}"/>
              </a:ext>
            </a:extLst>
          </p:cNvPr>
          <p:cNvSpPr/>
          <p:nvPr/>
        </p:nvSpPr>
        <p:spPr>
          <a:xfrm>
            <a:off x="-2851" y="4571214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ПАРТНЕРСКИЕ СОГЛАШЕНИЯ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7F2A4F-BAA8-4AE1-AC47-2BB1DFDF9EF2}"/>
              </a:ext>
            </a:extLst>
          </p:cNvPr>
          <p:cNvSpPr/>
          <p:nvPr/>
        </p:nvSpPr>
        <p:spPr>
          <a:xfrm>
            <a:off x="8854911" y="207337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C9CD647-2684-42B2-9CE1-8018FE5E8D39}"/>
              </a:ext>
            </a:extLst>
          </p:cNvPr>
          <p:cNvSpPr/>
          <p:nvPr/>
        </p:nvSpPr>
        <p:spPr>
          <a:xfrm>
            <a:off x="8854910" y="3323668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УЧАСТИЕ В КОНФЕРЕНЦИЯХ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9F87E6-4E13-440B-9A5F-38F30F9E23F8}"/>
              </a:ext>
            </a:extLst>
          </p:cNvPr>
          <p:cNvSpPr/>
          <p:nvPr/>
        </p:nvSpPr>
        <p:spPr>
          <a:xfrm>
            <a:off x="8854909" y="4573963"/>
            <a:ext cx="3337089" cy="5750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Light" pitchFamily="2" charset="-52"/>
              </a:rPr>
              <a:t>СОЦ.СЕТИ/БЛОГИ/СМИ</a:t>
            </a:r>
          </a:p>
        </p:txBody>
      </p:sp>
    </p:spTree>
    <p:extLst>
      <p:ext uri="{BB962C8B-B14F-4D97-AF65-F5344CB8AC3E}">
        <p14:creationId xmlns:p14="http://schemas.microsoft.com/office/powerpoint/2010/main" val="709019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BD8BDC-E2AA-462B-92DD-78BF0D4E8EC8}"/>
              </a:ext>
            </a:extLst>
          </p:cNvPr>
          <p:cNvSpPr txBox="1"/>
          <p:nvPr/>
        </p:nvSpPr>
        <p:spPr>
          <a:xfrm>
            <a:off x="698702" y="2686220"/>
            <a:ext cx="66072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chemeClr val="accent1"/>
                </a:solidFill>
                <a:latin typeface="Montserrat Black" pitchFamily="2" charset="-52"/>
              </a:rPr>
              <a:t>Финансовые</a:t>
            </a:r>
          </a:p>
          <a:p>
            <a:r>
              <a:rPr lang="ru-RU" sz="6600" dirty="0">
                <a:latin typeface="Montserrat Black" pitchFamily="2" charset="-52"/>
              </a:rPr>
              <a:t>прогнозы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7FD6E-3321-4774-8012-BC066F475E2B}"/>
              </a:ext>
            </a:extLst>
          </p:cNvPr>
          <p:cNvSpPr txBox="1"/>
          <p:nvPr/>
        </p:nvSpPr>
        <p:spPr>
          <a:xfrm>
            <a:off x="11486032" y="6000751"/>
            <a:ext cx="5148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7</a:t>
            </a:r>
          </a:p>
        </p:txBody>
      </p:sp>
      <p:pic>
        <p:nvPicPr>
          <p:cNvPr id="1026" name="Picture 2" descr="http://qrcoder.ru/code/?https%3A%2F%2Fdocs.google.com%2Fspreadsheets%2Fd%2F1jvfCwPx2EZ3W7SpZHtz4GGhSVCq4jEso%2Fedit%3Fusp%3Dsharing%26ouid%3D110165669250696055377%26rtpof%3Dtrue%26sd%3Dtrue&amp;4&amp;0">
            <a:extLst>
              <a:ext uri="{FF2B5EF4-FFF2-40B4-BE49-F238E27FC236}">
                <a16:creationId xmlns:a16="http://schemas.microsoft.com/office/drawing/2014/main" id="{D3515F47-56AB-48A4-99E7-8D610AEB5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488" y="2509941"/>
            <a:ext cx="3490810" cy="349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55F278B-0E6D-4B23-867A-66646C9E5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540007"/>
              </p:ext>
            </p:extLst>
          </p:nvPr>
        </p:nvGraphicFramePr>
        <p:xfrm>
          <a:off x="1" y="0"/>
          <a:ext cx="12191999" cy="1802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0003">
                  <a:extLst>
                    <a:ext uri="{9D8B030D-6E8A-4147-A177-3AD203B41FA5}">
                      <a16:colId xmlns:a16="http://schemas.microsoft.com/office/drawing/2014/main" val="255253196"/>
                    </a:ext>
                  </a:extLst>
                </a:gridCol>
                <a:gridCol w="1643666">
                  <a:extLst>
                    <a:ext uri="{9D8B030D-6E8A-4147-A177-3AD203B41FA5}">
                      <a16:colId xmlns:a16="http://schemas.microsoft.com/office/drawing/2014/main" val="328843762"/>
                    </a:ext>
                  </a:extLst>
                </a:gridCol>
                <a:gridCol w="1643666">
                  <a:extLst>
                    <a:ext uri="{9D8B030D-6E8A-4147-A177-3AD203B41FA5}">
                      <a16:colId xmlns:a16="http://schemas.microsoft.com/office/drawing/2014/main" val="3388726198"/>
                    </a:ext>
                  </a:extLst>
                </a:gridCol>
                <a:gridCol w="1643666">
                  <a:extLst>
                    <a:ext uri="{9D8B030D-6E8A-4147-A177-3AD203B41FA5}">
                      <a16:colId xmlns:a16="http://schemas.microsoft.com/office/drawing/2014/main" val="422833823"/>
                    </a:ext>
                  </a:extLst>
                </a:gridCol>
                <a:gridCol w="1643666">
                  <a:extLst>
                    <a:ext uri="{9D8B030D-6E8A-4147-A177-3AD203B41FA5}">
                      <a16:colId xmlns:a16="http://schemas.microsoft.com/office/drawing/2014/main" val="206604793"/>
                    </a:ext>
                  </a:extLst>
                </a:gridCol>
                <a:gridCol w="1643666">
                  <a:extLst>
                    <a:ext uri="{9D8B030D-6E8A-4147-A177-3AD203B41FA5}">
                      <a16:colId xmlns:a16="http://schemas.microsoft.com/office/drawing/2014/main" val="3416092006"/>
                    </a:ext>
                  </a:extLst>
                </a:gridCol>
                <a:gridCol w="1643666">
                  <a:extLst>
                    <a:ext uri="{9D8B030D-6E8A-4147-A177-3AD203B41FA5}">
                      <a16:colId xmlns:a16="http://schemas.microsoft.com/office/drawing/2014/main" val="3209346325"/>
                    </a:ext>
                  </a:extLst>
                </a:gridCol>
              </a:tblGrid>
              <a:tr h="79272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 Black" pitchFamily="2" charset="-52"/>
                        </a:rPr>
                        <a:t>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 Black" pitchFamily="2" charset="-52"/>
                        </a:rPr>
                        <a:t>1-й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 Black" pitchFamily="2" charset="-52"/>
                        </a:rPr>
                        <a:t>2-й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 Black" pitchFamily="2" charset="-52"/>
                        </a:rPr>
                        <a:t>3-й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 Black" pitchFamily="2" charset="-52"/>
                        </a:rPr>
                        <a:t>4-й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 Black" pitchFamily="2" charset="-52"/>
                        </a:rPr>
                        <a:t>5-й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 Black" pitchFamily="2" charset="-52"/>
                        </a:rPr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40640"/>
                  </a:ext>
                </a:extLst>
              </a:tr>
              <a:tr h="100933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Рентабельность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6,1</a:t>
                      </a:r>
                      <a:r>
                        <a:rPr lang="ru-RU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22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,1%</a:t>
                      </a:r>
                      <a:endParaRPr lang="ru-RU" dirty="0">
                        <a:solidFill>
                          <a:schemeClr val="accent1"/>
                        </a:solidFill>
                        <a:latin typeface="Montserrat Black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26,6%</a:t>
                      </a:r>
                      <a:endParaRPr lang="ru-RU" dirty="0">
                        <a:solidFill>
                          <a:schemeClr val="accent1"/>
                        </a:solidFill>
                        <a:latin typeface="Montserrat Black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32,4%</a:t>
                      </a:r>
                      <a:endParaRPr lang="ru-RU" dirty="0">
                        <a:solidFill>
                          <a:schemeClr val="accent1"/>
                        </a:solidFill>
                        <a:latin typeface="Montserrat Black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37,0%</a:t>
                      </a:r>
                      <a:endParaRPr lang="ru-RU" dirty="0">
                        <a:solidFill>
                          <a:schemeClr val="accent1"/>
                        </a:solidFill>
                        <a:latin typeface="Montserrat Black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/>
                          </a:solidFill>
                          <a:latin typeface="Montserrat Black" pitchFamily="2" charset="-52"/>
                        </a:rPr>
                        <a:t>29,5%</a:t>
                      </a:r>
                      <a:endParaRPr lang="ru-RU" dirty="0">
                        <a:solidFill>
                          <a:schemeClr val="accent1"/>
                        </a:solidFill>
                        <a:latin typeface="Montserrat Black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19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010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B12D010-C83A-4349-AB01-21BB63A9277E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A6B6E78B-3717-4B2C-B1CE-25D779A6105E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DCD39E43-285A-4324-A63E-A6C6129F5ADE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50A06646-B2F6-410F-A9B4-75C872AE11A1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8E2DCD-0680-428E-A015-F2A332DDB5D7}"/>
              </a:ext>
            </a:extLst>
          </p:cNvPr>
          <p:cNvSpPr/>
          <p:nvPr/>
        </p:nvSpPr>
        <p:spPr>
          <a:xfrm>
            <a:off x="90487" y="114300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88877F9-D569-4A85-B9EA-B2AE191F513A}"/>
              </a:ext>
            </a:extLst>
          </p:cNvPr>
          <p:cNvSpPr/>
          <p:nvPr/>
        </p:nvSpPr>
        <p:spPr>
          <a:xfrm>
            <a:off x="5516951" y="6338051"/>
            <a:ext cx="716050" cy="716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AD38A-961D-4B2D-9868-2BEBA4A56297}"/>
              </a:ext>
            </a:extLst>
          </p:cNvPr>
          <p:cNvSpPr txBox="1"/>
          <p:nvPr/>
        </p:nvSpPr>
        <p:spPr>
          <a:xfrm>
            <a:off x="173685" y="284029"/>
            <a:ext cx="497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  <a:latin typeface="Montserrat Thin Black" pitchFamily="2" charset="-52"/>
              </a:rPr>
              <a:t>КОМАНДА</a:t>
            </a:r>
          </a:p>
        </p:txBody>
      </p:sp>
      <p:pic>
        <p:nvPicPr>
          <p:cNvPr id="2050" name="Picture 2" descr="https://lh6.googleusercontent.com/ATmhEz_S_o1UyI54Pyhun7mOG8hbZ7PxO9CoHDdzwTEfsgYzyr7GkkE-oGYDOctaMsDGYJw5j-DyYMYGBQt3A2ycPBnx2VxJ1Z8z3SovH4WGs_wj6IebiMkyZtMnRTHULGVmBEoA4Rmg3gvpT1b_lcZI7g=s2048">
            <a:extLst>
              <a:ext uri="{FF2B5EF4-FFF2-40B4-BE49-F238E27FC236}">
                <a16:creationId xmlns:a16="http://schemas.microsoft.com/office/drawing/2014/main" id="{BD1632DE-0345-4032-8770-7B4C04035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659" y="1256935"/>
            <a:ext cx="1629680" cy="16258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5.googleusercontent.com/2_thDS0q5ApVvYDpapbSXu3BUEV-kSzzfOGtOEXZF-bM-L8Y2ZzZ-pYqfr7RmLx5t-ZDq6VPesfgD-ZQa3dMd1geAnsbMWc6b-51HisGn4yduI-gmnzexvN3tyemprmGd835ahHRulH_silj9tzF888KQg=s2048">
            <a:extLst>
              <a:ext uri="{FF2B5EF4-FFF2-40B4-BE49-F238E27FC236}">
                <a16:creationId xmlns:a16="http://schemas.microsoft.com/office/drawing/2014/main" id="{14FF4652-899F-4690-8624-98467C45D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925" y="284029"/>
            <a:ext cx="1629680" cy="16277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4.googleusercontent.com/7G_MRqMgZTmOtt9CGfHJvfSLPBIVN7ufhuDA3YWRzEKr2HEbrhlHqyeiUzp5zLJZD1-DBJI0JFfqCwAWnBcu8esVAg0d1xHtlIof0rqAucTI_0RI43YQzHUHsd59G6u4TjPudquD59bi2womrXZ35BlvSg=s2048">
            <a:extLst>
              <a:ext uri="{FF2B5EF4-FFF2-40B4-BE49-F238E27FC236}">
                <a16:creationId xmlns:a16="http://schemas.microsoft.com/office/drawing/2014/main" id="{9C6E2811-6062-4091-9C42-50C5C1B43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467" y="3543145"/>
            <a:ext cx="1629680" cy="16296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5AF9E4-2288-44DE-B5A9-F63E3428008C}"/>
              </a:ext>
            </a:extLst>
          </p:cNvPr>
          <p:cNvSpPr/>
          <p:nvPr/>
        </p:nvSpPr>
        <p:spPr>
          <a:xfrm>
            <a:off x="220276" y="-31606"/>
            <a:ext cx="493174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Montserrat Black" pitchFamily="2" charset="-52"/>
              </a:rPr>
              <a:t>		  </a:t>
            </a:r>
            <a:r>
              <a:rPr lang="en-US" sz="6600" dirty="0">
                <a:latin typeface="Montserrat Black" pitchFamily="2" charset="-52"/>
              </a:rPr>
              <a:t>BUG BUSTERS </a:t>
            </a:r>
            <a:endParaRPr lang="ru-RU" sz="6600" dirty="0">
              <a:latin typeface="Montserrat Black" pitchFamily="2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4CD7D8-48D1-4308-B121-04C9FF7FE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0355" y="1552939"/>
            <a:ext cx="1629680" cy="1629680"/>
          </a:xfrm>
          <a:prstGeom prst="ellipse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991566-B8C9-4A52-9F49-6DEBBB5795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924" y="4450509"/>
            <a:ext cx="1629681" cy="1633445"/>
          </a:xfrm>
          <a:prstGeom prst="ellipse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DD8529-8D37-4EEC-A2B4-CD1ADC67CBED}"/>
              </a:ext>
            </a:extLst>
          </p:cNvPr>
          <p:cNvSpPr txBox="1"/>
          <p:nvPr/>
        </p:nvSpPr>
        <p:spPr>
          <a:xfrm>
            <a:off x="11577009" y="6043620"/>
            <a:ext cx="53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8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A865CC-7A92-41DA-9BAA-F8322ACE69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651" y="3535129"/>
            <a:ext cx="1637696" cy="16376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7758375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63EF8B9-4301-4285-85E9-234CE18526CB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C7D404B5-F869-454D-98D0-03DD09FADA66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91BB60AE-4896-4BCA-8ABE-71F3C7310715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50A06646-B2F6-410F-A9B4-75C872AE11A1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8E2DCD-0680-428E-A015-F2A332DDB5D7}"/>
              </a:ext>
            </a:extLst>
          </p:cNvPr>
          <p:cNvSpPr/>
          <p:nvPr/>
        </p:nvSpPr>
        <p:spPr>
          <a:xfrm>
            <a:off x="76200" y="114300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88877F9-D569-4A85-B9EA-B2AE191F513A}"/>
              </a:ext>
            </a:extLst>
          </p:cNvPr>
          <p:cNvSpPr/>
          <p:nvPr/>
        </p:nvSpPr>
        <p:spPr>
          <a:xfrm>
            <a:off x="5516951" y="6338051"/>
            <a:ext cx="716050" cy="716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AD38A-961D-4B2D-9868-2BEBA4A56297}"/>
              </a:ext>
            </a:extLst>
          </p:cNvPr>
          <p:cNvSpPr txBox="1"/>
          <p:nvPr/>
        </p:nvSpPr>
        <p:spPr>
          <a:xfrm>
            <a:off x="173685" y="284029"/>
            <a:ext cx="497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  <a:latin typeface="Montserrat Thin Black" pitchFamily="2" charset="-52"/>
              </a:rPr>
              <a:t>КОМАНДА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5AF9E4-2288-44DE-B5A9-F63E3428008C}"/>
              </a:ext>
            </a:extLst>
          </p:cNvPr>
          <p:cNvSpPr/>
          <p:nvPr/>
        </p:nvSpPr>
        <p:spPr>
          <a:xfrm>
            <a:off x="220276" y="-31606"/>
            <a:ext cx="493174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Montserrat Black" pitchFamily="2" charset="-52"/>
              </a:rPr>
              <a:t>		  </a:t>
            </a:r>
            <a:r>
              <a:rPr lang="en-US" sz="6600" dirty="0">
                <a:latin typeface="Montserrat Black" pitchFamily="2" charset="-52"/>
              </a:rPr>
              <a:t>BUG BUSTERS </a:t>
            </a:r>
            <a:endParaRPr lang="ru-RU" sz="6600" dirty="0">
              <a:latin typeface="Montserrat Black" pitchFamily="2" charset="-52"/>
            </a:endParaRPr>
          </a:p>
        </p:txBody>
      </p:sp>
      <p:pic>
        <p:nvPicPr>
          <p:cNvPr id="13" name="Picture 2" descr="https://lh6.googleusercontent.com/ATmhEz_S_o1UyI54Pyhun7mOG8hbZ7PxO9CoHDdzwTEfsgYzyr7GkkE-oGYDOctaMsDGYJw5j-DyYMYGBQt3A2ycPBnx2VxJ1Z8z3SovH4WGs_wj6IebiMkyZtMnRTHULGVmBEoA4Rmg3gvpT1b_lcZI7g=s2048">
            <a:extLst>
              <a:ext uri="{FF2B5EF4-FFF2-40B4-BE49-F238E27FC236}">
                <a16:creationId xmlns:a16="http://schemas.microsoft.com/office/drawing/2014/main" id="{191A7893-950D-48F4-9868-3AFCEF92D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161" y="2028198"/>
            <a:ext cx="2548861" cy="25429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s://lh5.googleusercontent.com/2_thDS0q5ApVvYDpapbSXu3BUEV-kSzzfOGtOEXZF-bM-L8Y2ZzZ-pYqfr7RmLx5t-ZDq6VPesfgD-ZQa3dMd1geAnsbMWc6b-51HisGn4yduI-gmnzexvN3tyemprmGd835ahHRulH_silj9tzF888KQg=s2048">
            <a:extLst>
              <a:ext uri="{FF2B5EF4-FFF2-40B4-BE49-F238E27FC236}">
                <a16:creationId xmlns:a16="http://schemas.microsoft.com/office/drawing/2014/main" id="{13666042-36DD-4194-A066-CC9CCA9F8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529" y="915734"/>
            <a:ext cx="1230013" cy="12285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s://lh4.googleusercontent.com/7G_MRqMgZTmOtt9CGfHJvfSLPBIVN7ufhuDA3YWRzEKr2HEbrhlHqyeiUzp5zLJZD1-DBJI0JFfqCwAWnBcu8esVAg0d1xHtlIof0rqAucTI_0RI43YQzHUHsd59G6u4TjPudquD59bi2womrXZ35BlvSg=s2048">
            <a:extLst>
              <a:ext uri="{FF2B5EF4-FFF2-40B4-BE49-F238E27FC236}">
                <a16:creationId xmlns:a16="http://schemas.microsoft.com/office/drawing/2014/main" id="{707268B0-91B6-43B9-A7DD-348BA0ED0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573" y="4673150"/>
            <a:ext cx="1201198" cy="12011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A498CFD-F338-4B76-BA77-AA664955DEA2}"/>
              </a:ext>
            </a:extLst>
          </p:cNvPr>
          <p:cNvSpPr txBox="1"/>
          <p:nvPr/>
        </p:nvSpPr>
        <p:spPr>
          <a:xfrm>
            <a:off x="376314" y="2596666"/>
            <a:ext cx="3547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solidFill>
                  <a:schemeClr val="bg2">
                    <a:lumMod val="75000"/>
                  </a:schemeClr>
                </a:solidFill>
                <a:latin typeface="Montserrat Black" pitchFamily="2" charset="-52"/>
              </a:rPr>
              <a:t>Галицков</a:t>
            </a:r>
            <a:r>
              <a:rPr lang="ru-RU" sz="4800" dirty="0">
                <a:solidFill>
                  <a:schemeClr val="bg2">
                    <a:lumMod val="75000"/>
                  </a:schemeClr>
                </a:solidFill>
                <a:latin typeface="Montserrat Black" pitchFamily="2" charset="-52"/>
              </a:rPr>
              <a:t> Богдан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49EB9E8-0B7C-43F2-9EB9-765B8667CA33}"/>
              </a:ext>
            </a:extLst>
          </p:cNvPr>
          <p:cNvSpPr/>
          <p:nvPr/>
        </p:nvSpPr>
        <p:spPr>
          <a:xfrm>
            <a:off x="-94995" y="4058032"/>
            <a:ext cx="39460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>
                <a:latin typeface="Montserrat Black" pitchFamily="2" charset="-52"/>
              </a:rPr>
              <a:t>DS/ML engineer</a:t>
            </a:r>
            <a:r>
              <a:rPr lang="ru-RU" sz="2800" dirty="0">
                <a:latin typeface="Montserrat Black" pitchFamily="2" charset="-52"/>
              </a:rPr>
              <a:t> </a:t>
            </a:r>
            <a:endParaRPr lang="en-US" sz="2800" dirty="0">
              <a:latin typeface="Montserrat Black" pitchFamily="2" charset="-52"/>
            </a:endParaRPr>
          </a:p>
          <a:p>
            <a:pPr lvl="1"/>
            <a:r>
              <a:rPr lang="en-US" sz="2800" dirty="0">
                <a:latin typeface="Montserrat Black" pitchFamily="2" charset="-52"/>
              </a:rPr>
              <a:t>Manager</a:t>
            </a:r>
            <a:endParaRPr lang="ru-RU" sz="2800" dirty="0">
              <a:latin typeface="Montserrat Black" pitchFamily="2" charset="-52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ACD65D3-20ED-45E2-B567-F93F609940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83" y="5012139"/>
            <a:ext cx="523220" cy="5232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613D21-A84F-42FC-BB16-59F65A8DD8B2}"/>
              </a:ext>
            </a:extLst>
          </p:cNvPr>
          <p:cNvSpPr txBox="1"/>
          <p:nvPr/>
        </p:nvSpPr>
        <p:spPr>
          <a:xfrm>
            <a:off x="822065" y="5012139"/>
            <a:ext cx="1827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Montserrat Medium" pitchFamily="2" charset="-52"/>
              </a:rPr>
              <a:t>@</a:t>
            </a:r>
            <a:r>
              <a:rPr lang="en-US" sz="2800" dirty="0" err="1">
                <a:latin typeface="Montserrat Medium" pitchFamily="2" charset="-52"/>
              </a:rPr>
              <a:t>boginc</a:t>
            </a:r>
            <a:endParaRPr lang="ru-RU" sz="2800" dirty="0">
              <a:latin typeface="Montserrat Medium" pitchFamily="2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2D67FA-4051-4870-8DAF-EF48FA70A1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5053" y="4256500"/>
            <a:ext cx="1201198" cy="1201198"/>
          </a:xfrm>
          <a:prstGeom prst="ellipse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984973C-EC5F-4625-8D95-486C82252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28" y="3052528"/>
            <a:ext cx="1201198" cy="1203972"/>
          </a:xfrm>
          <a:prstGeom prst="ellipse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70FC762-6F0D-4EEF-A56D-444E62E8D55F}"/>
              </a:ext>
            </a:extLst>
          </p:cNvPr>
          <p:cNvSpPr txBox="1"/>
          <p:nvPr/>
        </p:nvSpPr>
        <p:spPr>
          <a:xfrm>
            <a:off x="11577009" y="6043620"/>
            <a:ext cx="53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8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16788D6-1401-4B3C-A3DD-53AB8D15F9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566" y="641773"/>
            <a:ext cx="1230014" cy="123001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38182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03B38A69-9592-4124-BEF1-A92D17C49DA0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5FF0D924-DD3A-465C-9EF8-FC8758704AD0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05DA2AA5-926C-4666-AF6C-E098B4D76AB2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50A06646-B2F6-410F-A9B4-75C872AE11A1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8E2DCD-0680-428E-A015-F2A332DDB5D7}"/>
              </a:ext>
            </a:extLst>
          </p:cNvPr>
          <p:cNvSpPr/>
          <p:nvPr/>
        </p:nvSpPr>
        <p:spPr>
          <a:xfrm>
            <a:off x="98502" y="147905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88877F9-D569-4A85-B9EA-B2AE191F513A}"/>
              </a:ext>
            </a:extLst>
          </p:cNvPr>
          <p:cNvSpPr/>
          <p:nvPr/>
        </p:nvSpPr>
        <p:spPr>
          <a:xfrm>
            <a:off x="5516951" y="6338051"/>
            <a:ext cx="716050" cy="716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AD38A-961D-4B2D-9868-2BEBA4A56297}"/>
              </a:ext>
            </a:extLst>
          </p:cNvPr>
          <p:cNvSpPr txBox="1"/>
          <p:nvPr/>
        </p:nvSpPr>
        <p:spPr>
          <a:xfrm>
            <a:off x="173685" y="284029"/>
            <a:ext cx="497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  <a:latin typeface="Montserrat Thin Black" pitchFamily="2" charset="-52"/>
              </a:rPr>
              <a:t>КОМАНДА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5AF9E4-2288-44DE-B5A9-F63E3428008C}"/>
              </a:ext>
            </a:extLst>
          </p:cNvPr>
          <p:cNvSpPr/>
          <p:nvPr/>
        </p:nvSpPr>
        <p:spPr>
          <a:xfrm>
            <a:off x="220276" y="-31606"/>
            <a:ext cx="493174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Montserrat Black" pitchFamily="2" charset="-52"/>
              </a:rPr>
              <a:t>		  </a:t>
            </a:r>
            <a:r>
              <a:rPr lang="en-US" sz="6600" dirty="0">
                <a:latin typeface="Montserrat Black" pitchFamily="2" charset="-52"/>
              </a:rPr>
              <a:t>BUG BUSTERS </a:t>
            </a:r>
            <a:endParaRPr lang="ru-RU" sz="6600" dirty="0">
              <a:latin typeface="Montserrat Black" pitchFamily="2" charset="-52"/>
            </a:endParaRPr>
          </a:p>
        </p:txBody>
      </p:sp>
      <p:pic>
        <p:nvPicPr>
          <p:cNvPr id="22" name="Picture 2" descr="https://lh6.googleusercontent.com/ATmhEz_S_o1UyI54Pyhun7mOG8hbZ7PxO9CoHDdzwTEfsgYzyr7GkkE-oGYDOctaMsDGYJw5j-DyYMYGBQt3A2ycPBnx2VxJ1Z8z3SovH4WGs_wj6IebiMkyZtMnRTHULGVmBEoA4Rmg3gvpT1b_lcZI7g=s2048">
            <a:extLst>
              <a:ext uri="{FF2B5EF4-FFF2-40B4-BE49-F238E27FC236}">
                <a16:creationId xmlns:a16="http://schemas.microsoft.com/office/drawing/2014/main" id="{B548930D-FC06-46D1-83B8-1884E7517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843" y="868804"/>
            <a:ext cx="1199288" cy="11964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s://lh5.googleusercontent.com/2_thDS0q5ApVvYDpapbSXu3BUEV-kSzzfOGtOEXZF-bM-L8Y2ZzZ-pYqfr7RmLx5t-ZDq6VPesfgD-ZQa3dMd1geAnsbMWc6b-51HisGn4yduI-gmnzexvN3tyemprmGd835ahHRulH_silj9tzF888KQg=s2048">
            <a:extLst>
              <a:ext uri="{FF2B5EF4-FFF2-40B4-BE49-F238E27FC236}">
                <a16:creationId xmlns:a16="http://schemas.microsoft.com/office/drawing/2014/main" id="{889D4174-839C-4AAC-BC79-E7A31C9C9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505" y="1955065"/>
            <a:ext cx="2422335" cy="24195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lh4.googleusercontent.com/7G_MRqMgZTmOtt9CGfHJvfSLPBIVN7ufhuDA3YWRzEKr2HEbrhlHqyeiUzp5zLJZD1-DBJI0JFfqCwAWnBcu8esVAg0d1xHtlIof0rqAucTI_0RI43YQzHUHsd59G6u4TjPudquD59bi2womrXZ35BlvSg=s2048">
            <a:extLst>
              <a:ext uri="{FF2B5EF4-FFF2-40B4-BE49-F238E27FC236}">
                <a16:creationId xmlns:a16="http://schemas.microsoft.com/office/drawing/2014/main" id="{C6B3AE36-85D1-4839-BF57-4DF357FCE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350" y="3378214"/>
            <a:ext cx="1201198" cy="12011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84865D7-56B6-46A1-B64A-AD215FC945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3960" y="4627841"/>
            <a:ext cx="1291880" cy="1291880"/>
          </a:xfrm>
          <a:prstGeom prst="ellipse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4B55AFF-170C-49B0-A116-95E7AEEF12CE}"/>
              </a:ext>
            </a:extLst>
          </p:cNvPr>
          <p:cNvSpPr txBox="1"/>
          <p:nvPr/>
        </p:nvSpPr>
        <p:spPr>
          <a:xfrm>
            <a:off x="464508" y="2351017"/>
            <a:ext cx="3547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lack" pitchFamily="2" charset="-52"/>
              </a:rPr>
              <a:t>Ахунов</a:t>
            </a:r>
          </a:p>
          <a:p>
            <a:r>
              <a:rPr lang="ru-RU" sz="48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lack" pitchFamily="2" charset="-52"/>
              </a:rPr>
              <a:t>Олег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1E6AB4E-6005-49AD-8E9F-619D39FE5588}"/>
              </a:ext>
            </a:extLst>
          </p:cNvPr>
          <p:cNvSpPr/>
          <p:nvPr/>
        </p:nvSpPr>
        <p:spPr>
          <a:xfrm>
            <a:off x="-6801" y="3812383"/>
            <a:ext cx="39460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>
                <a:latin typeface="Montserrat Black" pitchFamily="2" charset="-52"/>
              </a:rPr>
              <a:t>DS/ML engineer</a:t>
            </a:r>
          </a:p>
          <a:p>
            <a:pPr lvl="1"/>
            <a:r>
              <a:rPr lang="en-US" sz="2800" dirty="0">
                <a:latin typeface="Montserrat Black" pitchFamily="2" charset="-52"/>
              </a:rPr>
              <a:t>Back-end</a:t>
            </a:r>
            <a:endParaRPr lang="ru-RU" sz="2800" dirty="0">
              <a:latin typeface="Montserrat Black" pitchFamily="2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91B1D52-D345-4E21-A6E2-BDFC8DA2CC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8" y="4773480"/>
            <a:ext cx="523220" cy="5232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D8FAC4C-DB15-496D-926C-7A9CB4EC3E86}"/>
              </a:ext>
            </a:extLst>
          </p:cNvPr>
          <p:cNvSpPr txBox="1"/>
          <p:nvPr/>
        </p:nvSpPr>
        <p:spPr>
          <a:xfrm>
            <a:off x="965190" y="4773480"/>
            <a:ext cx="1795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Montserrat Medium" pitchFamily="2" charset="-52"/>
              </a:rPr>
              <a:t>@</a:t>
            </a:r>
            <a:r>
              <a:rPr lang="en-US" sz="2800" dirty="0" err="1">
                <a:latin typeface="Montserrat Medium" pitchFamily="2" charset="-52"/>
              </a:rPr>
              <a:t>olicrab</a:t>
            </a:r>
            <a:endParaRPr lang="ru-RU" sz="2800" dirty="0">
              <a:latin typeface="Montserrat Medium" pitchFamily="2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F4B3EF8-3D3C-4405-A342-E310682937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234" y="497852"/>
            <a:ext cx="1201198" cy="1203972"/>
          </a:xfrm>
          <a:prstGeom prst="ellipse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285AFD1-199D-4769-962F-D932DA681810}"/>
              </a:ext>
            </a:extLst>
          </p:cNvPr>
          <p:cNvSpPr txBox="1"/>
          <p:nvPr/>
        </p:nvSpPr>
        <p:spPr>
          <a:xfrm>
            <a:off x="11577009" y="6043620"/>
            <a:ext cx="53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8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367D680-9BE8-4447-8998-8705BDFBE5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797" y="2759226"/>
            <a:ext cx="1291880" cy="12918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2184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5AF3AE14-1BE6-4F53-A2D9-1325C6C948DD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2F1B6524-C6C1-400A-B8E7-2080FDB5544F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790BC497-7F6A-429E-987E-0AAF9FE517DD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50A06646-B2F6-410F-A9B4-75C872AE11A1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8E2DCD-0680-428E-A015-F2A332DDB5D7}"/>
              </a:ext>
            </a:extLst>
          </p:cNvPr>
          <p:cNvSpPr/>
          <p:nvPr/>
        </p:nvSpPr>
        <p:spPr>
          <a:xfrm>
            <a:off x="76200" y="114300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88877F9-D569-4A85-B9EA-B2AE191F513A}"/>
              </a:ext>
            </a:extLst>
          </p:cNvPr>
          <p:cNvSpPr/>
          <p:nvPr/>
        </p:nvSpPr>
        <p:spPr>
          <a:xfrm>
            <a:off x="5516951" y="6338051"/>
            <a:ext cx="716050" cy="716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AD38A-961D-4B2D-9868-2BEBA4A56297}"/>
              </a:ext>
            </a:extLst>
          </p:cNvPr>
          <p:cNvSpPr txBox="1"/>
          <p:nvPr/>
        </p:nvSpPr>
        <p:spPr>
          <a:xfrm>
            <a:off x="173685" y="284029"/>
            <a:ext cx="497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  <a:latin typeface="Montserrat Thin Black" pitchFamily="2" charset="-52"/>
              </a:rPr>
              <a:t>КОМАНДА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5AF9E4-2288-44DE-B5A9-F63E3428008C}"/>
              </a:ext>
            </a:extLst>
          </p:cNvPr>
          <p:cNvSpPr/>
          <p:nvPr/>
        </p:nvSpPr>
        <p:spPr>
          <a:xfrm>
            <a:off x="220276" y="-31606"/>
            <a:ext cx="493174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Montserrat Black" pitchFamily="2" charset="-52"/>
              </a:rPr>
              <a:t>		  </a:t>
            </a:r>
            <a:r>
              <a:rPr lang="en-US" sz="6600" dirty="0">
                <a:latin typeface="Montserrat Black" pitchFamily="2" charset="-52"/>
              </a:rPr>
              <a:t>BUG BUSTERS </a:t>
            </a:r>
            <a:endParaRPr lang="ru-RU" sz="6600" dirty="0">
              <a:latin typeface="Montserrat Black" pitchFamily="2" charset="-52"/>
            </a:endParaRPr>
          </a:p>
        </p:txBody>
      </p:sp>
      <p:pic>
        <p:nvPicPr>
          <p:cNvPr id="22" name="Picture 2" descr="https://lh6.googleusercontent.com/ATmhEz_S_o1UyI54Pyhun7mOG8hbZ7PxO9CoHDdzwTEfsgYzyr7GkkE-oGYDOctaMsDGYJw5j-DyYMYGBQt3A2ycPBnx2VxJ1Z8z3SovH4WGs_wj6IebiMkyZtMnRTHULGVmBEoA4Rmg3gvpT1b_lcZI7g=s2048">
            <a:extLst>
              <a:ext uri="{FF2B5EF4-FFF2-40B4-BE49-F238E27FC236}">
                <a16:creationId xmlns:a16="http://schemas.microsoft.com/office/drawing/2014/main" id="{591A42E9-490C-464E-84A9-95056FDDE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3307" y="2090867"/>
            <a:ext cx="1199288" cy="11964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s://lh5.googleusercontent.com/2_thDS0q5ApVvYDpapbSXu3BUEV-kSzzfOGtOEXZF-bM-L8Y2ZzZ-pYqfr7RmLx5t-ZDq6VPesfgD-ZQa3dMd1geAnsbMWc6b-51HisGn4yduI-gmnzexvN3tyemprmGd835ahHRulH_silj9tzF888KQg=s2048">
            <a:extLst>
              <a:ext uri="{FF2B5EF4-FFF2-40B4-BE49-F238E27FC236}">
                <a16:creationId xmlns:a16="http://schemas.microsoft.com/office/drawing/2014/main" id="{96E59F66-70A6-4329-A7B8-47466B9CD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92" y="4381554"/>
            <a:ext cx="1198575" cy="11971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lh4.googleusercontent.com/7G_MRqMgZTmOtt9CGfHJvfSLPBIVN7ufhuDA3YWRzEKr2HEbrhlHqyeiUzp5zLJZD1-DBJI0JFfqCwAWnBcu8esVAg0d1xHtlIof0rqAucTI_0RI43YQzHUHsd59G6u4TjPudquD59bi2womrXZ35BlvSg=s2048">
            <a:extLst>
              <a:ext uri="{FF2B5EF4-FFF2-40B4-BE49-F238E27FC236}">
                <a16:creationId xmlns:a16="http://schemas.microsoft.com/office/drawing/2014/main" id="{2AF9543C-AEDE-4C84-859C-C02421DE8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950" y="563689"/>
            <a:ext cx="1196498" cy="11964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1E4E6BA-D837-4C7F-84AB-E40BD2197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8707" y="2209576"/>
            <a:ext cx="2454984" cy="2454984"/>
          </a:xfrm>
          <a:prstGeom prst="ellipse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9CCF18F-A0DF-4CA1-ABA6-4942ADB46C2B}"/>
              </a:ext>
            </a:extLst>
          </p:cNvPr>
          <p:cNvSpPr txBox="1"/>
          <p:nvPr/>
        </p:nvSpPr>
        <p:spPr>
          <a:xfrm>
            <a:off x="-6801" y="2346037"/>
            <a:ext cx="3929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48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Montserrat Black" pitchFamily="2" charset="-52"/>
              </a:rPr>
              <a:t>Хазиев</a:t>
            </a:r>
            <a:endParaRPr lang="ru-RU" sz="4800" dirty="0">
              <a:solidFill>
                <a:schemeClr val="accent4">
                  <a:lumMod val="60000"/>
                  <a:lumOff val="40000"/>
                </a:schemeClr>
              </a:solidFill>
              <a:latin typeface="Montserrat Black" pitchFamily="2" charset="-52"/>
            </a:endParaRPr>
          </a:p>
          <a:p>
            <a:pPr lvl="1"/>
            <a:r>
              <a:rPr lang="ru-RU" sz="4800" dirty="0">
                <a:solidFill>
                  <a:schemeClr val="accent4">
                    <a:lumMod val="60000"/>
                    <a:lumOff val="40000"/>
                  </a:schemeClr>
                </a:solidFill>
                <a:latin typeface="Montserrat Black" pitchFamily="2" charset="-52"/>
              </a:rPr>
              <a:t>Равиль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EBE959E-BDD3-47E6-A453-4F0F1BAB3A16}"/>
              </a:ext>
            </a:extLst>
          </p:cNvPr>
          <p:cNvSpPr/>
          <p:nvPr/>
        </p:nvSpPr>
        <p:spPr>
          <a:xfrm>
            <a:off x="-6801" y="3812383"/>
            <a:ext cx="3946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>
                <a:latin typeface="Montserrat Black" pitchFamily="2" charset="-52"/>
              </a:rPr>
              <a:t>Back-end</a:t>
            </a:r>
            <a:endParaRPr lang="ru-RU" sz="2800" dirty="0">
              <a:latin typeface="Montserrat Black" pitchFamily="2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E72E5C8-8109-4809-8D0E-6D00079141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8" y="4773480"/>
            <a:ext cx="523220" cy="5232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A477E75-56E6-475A-BA99-B1A8D351ECEF}"/>
              </a:ext>
            </a:extLst>
          </p:cNvPr>
          <p:cNvSpPr txBox="1"/>
          <p:nvPr/>
        </p:nvSpPr>
        <p:spPr>
          <a:xfrm>
            <a:off x="965190" y="4773480"/>
            <a:ext cx="2218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Montserrat Medium" pitchFamily="2" charset="-52"/>
              </a:rPr>
              <a:t>@HAHRAH</a:t>
            </a:r>
            <a:endParaRPr lang="ru-RU" sz="2800" dirty="0">
              <a:latin typeface="Montserrat Medium" pitchFamily="2" charset="-52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0CC4FDD-4E30-4F43-B9FB-E2FA5EBDA6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509" y="4483031"/>
            <a:ext cx="1201198" cy="1203972"/>
          </a:xfrm>
          <a:prstGeom prst="ellipse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E091E8A-4F46-4FE6-8107-8BF7A947F1CC}"/>
              </a:ext>
            </a:extLst>
          </p:cNvPr>
          <p:cNvSpPr txBox="1"/>
          <p:nvPr/>
        </p:nvSpPr>
        <p:spPr>
          <a:xfrm>
            <a:off x="11577009" y="6043620"/>
            <a:ext cx="53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8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DC024F0-720E-445A-AED7-F6C77E6E13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523" y="1881448"/>
            <a:ext cx="1203972" cy="120397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3640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EF76AEB6-59EC-450A-853D-8F8E72692AA3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AC73975E-CD5A-4280-B425-87FCE0FE633A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6399F1F1-9F4A-496D-9E67-9A378A7625F2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50A06646-B2F6-410F-A9B4-75C872AE11A1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8E2DCD-0680-428E-A015-F2A332DDB5D7}"/>
              </a:ext>
            </a:extLst>
          </p:cNvPr>
          <p:cNvSpPr/>
          <p:nvPr/>
        </p:nvSpPr>
        <p:spPr>
          <a:xfrm>
            <a:off x="76200" y="114300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88877F9-D569-4A85-B9EA-B2AE191F513A}"/>
              </a:ext>
            </a:extLst>
          </p:cNvPr>
          <p:cNvSpPr/>
          <p:nvPr/>
        </p:nvSpPr>
        <p:spPr>
          <a:xfrm>
            <a:off x="5516951" y="6338051"/>
            <a:ext cx="716050" cy="716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AD38A-961D-4B2D-9868-2BEBA4A56297}"/>
              </a:ext>
            </a:extLst>
          </p:cNvPr>
          <p:cNvSpPr txBox="1"/>
          <p:nvPr/>
        </p:nvSpPr>
        <p:spPr>
          <a:xfrm>
            <a:off x="173685" y="284029"/>
            <a:ext cx="497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  <a:latin typeface="Montserrat Thin Black" pitchFamily="2" charset="-52"/>
              </a:rPr>
              <a:t>КОМАНДА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5AF9E4-2288-44DE-B5A9-F63E3428008C}"/>
              </a:ext>
            </a:extLst>
          </p:cNvPr>
          <p:cNvSpPr/>
          <p:nvPr/>
        </p:nvSpPr>
        <p:spPr>
          <a:xfrm>
            <a:off x="220276" y="-31606"/>
            <a:ext cx="493174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Montserrat Black" pitchFamily="2" charset="-52"/>
              </a:rPr>
              <a:t>		  </a:t>
            </a:r>
            <a:r>
              <a:rPr lang="en-US" sz="6600" dirty="0">
                <a:latin typeface="Montserrat Black" pitchFamily="2" charset="-52"/>
              </a:rPr>
              <a:t>BUG BUSTERS </a:t>
            </a:r>
            <a:endParaRPr lang="ru-RU" sz="6600" dirty="0">
              <a:latin typeface="Montserrat Black" pitchFamily="2" charset="-52"/>
            </a:endParaRPr>
          </a:p>
        </p:txBody>
      </p:sp>
      <p:pic>
        <p:nvPicPr>
          <p:cNvPr id="17" name="Picture 2" descr="https://lh6.googleusercontent.com/ATmhEz_S_o1UyI54Pyhun7mOG8hbZ7PxO9CoHDdzwTEfsgYzyr7GkkE-oGYDOctaMsDGYJw5j-DyYMYGBQt3A2ycPBnx2VxJ1Z8z3SovH4WGs_wj6IebiMkyZtMnRTHULGVmBEoA4Rmg3gvpT1b_lcZI7g=s2048">
            <a:extLst>
              <a:ext uri="{FF2B5EF4-FFF2-40B4-BE49-F238E27FC236}">
                <a16:creationId xmlns:a16="http://schemas.microsoft.com/office/drawing/2014/main" id="{1FDB76F8-33A9-4A7F-9F8F-6361ABA84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962" y="645143"/>
            <a:ext cx="1199288" cy="11964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s://lh5.googleusercontent.com/2_thDS0q5ApVvYDpapbSXu3BUEV-kSzzfOGtOEXZF-bM-L8Y2ZzZ-pYqfr7RmLx5t-ZDq6VPesfgD-ZQa3dMd1geAnsbMWc6b-51HisGn4yduI-gmnzexvN3tyemprmGd835ahHRulH_silj9tzF888KQg=s2048">
            <a:extLst>
              <a:ext uri="{FF2B5EF4-FFF2-40B4-BE49-F238E27FC236}">
                <a16:creationId xmlns:a16="http://schemas.microsoft.com/office/drawing/2014/main" id="{1135F9B7-2EE5-4639-90C9-4CFEE1DA4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513" y="2830405"/>
            <a:ext cx="1198575" cy="11971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s://lh4.googleusercontent.com/7G_MRqMgZTmOtt9CGfHJvfSLPBIVN7ufhuDA3YWRzEKr2HEbrhlHqyeiUzp5zLJZD1-DBJI0JFfqCwAWnBcu8esVAg0d1xHtlIof0rqAucTI_0RI43YQzHUHsd59G6u4TjPudquD59bi2womrXZ35BlvSg=s2048">
            <a:extLst>
              <a:ext uri="{FF2B5EF4-FFF2-40B4-BE49-F238E27FC236}">
                <a16:creationId xmlns:a16="http://schemas.microsoft.com/office/drawing/2014/main" id="{72086FB5-14E7-4233-8DF2-4CE4869E1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092" y="2243332"/>
            <a:ext cx="2523158" cy="252315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E7E3431-FF01-4DD9-A770-8C7BEED2ED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850" y="1755497"/>
            <a:ext cx="1230258" cy="1230258"/>
          </a:xfrm>
          <a:prstGeom prst="ellipse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F28CA5A-56A7-4C88-9481-947F583343D9}"/>
              </a:ext>
            </a:extLst>
          </p:cNvPr>
          <p:cNvSpPr txBox="1"/>
          <p:nvPr/>
        </p:nvSpPr>
        <p:spPr>
          <a:xfrm>
            <a:off x="464507" y="2351017"/>
            <a:ext cx="3929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accent5">
                    <a:lumMod val="75000"/>
                  </a:schemeClr>
                </a:solidFill>
                <a:latin typeface="Montserrat Black" pitchFamily="2" charset="-52"/>
              </a:rPr>
              <a:t>Максимов</a:t>
            </a:r>
          </a:p>
          <a:p>
            <a:r>
              <a:rPr lang="ru-RU" sz="4800" dirty="0">
                <a:solidFill>
                  <a:schemeClr val="accent5">
                    <a:lumMod val="75000"/>
                  </a:schemeClr>
                </a:solidFill>
                <a:latin typeface="Montserrat Black" pitchFamily="2" charset="-52"/>
              </a:rPr>
              <a:t>Максим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1AF44A1-AC9C-4157-9AAF-DF7C4F9579CD}"/>
              </a:ext>
            </a:extLst>
          </p:cNvPr>
          <p:cNvSpPr/>
          <p:nvPr/>
        </p:nvSpPr>
        <p:spPr>
          <a:xfrm>
            <a:off x="-6801" y="3812383"/>
            <a:ext cx="39460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>
                <a:latin typeface="Montserrat Black" pitchFamily="2" charset="-52"/>
              </a:rPr>
              <a:t>DS/ML engineer</a:t>
            </a:r>
          </a:p>
          <a:p>
            <a:pPr lvl="1"/>
            <a:r>
              <a:rPr lang="en-US" sz="2800" dirty="0">
                <a:latin typeface="Montserrat Black" pitchFamily="2" charset="-52"/>
              </a:rPr>
              <a:t>Back-end</a:t>
            </a:r>
            <a:endParaRPr lang="ru-RU" sz="2800" dirty="0">
              <a:latin typeface="Montserrat Black" pitchFamily="2" charset="-52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CB5FB98-A703-4497-BD43-1E969C4DC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8" y="4773480"/>
            <a:ext cx="523220" cy="52322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D4F2267-13DF-4450-8ABC-7D16E508C524}"/>
              </a:ext>
            </a:extLst>
          </p:cNvPr>
          <p:cNvSpPr txBox="1"/>
          <p:nvPr/>
        </p:nvSpPr>
        <p:spPr>
          <a:xfrm>
            <a:off x="965190" y="4773480"/>
            <a:ext cx="2860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Montserrat Medium" pitchFamily="2" charset="-52"/>
              </a:rPr>
              <a:t>@maks_maks1</a:t>
            </a:r>
            <a:endParaRPr lang="ru-RU" sz="2800" dirty="0">
              <a:latin typeface="Montserrat Medium" pitchFamily="2" charset="-52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3C19F44-9D61-4363-8863-F61B6FC50A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745" y="4924643"/>
            <a:ext cx="1201198" cy="1203972"/>
          </a:xfrm>
          <a:prstGeom prst="ellipse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54F0BDE-CD45-40C9-B3ED-CFB3DB1B351E}"/>
              </a:ext>
            </a:extLst>
          </p:cNvPr>
          <p:cNvSpPr txBox="1"/>
          <p:nvPr/>
        </p:nvSpPr>
        <p:spPr>
          <a:xfrm>
            <a:off x="11577009" y="6043620"/>
            <a:ext cx="53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8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806BBA7-987D-4FB2-907B-BE7B109A00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119" y="4433103"/>
            <a:ext cx="1203973" cy="120397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0876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5AF3AE14-1BE6-4F53-A2D9-1325C6C948DD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2F1B6524-C6C1-400A-B8E7-2080FDB5544F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790BC497-7F6A-429E-987E-0AAF9FE517DD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50A06646-B2F6-410F-A9B4-75C872AE11A1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8E2DCD-0680-428E-A015-F2A332DDB5D7}"/>
              </a:ext>
            </a:extLst>
          </p:cNvPr>
          <p:cNvSpPr/>
          <p:nvPr/>
        </p:nvSpPr>
        <p:spPr>
          <a:xfrm>
            <a:off x="76200" y="114300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88877F9-D569-4A85-B9EA-B2AE191F513A}"/>
              </a:ext>
            </a:extLst>
          </p:cNvPr>
          <p:cNvSpPr/>
          <p:nvPr/>
        </p:nvSpPr>
        <p:spPr>
          <a:xfrm>
            <a:off x="5516951" y="6338051"/>
            <a:ext cx="716050" cy="716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AD38A-961D-4B2D-9868-2BEBA4A56297}"/>
              </a:ext>
            </a:extLst>
          </p:cNvPr>
          <p:cNvSpPr txBox="1"/>
          <p:nvPr/>
        </p:nvSpPr>
        <p:spPr>
          <a:xfrm>
            <a:off x="173685" y="284029"/>
            <a:ext cx="497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  <a:latin typeface="Montserrat Thin Black" pitchFamily="2" charset="-52"/>
              </a:rPr>
              <a:t>КОМАНДА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5AF9E4-2288-44DE-B5A9-F63E3428008C}"/>
              </a:ext>
            </a:extLst>
          </p:cNvPr>
          <p:cNvSpPr/>
          <p:nvPr/>
        </p:nvSpPr>
        <p:spPr>
          <a:xfrm>
            <a:off x="220276" y="-31606"/>
            <a:ext cx="493174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Montserrat Black" pitchFamily="2" charset="-52"/>
              </a:rPr>
              <a:t>		  </a:t>
            </a:r>
            <a:r>
              <a:rPr lang="en-US" sz="6600" dirty="0">
                <a:latin typeface="Montserrat Black" pitchFamily="2" charset="-52"/>
              </a:rPr>
              <a:t>BUG BUSTERS </a:t>
            </a:r>
            <a:endParaRPr lang="ru-RU" sz="6600" dirty="0">
              <a:latin typeface="Montserrat Black" pitchFamily="2" charset="-52"/>
            </a:endParaRPr>
          </a:p>
        </p:txBody>
      </p:sp>
      <p:pic>
        <p:nvPicPr>
          <p:cNvPr id="22" name="Picture 2" descr="https://lh6.googleusercontent.com/ATmhEz_S_o1UyI54Pyhun7mOG8hbZ7PxO9CoHDdzwTEfsgYzyr7GkkE-oGYDOctaMsDGYJw5j-DyYMYGBQt3A2ycPBnx2VxJ1Z8z3SovH4WGs_wj6IebiMkyZtMnRTHULGVmBEoA4Rmg3gvpT1b_lcZI7g=s2048">
            <a:extLst>
              <a:ext uri="{FF2B5EF4-FFF2-40B4-BE49-F238E27FC236}">
                <a16:creationId xmlns:a16="http://schemas.microsoft.com/office/drawing/2014/main" id="{591A42E9-490C-464E-84A9-95056FDDE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937" y="3765103"/>
            <a:ext cx="1199288" cy="11964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s://lh5.googleusercontent.com/2_thDS0q5ApVvYDpapbSXu3BUEV-kSzzfOGtOEXZF-bM-L8Y2ZzZ-pYqfr7RmLx5t-ZDq6VPesfgD-ZQa3dMd1geAnsbMWc6b-51HisGn4yduI-gmnzexvN3tyemprmGd835ahHRulH_silj9tzF888KQg=s2048">
            <a:extLst>
              <a:ext uri="{FF2B5EF4-FFF2-40B4-BE49-F238E27FC236}">
                <a16:creationId xmlns:a16="http://schemas.microsoft.com/office/drawing/2014/main" id="{96E59F66-70A6-4329-A7B8-47466B9CD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475" y="4972641"/>
            <a:ext cx="1198575" cy="11971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lh4.googleusercontent.com/7G_MRqMgZTmOtt9CGfHJvfSLPBIVN7ufhuDA3YWRzEKr2HEbrhlHqyeiUzp5zLJZD1-DBJI0JFfqCwAWnBcu8esVAg0d1xHtlIof0rqAucTI_0RI43YQzHUHsd59G6u4TjPudquD59bi2womrXZ35BlvSg=s2048">
            <a:extLst>
              <a:ext uri="{FF2B5EF4-FFF2-40B4-BE49-F238E27FC236}">
                <a16:creationId xmlns:a16="http://schemas.microsoft.com/office/drawing/2014/main" id="{2AF9543C-AEDE-4C84-859C-C02421DE8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615" y="846102"/>
            <a:ext cx="1196498" cy="11964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1E4E6BA-D837-4C7F-84AB-E40BD2197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177" y="3228358"/>
            <a:ext cx="1227680" cy="1227680"/>
          </a:xfrm>
          <a:prstGeom prst="ellipse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9CCF18F-A0DF-4CA1-ABA6-4942ADB46C2B}"/>
              </a:ext>
            </a:extLst>
          </p:cNvPr>
          <p:cNvSpPr txBox="1"/>
          <p:nvPr/>
        </p:nvSpPr>
        <p:spPr>
          <a:xfrm>
            <a:off x="-6801" y="2346037"/>
            <a:ext cx="4440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4800" dirty="0" err="1">
                <a:solidFill>
                  <a:schemeClr val="accent6">
                    <a:lumMod val="50000"/>
                  </a:schemeClr>
                </a:solidFill>
                <a:latin typeface="Montserrat Black" pitchFamily="2" charset="-52"/>
              </a:rPr>
              <a:t>Нугаев</a:t>
            </a:r>
            <a:endParaRPr lang="ru-RU" sz="4800" dirty="0">
              <a:solidFill>
                <a:schemeClr val="accent6">
                  <a:lumMod val="50000"/>
                </a:schemeClr>
              </a:solidFill>
              <a:latin typeface="Montserrat Black" pitchFamily="2" charset="-52"/>
            </a:endParaRPr>
          </a:p>
          <a:p>
            <a:pPr lvl="1"/>
            <a:r>
              <a:rPr lang="ru-RU" sz="4800" dirty="0">
                <a:solidFill>
                  <a:schemeClr val="accent6">
                    <a:lumMod val="50000"/>
                  </a:schemeClr>
                </a:solidFill>
                <a:latin typeface="Montserrat Black" pitchFamily="2" charset="-52"/>
              </a:rPr>
              <a:t>Владислав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EBE959E-BDD3-47E6-A453-4F0F1BAB3A16}"/>
              </a:ext>
            </a:extLst>
          </p:cNvPr>
          <p:cNvSpPr/>
          <p:nvPr/>
        </p:nvSpPr>
        <p:spPr>
          <a:xfrm>
            <a:off x="-6801" y="3812383"/>
            <a:ext cx="39460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>
                <a:latin typeface="Montserrat Black" pitchFamily="2" charset="-52"/>
              </a:rPr>
              <a:t>Front-end</a:t>
            </a:r>
          </a:p>
          <a:p>
            <a:pPr lvl="1"/>
            <a:r>
              <a:rPr lang="en-US" sz="2800" dirty="0">
                <a:latin typeface="Montserrat Black" pitchFamily="2" charset="-52"/>
              </a:rPr>
              <a:t>Marketing</a:t>
            </a:r>
          </a:p>
          <a:p>
            <a:pPr lvl="1"/>
            <a:endParaRPr lang="en-US" sz="2800" dirty="0">
              <a:latin typeface="Montserrat Black" pitchFamily="2" charset="-52"/>
            </a:endParaRPr>
          </a:p>
          <a:p>
            <a:pPr lvl="1"/>
            <a:endParaRPr lang="ru-RU" sz="2800" dirty="0">
              <a:latin typeface="Montserrat Black" pitchFamily="2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E72E5C8-8109-4809-8D0E-6D00079141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8" y="4773480"/>
            <a:ext cx="523220" cy="5232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A477E75-56E6-475A-BA99-B1A8D351ECEF}"/>
              </a:ext>
            </a:extLst>
          </p:cNvPr>
          <p:cNvSpPr txBox="1"/>
          <p:nvPr/>
        </p:nvSpPr>
        <p:spPr>
          <a:xfrm>
            <a:off x="965190" y="4773480"/>
            <a:ext cx="2378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Montserrat Medium" pitchFamily="2" charset="-52"/>
              </a:rPr>
              <a:t>@sebek008</a:t>
            </a:r>
            <a:endParaRPr lang="ru-RU" sz="2800" dirty="0">
              <a:latin typeface="Montserrat Medium" pitchFamily="2" charset="-52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EECB4E-7B62-4F42-805E-5DBB22B002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731" y="2092052"/>
            <a:ext cx="2576727" cy="2582678"/>
          </a:xfrm>
          <a:prstGeom prst="ellipse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540826-74AD-4FBD-94D0-D08B800F5B14}"/>
              </a:ext>
            </a:extLst>
          </p:cNvPr>
          <p:cNvSpPr txBox="1"/>
          <p:nvPr/>
        </p:nvSpPr>
        <p:spPr>
          <a:xfrm>
            <a:off x="11577009" y="6043620"/>
            <a:ext cx="53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8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442CD80-6BBE-4A0E-97DB-F6C46B0AE6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006" y="1149763"/>
            <a:ext cx="1198576" cy="119857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540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5AF3AE14-1BE6-4F53-A2D9-1325C6C948DD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2F1B6524-C6C1-400A-B8E7-2080FDB5544F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790BC497-7F6A-429E-987E-0AAF9FE517DD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50A06646-B2F6-410F-A9B4-75C872AE11A1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8E2DCD-0680-428E-A015-F2A332DDB5D7}"/>
              </a:ext>
            </a:extLst>
          </p:cNvPr>
          <p:cNvSpPr/>
          <p:nvPr/>
        </p:nvSpPr>
        <p:spPr>
          <a:xfrm>
            <a:off x="98502" y="98661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88877F9-D569-4A85-B9EA-B2AE191F513A}"/>
              </a:ext>
            </a:extLst>
          </p:cNvPr>
          <p:cNvSpPr/>
          <p:nvPr/>
        </p:nvSpPr>
        <p:spPr>
          <a:xfrm>
            <a:off x="5516951" y="6338051"/>
            <a:ext cx="716050" cy="716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AD38A-961D-4B2D-9868-2BEBA4A56297}"/>
              </a:ext>
            </a:extLst>
          </p:cNvPr>
          <p:cNvSpPr txBox="1"/>
          <p:nvPr/>
        </p:nvSpPr>
        <p:spPr>
          <a:xfrm>
            <a:off x="173685" y="284029"/>
            <a:ext cx="497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  <a:latin typeface="Montserrat Thin Black" pitchFamily="2" charset="-52"/>
              </a:rPr>
              <a:t>КОМАНДА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5AF9E4-2288-44DE-B5A9-F63E3428008C}"/>
              </a:ext>
            </a:extLst>
          </p:cNvPr>
          <p:cNvSpPr/>
          <p:nvPr/>
        </p:nvSpPr>
        <p:spPr>
          <a:xfrm>
            <a:off x="220276" y="-31606"/>
            <a:ext cx="493174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Montserrat Black" pitchFamily="2" charset="-52"/>
              </a:rPr>
              <a:t>		  </a:t>
            </a:r>
            <a:r>
              <a:rPr lang="en-US" sz="6600" dirty="0">
                <a:latin typeface="Montserrat Black" pitchFamily="2" charset="-52"/>
              </a:rPr>
              <a:t>BUG BUSTERS </a:t>
            </a:r>
            <a:endParaRPr lang="ru-RU" sz="6600" dirty="0">
              <a:latin typeface="Montserrat Black" pitchFamily="2" charset="-52"/>
            </a:endParaRPr>
          </a:p>
        </p:txBody>
      </p:sp>
      <p:pic>
        <p:nvPicPr>
          <p:cNvPr id="22" name="Picture 2" descr="https://lh6.googleusercontent.com/ATmhEz_S_o1UyI54Pyhun7mOG8hbZ7PxO9CoHDdzwTEfsgYzyr7GkkE-oGYDOctaMsDGYJw5j-DyYMYGBQt3A2ycPBnx2VxJ1Z8z3SovH4WGs_wj6IebiMkyZtMnRTHULGVmBEoA4Rmg3gvpT1b_lcZI7g=s2048">
            <a:extLst>
              <a:ext uri="{FF2B5EF4-FFF2-40B4-BE49-F238E27FC236}">
                <a16:creationId xmlns:a16="http://schemas.microsoft.com/office/drawing/2014/main" id="{591A42E9-490C-464E-84A9-95056FDDE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937" y="3765103"/>
            <a:ext cx="1199288" cy="11964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s://lh5.googleusercontent.com/2_thDS0q5ApVvYDpapbSXu3BUEV-kSzzfOGtOEXZF-bM-L8Y2ZzZ-pYqfr7RmLx5t-ZDq6VPesfgD-ZQa3dMd1geAnsbMWc6b-51HisGn4yduI-gmnzexvN3tyemprmGd835ahHRulH_silj9tzF888KQg=s2048">
            <a:extLst>
              <a:ext uri="{FF2B5EF4-FFF2-40B4-BE49-F238E27FC236}">
                <a16:creationId xmlns:a16="http://schemas.microsoft.com/office/drawing/2014/main" id="{96E59F66-70A6-4329-A7B8-47466B9CD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424" y="4957002"/>
            <a:ext cx="1198575" cy="11971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lh4.googleusercontent.com/7G_MRqMgZTmOtt9CGfHJvfSLPBIVN7ufhuDA3YWRzEKr2HEbrhlHqyeiUzp5zLJZD1-DBJI0JFfqCwAWnBcu8esVAg0d1xHtlIof0rqAucTI_0RI43YQzHUHsd59G6u4TjPudquD59bi2womrXZ35BlvSg=s2048">
            <a:extLst>
              <a:ext uri="{FF2B5EF4-FFF2-40B4-BE49-F238E27FC236}">
                <a16:creationId xmlns:a16="http://schemas.microsoft.com/office/drawing/2014/main" id="{2AF9543C-AEDE-4C84-859C-C02421DE8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615" y="846102"/>
            <a:ext cx="1196498" cy="11964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1E4E6BA-D837-4C7F-84AB-E40BD2197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177" y="3228358"/>
            <a:ext cx="1227680" cy="1227680"/>
          </a:xfrm>
          <a:prstGeom prst="ellipse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9CCF18F-A0DF-4CA1-ABA6-4942ADB46C2B}"/>
              </a:ext>
            </a:extLst>
          </p:cNvPr>
          <p:cNvSpPr txBox="1"/>
          <p:nvPr/>
        </p:nvSpPr>
        <p:spPr>
          <a:xfrm>
            <a:off x="-59801" y="2353857"/>
            <a:ext cx="6379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4800" dirty="0" err="1">
                <a:solidFill>
                  <a:schemeClr val="accent5">
                    <a:lumMod val="50000"/>
                  </a:schemeClr>
                </a:solidFill>
                <a:latin typeface="Montserrat Black" pitchFamily="2" charset="-52"/>
              </a:rPr>
              <a:t>Шайхлисламова</a:t>
            </a:r>
            <a:endParaRPr lang="ru-RU" sz="4800" dirty="0">
              <a:solidFill>
                <a:schemeClr val="accent5">
                  <a:lumMod val="50000"/>
                </a:schemeClr>
              </a:solidFill>
              <a:latin typeface="Montserrat Black" pitchFamily="2" charset="-52"/>
            </a:endParaRPr>
          </a:p>
          <a:p>
            <a:pPr lvl="1"/>
            <a:r>
              <a:rPr lang="ru-RU" sz="4800" dirty="0" err="1">
                <a:solidFill>
                  <a:schemeClr val="accent5">
                    <a:lumMod val="50000"/>
                  </a:schemeClr>
                </a:solidFill>
                <a:latin typeface="Montserrat Black" pitchFamily="2" charset="-52"/>
              </a:rPr>
              <a:t>Камила</a:t>
            </a:r>
            <a:endParaRPr lang="ru-RU" sz="4800" dirty="0">
              <a:solidFill>
                <a:schemeClr val="accent5">
                  <a:lumMod val="50000"/>
                </a:schemeClr>
              </a:solidFill>
              <a:latin typeface="Montserrat Black" pitchFamily="2" charset="-52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EBE959E-BDD3-47E6-A453-4F0F1BAB3A16}"/>
              </a:ext>
            </a:extLst>
          </p:cNvPr>
          <p:cNvSpPr/>
          <p:nvPr/>
        </p:nvSpPr>
        <p:spPr>
          <a:xfrm>
            <a:off x="-6801" y="3812383"/>
            <a:ext cx="3946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>
                <a:latin typeface="Montserrat Black" pitchFamily="2" charset="-52"/>
              </a:rPr>
              <a:t>UX/UI</a:t>
            </a:r>
            <a:r>
              <a:rPr lang="ru-RU" sz="2800" dirty="0">
                <a:latin typeface="Montserrat Black" pitchFamily="2" charset="-52"/>
              </a:rPr>
              <a:t> </a:t>
            </a:r>
            <a:r>
              <a:rPr lang="en-US" sz="2800" dirty="0">
                <a:latin typeface="Montserrat Black" pitchFamily="2" charset="-52"/>
              </a:rPr>
              <a:t>design</a:t>
            </a:r>
            <a:endParaRPr lang="ru-RU" sz="2800" dirty="0">
              <a:latin typeface="Montserrat Black" pitchFamily="2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E72E5C8-8109-4809-8D0E-6D00079141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8" y="4773480"/>
            <a:ext cx="523220" cy="5232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A477E75-56E6-475A-BA99-B1A8D351ECEF}"/>
              </a:ext>
            </a:extLst>
          </p:cNvPr>
          <p:cNvSpPr txBox="1"/>
          <p:nvPr/>
        </p:nvSpPr>
        <p:spPr>
          <a:xfrm>
            <a:off x="965190" y="4773480"/>
            <a:ext cx="2974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Montserrat Medium" pitchFamily="2" charset="-52"/>
              </a:rPr>
              <a:t>@kamilka_203</a:t>
            </a:r>
            <a:endParaRPr lang="ru-RU" sz="2800" dirty="0">
              <a:latin typeface="Montserrat Medium" pitchFamily="2" charset="-52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EECB4E-7B62-4F42-805E-5DBB22B002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979" y="901727"/>
            <a:ext cx="1224851" cy="1227680"/>
          </a:xfrm>
          <a:prstGeom prst="ellipse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540826-74AD-4FBD-94D0-D08B800F5B14}"/>
              </a:ext>
            </a:extLst>
          </p:cNvPr>
          <p:cNvSpPr txBox="1"/>
          <p:nvPr/>
        </p:nvSpPr>
        <p:spPr>
          <a:xfrm>
            <a:off x="11577009" y="6043620"/>
            <a:ext cx="53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8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442CD80-6BBE-4A0E-97DB-F6C46B0AE6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399" y="2103461"/>
            <a:ext cx="2576727" cy="25767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318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5AF3AE14-1BE6-4F53-A2D9-1325C6C948DD}"/>
              </a:ext>
            </a:extLst>
          </p:cNvPr>
          <p:cNvGrpSpPr/>
          <p:nvPr/>
        </p:nvGrpSpPr>
        <p:grpSpPr>
          <a:xfrm>
            <a:off x="-882473" y="2367779"/>
            <a:ext cx="1358723" cy="1358723"/>
            <a:chOff x="-1282523" y="2206087"/>
            <a:chExt cx="1358723" cy="1358723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2F1B6524-C6C1-400A-B8E7-2080FDB5544F}"/>
                </a:ext>
              </a:extLst>
            </p:cNvPr>
            <p:cNvSpPr/>
            <p:nvPr/>
          </p:nvSpPr>
          <p:spPr>
            <a:xfrm>
              <a:off x="-1282523" y="2206087"/>
              <a:ext cx="1358723" cy="13587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790BC497-7F6A-429E-987E-0AAF9FE517DD}"/>
                </a:ext>
              </a:extLst>
            </p:cNvPr>
            <p:cNvSpPr/>
            <p:nvPr/>
          </p:nvSpPr>
          <p:spPr>
            <a:xfrm>
              <a:off x="-961186" y="2527424"/>
              <a:ext cx="716050" cy="71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50A06646-B2F6-410F-A9B4-75C872AE11A1}"/>
              </a:ext>
            </a:extLst>
          </p:cNvPr>
          <p:cNvSpPr/>
          <p:nvPr/>
        </p:nvSpPr>
        <p:spPr>
          <a:xfrm>
            <a:off x="5179651" y="6000751"/>
            <a:ext cx="1390650" cy="1390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8E2DCD-0680-428E-A015-F2A332DDB5D7}"/>
              </a:ext>
            </a:extLst>
          </p:cNvPr>
          <p:cNvSpPr/>
          <p:nvPr/>
        </p:nvSpPr>
        <p:spPr>
          <a:xfrm>
            <a:off x="0" y="228600"/>
            <a:ext cx="12011025" cy="66294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889000" dist="88900" dir="36000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88877F9-D569-4A85-B9EA-B2AE191F513A}"/>
              </a:ext>
            </a:extLst>
          </p:cNvPr>
          <p:cNvSpPr/>
          <p:nvPr/>
        </p:nvSpPr>
        <p:spPr>
          <a:xfrm>
            <a:off x="5516951" y="6338051"/>
            <a:ext cx="716050" cy="716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548C5B-CB97-4A28-9CBA-44CCFA7BDD62}"/>
              </a:ext>
            </a:extLst>
          </p:cNvPr>
          <p:cNvSpPr txBox="1"/>
          <p:nvPr/>
        </p:nvSpPr>
        <p:spPr>
          <a:xfrm>
            <a:off x="922213" y="1904286"/>
            <a:ext cx="3547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solidFill>
                  <a:schemeClr val="bg2">
                    <a:lumMod val="75000"/>
                  </a:schemeClr>
                </a:solidFill>
                <a:latin typeface="Montserrat Black" pitchFamily="2" charset="-52"/>
              </a:rPr>
              <a:t>Галицков</a:t>
            </a:r>
            <a:r>
              <a:rPr lang="ru-RU" sz="4800" dirty="0">
                <a:solidFill>
                  <a:schemeClr val="bg2">
                    <a:lumMod val="75000"/>
                  </a:schemeClr>
                </a:solidFill>
                <a:latin typeface="Montserrat Black" pitchFamily="2" charset="-52"/>
              </a:rPr>
              <a:t> Богдан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08360C-3C18-4769-9DE7-468333FD7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13" y="3724879"/>
            <a:ext cx="523220" cy="5232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A08B70-742B-4455-BB62-3F975F47CD17}"/>
              </a:ext>
            </a:extLst>
          </p:cNvPr>
          <p:cNvSpPr txBox="1"/>
          <p:nvPr/>
        </p:nvSpPr>
        <p:spPr>
          <a:xfrm>
            <a:off x="1445433" y="3673549"/>
            <a:ext cx="1827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Montserrat Medium" pitchFamily="2" charset="-52"/>
              </a:rPr>
              <a:t>@</a:t>
            </a:r>
            <a:r>
              <a:rPr lang="en-US" sz="2800" dirty="0" err="1">
                <a:latin typeface="Montserrat Medium" pitchFamily="2" charset="-52"/>
              </a:rPr>
              <a:t>boginc</a:t>
            </a:r>
            <a:endParaRPr lang="ru-RU" sz="2800" dirty="0">
              <a:latin typeface="Montserrat Medium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D752DE-75F3-4041-98A5-BB539CC0164F}"/>
              </a:ext>
            </a:extLst>
          </p:cNvPr>
          <p:cNvSpPr txBox="1"/>
          <p:nvPr/>
        </p:nvSpPr>
        <p:spPr>
          <a:xfrm>
            <a:off x="922213" y="3264204"/>
            <a:ext cx="2733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Montserrat Medium" pitchFamily="2" charset="-52"/>
              </a:rPr>
              <a:t>+79656401726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5C3194-2712-4719-BD87-0AD5B4DB5780}"/>
              </a:ext>
            </a:extLst>
          </p:cNvPr>
          <p:cNvSpPr txBox="1"/>
          <p:nvPr/>
        </p:nvSpPr>
        <p:spPr>
          <a:xfrm>
            <a:off x="11577009" y="6043620"/>
            <a:ext cx="53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 Black" pitchFamily="2" charset="-52"/>
              </a:rPr>
              <a:t>9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B38479-4BE7-48C4-BD4B-C859DD298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425" y="1112590"/>
            <a:ext cx="3869099" cy="386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94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4764</TotalTime>
  <Words>1009</Words>
  <Application>Microsoft Office PowerPoint</Application>
  <PresentationFormat>Широкоэкранный</PresentationFormat>
  <Paragraphs>401</Paragraphs>
  <Slides>35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9" baseType="lpstr">
      <vt:lpstr>Arial</vt:lpstr>
      <vt:lpstr>Calibri</vt:lpstr>
      <vt:lpstr>Calibri Light</vt:lpstr>
      <vt:lpstr>Montserrat</vt:lpstr>
      <vt:lpstr>Montserrat Black</vt:lpstr>
      <vt:lpstr>Montserrat ExtraBold</vt:lpstr>
      <vt:lpstr>Montserrat Light</vt:lpstr>
      <vt:lpstr>Montserrat Medium</vt:lpstr>
      <vt:lpstr>Montserrat SemiBold</vt:lpstr>
      <vt:lpstr>Montserrat Thin Black</vt:lpstr>
      <vt:lpstr>Montserrat Thin ExtraBold</vt:lpstr>
      <vt:lpstr>Montserrat Thin Light</vt:lpstr>
      <vt:lpstr>Montserrat Thin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321</dc:creator>
  <cp:lastModifiedBy>321</cp:lastModifiedBy>
  <cp:revision>245</cp:revision>
  <dcterms:created xsi:type="dcterms:W3CDTF">2023-05-26T06:00:47Z</dcterms:created>
  <dcterms:modified xsi:type="dcterms:W3CDTF">2023-10-15T07:22:07Z</dcterms:modified>
</cp:coreProperties>
</file>