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9" roundtripDataSignature="AMtx7mjGSA02PEG0MVS4kvyjBcBJYOwhM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3003F80-27F5-46EB-9819-9BADED68CD06}">
  <a:tblStyle styleId="{83003F80-27F5-46EB-9819-9BADED68CD06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fill>
          <a:solidFill>
            <a:schemeClr val="accent1">
              <a:alpha val="20000"/>
            </a:schemeClr>
          </a:solidFill>
        </a:fill>
      </a:tcStyle>
    </a:band1H>
    <a:band2H>
      <a:tcTxStyle b="off" i="off"/>
    </a:band2H>
    <a:band1V>
      <a:tcTxStyle b="off" i="off"/>
      <a:tcStyle>
        <a:fill>
          <a:solidFill>
            <a:schemeClr val="accent1">
              <a:alpha val="20000"/>
            </a:schemeClr>
          </a:solidFill>
        </a:fill>
      </a:tcStyle>
    </a:band1V>
    <a:band2V>
      <a:tcTxStyle b="off" i="off"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508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 b="off" i="off"/>
    </a:seCell>
    <a:swCell>
      <a:tcTxStyle b="off" i="off"/>
    </a:swCell>
    <a:firstRow>
      <a:tcTxStyle b="on" i="off"/>
      <a:tcStyle>
        <a:tcBdr>
          <a:bottom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 b="off" i="off"/>
    </a:neCell>
    <a:nwCell>
      <a:tcTxStyle b="off" i="off"/>
    </a:nwCell>
  </a:tblStyle>
  <a:tblStyle styleId="{ACCA6080-D62E-4240-88DB-DD061766D207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 b="off" i="off"/>
      <a:tcStyle>
        <a:fill>
          <a:solidFill>
            <a:srgbClr val="CDD4EA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DD4EA"/>
          </a:solidFill>
        </a:fill>
      </a:tcStyle>
    </a:band1V>
    <a:band2V>
      <a:tcTxStyle b="off" i="off"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customschemas.google.com/relationships/presentationmetadata" Target="metadata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Название должно включать не больше 10 слов, которые отражают суть проекта - продукт, на кого нацелен, какой результат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При наличии – «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логотип»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8" name="Google Shape;16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Как именно образом ваши товары и услуги помогут потребителям справляться с проблемой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Количественные показатели достижения 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цели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(KPI)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mes New Roman"/>
              <a:buNone/>
            </a:pP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Взаимосвязь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между выявленной проблемой и потенциальным потребителем. </a:t>
            </a:r>
            <a:r>
              <a:rPr i="0" lang="ru-RU" sz="1200">
                <a:latin typeface="Calibri"/>
                <a:ea typeface="Calibri"/>
                <a:cs typeface="Calibri"/>
                <a:sym typeface="Calibri"/>
              </a:rPr>
              <a:t>Информация о потенциальных потребителях с указанием их характеристик: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для юридических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категория бизнеса, отрасль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, и т.д.; для физических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демографические данные, вкусы, уровень образования, уровень потребления и т.д.; географическое расположение потребителей, сектор рынка (B2B, B2C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и др.)</a:t>
            </a:r>
            <a:endParaRPr b="0" i="1" sz="10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3" name="Google Shape;18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4" name="Google Shape;184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1" name="Google Shape;19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кого? Какую потребность закрывает? Каким образом?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привести кратко обоснование сегмента и доли рынка, потенциальные возможности для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масштабирования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Опишите Ваш целевой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 Предоставьте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источники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 любой рыночной информации, которую вы использовали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9" name="Google Shape;199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6" name="Google Shape;20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СРАВНИТЕЛЬНАЯ ТАБЛИЦА!!!!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наиболее значимых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качественных и количественных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характеристик продукта, которые обеспечивают конкурентные преимущества в сравнении с существующими конкурентами (сравнение по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стоимостным, техническим параметрам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и проч.)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Ценностное предложение: формулируется объяснение, почему клиенты должны вести дела с вами, а не с вашими конкурентами, и с самого начала делает очевидными преимущества ваших продуктов или услуг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Обоснование реализуемости и устойчивости бизнеса: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конкурентные преимущества,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включая наличие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уникальных РИД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действующих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индустриальных партнеров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доступ к ограниченным ресурсам и т.д.; дефицит, дешевизна, уникальность и т.п.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Приведите аргументы в пользу реализуемости бизнес-идеи, в чем ее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полезность и востребованность продукта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по сравнению с другими продуктами на рынке, чем обосновывается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потенциальная прибыльность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бизнеса, насколько будет бизнес устойчивым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i="0"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" name="Google Shape;214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ru-RU" sz="1200"/>
              <a:t>Модель А. Остервальдера</a:t>
            </a:r>
            <a:endParaRPr b="1" i="0" sz="12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-RU" sz="1200"/>
              <a:t>Модель в Lean Canvas</a:t>
            </a:r>
            <a:endParaRPr b="0" i="0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i="0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b="0"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/>
          </a:p>
        </p:txBody>
      </p:sp>
      <p:sp>
        <p:nvSpPr>
          <p:cNvPr id="215" name="Google Shape;215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3" name="Google Shape;22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этого предварительно необходимо предварительно: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1) ПРОИЗВОДСТВЕННЫЙ ПЛАН: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Технологии и объем производства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Постоянные и переменные затраты на производство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Калькуляция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себестоимости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Географическое положение предприятия, транспортные пути, наличие коммуникаций, потребность в площадях</a:t>
            </a:r>
            <a:endParaRPr/>
          </a:p>
          <a:p>
            <a:pPr indent="-2667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2) ФИНАНСОВАЯ МОДЕЛЬ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Смета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затрат на проект,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бюджет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Схема организации продаж (создание собственной сбытовой сети, поиск дилеров и партнеров, продажа франшизы, оптовые или розничные продажи и др.)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Планируемый объем продаж и прибыль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План доходов и расходов до окупаемости проекта и на несколько лет после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доходов и расходов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График денежных потоков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движения денежных средств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sp>
        <p:nvSpPr>
          <p:cNvPr id="224" name="Google Shape;224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1" name="Google Shape;231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ru-RU" sz="1200">
                <a:latin typeface="Arial"/>
                <a:ea typeface="Arial"/>
                <a:cs typeface="Arial"/>
                <a:sym typeface="Arial"/>
              </a:rPr>
              <a:t>Диаграмма Ганта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Текущее состояние реализации проекта - что в настоящее время уже сделано, а что еще предстоит сделать?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Перспективы развития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0" name="Google Shape;240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8" name="Google Shape;248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9" name="Google Shape;249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7" name="Google Shape;97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3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3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3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3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3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p3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p3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/>
          <p:nvPr/>
        </p:nvSpPr>
        <p:spPr>
          <a:xfrm>
            <a:off x="666750" y="16938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1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ct val="100000"/>
              <a:buFont typeface="Arial"/>
              <a:buNone/>
            </a:pPr>
            <a:r>
              <a:rPr b="1" lang="ru-RU" sz="5000">
                <a:solidFill>
                  <a:srgbClr val="414042"/>
                </a:solidFill>
              </a:rPr>
              <a:t>Приложение «Работа без ярлыков» для профориентации и трудоустройства воспитанников колоний</a:t>
            </a:r>
            <a:endParaRPr b="1" i="0" sz="50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Проблема – трудоустройство воспитанников, социализация в обществе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За 5 лет работы проекта, контакты воспитанников были либо утеряны, либо не было известно смогли ли они найти работу.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95% воспитанников по опросу не знают, где бы они смогли работать когда будут на свободе</a:t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2" name="Google Shape;172;p2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3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Сайт или приложение, в котором свои вакансии/квоты/места смогут размещать работодатели/университеты/колледжи, которые заинтересованы в этом – не будет проблемы частых отказов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Воспитанники с легкостью смогут вступать в полноценную жизнь несмотря на судимость и проблемное детство</a:t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0" name="Google Shape;180;p3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4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Доступность и понятность, адекватное отношение – важны для психологического состояния и успешной социализации</a:t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Мультиплатформенность продукта, навигация сайта/приложения и тд.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Создание ЛК - просмотр раздела мои права - просмотр вакансий/квот/предложений – отклик – успешная сделка</a:t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УТП – единственный подобный проект для несовершеннолетних</a:t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TRL - 1</a:t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8" name="Google Shape;188;p4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5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5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На рынке труда установилась прочная высокая конкуренция. Уровень безработицы, уровень отказов на собеседованиях, требования при трудоустройстве. </a:t>
            </a:r>
            <a:r>
              <a:rPr b="0" i="0" lang="ru-RU" sz="2800" u="none" cap="none" strike="noStrike">
                <a:solidFill>
                  <a:srgbClr val="303233"/>
                </a:solidFill>
                <a:latin typeface="Arial"/>
                <a:ea typeface="Arial"/>
                <a:cs typeface="Arial"/>
                <a:sym typeface="Arial"/>
              </a:rPr>
              <a:t>Эксперты рынка труда прогнозируют, что ситуация может ухудшиться, поскольку лето не самое популярное время для смены и поиска работы.</a:t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Сегменты: воспитанники-выпускники совершеннолетние, воспитанники-выпускники несовершеннолетние</a:t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6" name="Google Shape;196;p5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descr="Рынок труда в середине 2023 года: никто не виноват, но что делать? Анализ данных, тренды и прогнозы от hh.ru" id="203" name="Google Shape;203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351911" cy="69354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7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7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Авито, Юла, Зарплата.ру, HH.ru и тд. – +более широкий выбор вакансий, -предвзятое отношение, -нет гарантий, что возьмут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Лояльность работодателей/колледжей, прямая взаимосвязь с работодателем</a:t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1" name="Google Shape;211;p7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8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8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9" name="Google Shape;219;p8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20" name="Google Shape;220;p8"/>
          <p:cNvGraphicFramePr/>
          <p:nvPr/>
        </p:nvGraphicFramePr>
        <p:xfrm>
          <a:off x="322182" y="119564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{83003F80-27F5-46EB-9819-9BADED68CD06}</a:tableStyleId>
              </a:tblPr>
              <a:tblGrid>
                <a:gridCol w="3788100"/>
                <a:gridCol w="3788100"/>
                <a:gridCol w="3788100"/>
              </a:tblGrid>
              <a:tr h="283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600" u="none" cap="none" strike="noStrike"/>
                        <a:t>Ключевые партнеры</a:t>
                      </a:r>
                      <a:endParaRPr sz="16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600" u="none" cap="none" strike="noStrike"/>
                        <a:t>Ключевые активности</a:t>
                      </a:r>
                      <a:endParaRPr sz="16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600" u="none" cap="none" strike="noStrike"/>
                        <a:t>Ключевые ресурсы</a:t>
                      </a:r>
                      <a:endParaRPr sz="1600" u="none" cap="none" strike="noStrike"/>
                    </a:p>
                  </a:txBody>
                  <a:tcPr marT="45725" marB="45725" marR="91450" marL="91450"/>
                </a:tc>
              </a:tr>
              <a:tr h="1348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600" u="none" cap="none" strike="noStrike"/>
                        <a:t>Вектор Доверия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600" u="none" cap="none" strike="noStrike"/>
                        <a:t>Государство</a:t>
                      </a:r>
                      <a:endParaRPr sz="16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600" u="none" cap="none" strike="noStrike"/>
                        <a:t>Ведение соц.сетей</a:t>
                      </a:r>
                      <a:endParaRPr sz="16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600" u="none" cap="none" strike="noStrike"/>
                        <a:t>Ведение колонки новости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600" u="none" cap="none" strike="noStrike"/>
                        <a:t>Чат психологической поддержки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600" u="none" cap="none" strike="noStrike"/>
                        <a:t>Активное общение с аудиторией </a:t>
                      </a:r>
                      <a:endParaRPr sz="16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600" u="none" cap="none" strike="noStrike"/>
                        <a:t>Работодатели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600" u="none" cap="none" strike="noStrike"/>
                        <a:t>Навык создания сайтов, копирайтинга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600" u="none" cap="none" strike="noStrike"/>
                        <a:t>Деньги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600" u="none" cap="none" strike="noStrike"/>
                        <a:t>Информация о законах, правах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600" u="none" cap="none" strike="noStrike"/>
                        <a:t>Время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/>
                    </a:p>
                  </a:txBody>
                  <a:tcPr marT="45725" marB="45725" marR="91450" marL="91450"/>
                </a:tc>
              </a:tr>
              <a:tr h="283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ru-RU" sz="1600" u="none" cap="none" strike="noStrike"/>
                        <a:t>Потребительские сегменты</a:t>
                      </a:r>
                      <a:endParaRPr b="1" sz="16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ru-RU" sz="1600" u="none" cap="none" strike="noStrike"/>
                        <a:t>Структура затрат </a:t>
                      </a:r>
                      <a:endParaRPr b="1" sz="16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ru-RU" sz="1600" u="none" cap="none" strike="noStrike"/>
                        <a:t>Источники доходов</a:t>
                      </a:r>
                      <a:endParaRPr b="1" sz="1600" u="none" cap="none" strike="noStrike"/>
                    </a:p>
                  </a:txBody>
                  <a:tcPr marT="45725" marB="45725" marR="91450" marL="91450"/>
                </a:tc>
              </a:tr>
              <a:tr h="1348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600" u="none" cap="none" strike="noStrike"/>
                        <a:t>Воспитанники-выпускники несовершеннолетние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600" u="none" cap="none" strike="noStrike"/>
                        <a:t>Воспитанники-выпускники совершеннолетние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600" u="none" cap="none" strike="noStrike"/>
                        <a:t>Работодатели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600" u="none" cap="none" strike="noStrike"/>
                        <a:t>Представители колледжей/ВУЗов</a:t>
                      </a:r>
                      <a:endParaRPr sz="16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600" u="none" cap="none" strike="noStrike"/>
                        <a:t>Программист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600" u="none" cap="none" strike="noStrike"/>
                        <a:t>Юрист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600" u="none" cap="none" strike="noStrike"/>
                        <a:t>Уполномоченный по правам ребенка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600" u="none" cap="none" strike="noStrike"/>
                        <a:t>Затраты на обслуживание сайта 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600" u="none" cap="none" strike="noStrike"/>
                        <a:t>Реклама</a:t>
                      </a:r>
                      <a:endParaRPr sz="16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600" u="none" cap="none" strike="noStrike"/>
                        <a:t>Реклама внутри приложения – одно размещение 5.000руб.</a:t>
                      </a:r>
                      <a:endParaRPr sz="1600" u="none" cap="none" strike="noStrike"/>
                    </a:p>
                  </a:txBody>
                  <a:tcPr marT="45725" marB="45725" marR="91450" marL="91450"/>
                </a:tc>
              </a:tr>
              <a:tr h="283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ru-RU" sz="1600" u="none" cap="none" strike="noStrike"/>
                        <a:t>Ценностное предложение</a:t>
                      </a:r>
                      <a:endParaRPr b="1" sz="16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ru-RU" sz="1600" u="none" cap="none" strike="noStrike"/>
                        <a:t>Отношение с заказчиком </a:t>
                      </a:r>
                      <a:endParaRPr b="1" sz="16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ru-RU" sz="1600" u="none" cap="none" strike="noStrike"/>
                        <a:t>Каналы поставки</a:t>
                      </a:r>
                      <a:endParaRPr b="1" sz="1600" u="none" cap="none" strike="noStrike"/>
                    </a:p>
                  </a:txBody>
                  <a:tcPr marT="45725" marB="45725" marR="91450" marL="91450"/>
                </a:tc>
              </a:tr>
              <a:tr h="1135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600" u="none" cap="none" strike="noStrike"/>
                        <a:t>Воспитанник получает список гарантированно безопасных и лояльных вакансий, в последствии получает работу/приглашение в учебное учреждение</a:t>
                      </a:r>
                      <a:endParaRPr sz="16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600" u="none" cap="none" strike="noStrike"/>
                        <a:t>Максимально доверительные, психологически здоровые, поддерживающие</a:t>
                      </a:r>
                      <a:endParaRPr sz="16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600" u="none" cap="none" strike="noStrike"/>
                        <a:t>Вконтакте</a:t>
                      </a:r>
                      <a:endParaRPr sz="16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600" u="none" cap="none" strike="noStrike"/>
                        <a:t>Телеграм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600" u="none" cap="none" strike="noStrike"/>
                        <a:t>Сарафанное радио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600" u="none" cap="none" strike="noStrike"/>
                        <a:t>Напрямую из «Вектора Доверия»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9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ПОТРЕБНОСТЬ В ФИНАНСАХ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9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Сумма гранта – 100.000руб.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Волонтерская деятельность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Планируемый период выхода предприятия на самоокупаемость - полгода</a:t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8" name="Google Shape;228;p9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0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ДОРОЖНАЯ КАРТА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0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651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6" name="Google Shape;236;p10"/>
          <p:cNvCxnSpPr/>
          <p:nvPr/>
        </p:nvCxnSpPr>
        <p:spPr>
          <a:xfrm>
            <a:off x="792124" y="1217607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37" name="Google Shape;237;p10"/>
          <p:cNvGraphicFramePr/>
          <p:nvPr/>
        </p:nvGraphicFramePr>
        <p:xfrm>
          <a:off x="684251" y="121760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{ACCA6080-D62E-4240-88DB-DD061766D207}</a:tableStyleId>
              </a:tblPr>
              <a:tblGrid>
                <a:gridCol w="1877425"/>
                <a:gridCol w="8761775"/>
              </a:tblGrid>
              <a:tr h="416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Дата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Описание деятельности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416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Октябрь 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Анализ информации в медиапространстве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416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Ноябрь 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Сбор информации, проведение исследовательских опросов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416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Декабрь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Выявление дополнительных потребностей, для создания вкладок сайта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416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Январь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Разработка дизайна и макета сайта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416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Январь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Создание рыбы сайта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416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Февраль-Март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Создание прототипа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729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Март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Поиск и заключение договоров с работодателями и учебными учреждениями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729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Май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Консультация с юристом и уполномоченным по правам ребенка, для создания раздела «Мои права»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491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Май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Утверждение документов на запуск проекта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491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Июнь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Тестовый запуск – тестирование пути воспитанника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416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Июль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Действующий проект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1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11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Участник ОП «Капитаны», студент 4 курса РиСО, опыт работы в рекламе около года, опыт работы с социальными проектами.</a:t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НКО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«Вектор Доверия»</a:t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5" name="Google Shape;245;p11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2"/>
          <p:cNvSpPr txBox="1"/>
          <p:nvPr/>
        </p:nvSpPr>
        <p:spPr>
          <a:xfrm>
            <a:off x="746374" y="1769119"/>
            <a:ext cx="6335700" cy="22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2023-11-28T09:56:41Z</dcterms:created>
  <dc:creator>Руковичникова Анастасия Романовна</dc:creator>
</cp:coreProperties>
</file>