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91" r:id="rId3"/>
    <p:sldId id="269" r:id="rId4"/>
    <p:sldId id="292" r:id="rId5"/>
    <p:sldId id="263" r:id="rId6"/>
    <p:sldId id="293" r:id="rId7"/>
    <p:sldId id="270" r:id="rId8"/>
    <p:sldId id="260" r:id="rId9"/>
    <p:sldId id="259" r:id="rId10"/>
    <p:sldId id="271" r:id="rId11"/>
    <p:sldId id="277" r:id="rId12"/>
    <p:sldId id="282" r:id="rId13"/>
    <p:sldId id="264" r:id="rId14"/>
    <p:sldId id="265" r:id="rId15"/>
    <p:sldId id="295" r:id="rId16"/>
    <p:sldId id="257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</p:showPr>
  <p:clrMru>
    <a:srgbClr val="F44718"/>
    <a:srgbClr val="7EEFFE"/>
    <a:srgbClr val="33CCFF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42" autoAdjust="0"/>
  </p:normalViewPr>
  <p:slideViewPr>
    <p:cSldViewPr>
      <p:cViewPr>
        <p:scale>
          <a:sx n="100" d="100"/>
          <a:sy n="100" d="100"/>
        </p:scale>
        <p:origin x="7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Роботизация производств РФ</a:t>
            </a:r>
            <a:endParaRPr lang="ru-RU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1"/>
            <c:explosion val="34"/>
          </c:dPt>
          <c:dLbls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Высокий уровень автоматизации</c:v>
                </c:pt>
                <c:pt idx="1">
                  <c:v>Низкий уровень автоматизации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0.15800000000000067</c:v>
                </c:pt>
                <c:pt idx="1">
                  <c:v>0.84200000000000064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Роботизация производств РФ</a:t>
            </a:r>
            <a:endParaRPr lang="ru-RU" dirty="0"/>
          </a:p>
        </c:rich>
      </c:tx>
      <c:layout>
        <c:manualLayout>
          <c:xMode val="edge"/>
          <c:yMode val="edge"/>
          <c:x val="0.31057556867891556"/>
          <c:y val="1.4464283380278008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3837521872265968"/>
          <c:y val="0.10177116758268705"/>
          <c:w val="0.6521749490614176"/>
          <c:h val="0.55228075787401576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 опрошенных</c:v>
                </c:pt>
              </c:strCache>
            </c:strRef>
          </c:tx>
          <c:dLbls>
            <c:dLbl>
              <c:idx val="0"/>
              <c:layout>
                <c:manualLayout>
                  <c:x val="3.4722222222222224E-2"/>
                  <c:y val="-4.6685989138461774E-2"/>
                </c:manualLayout>
              </c:layout>
              <c:showVal val="1"/>
            </c:dLbl>
            <c:dLbl>
              <c:idx val="1"/>
              <c:layout>
                <c:manualLayout>
                  <c:x val="4.3055555555555472E-2"/>
                  <c:y val="-4.149865701196611E-2"/>
                </c:manualLayout>
              </c:layout>
              <c:showVal val="1"/>
            </c:dLbl>
            <c:dLbl>
              <c:idx val="2"/>
              <c:layout>
                <c:manualLayout>
                  <c:x val="3.0555555555555582E-2"/>
                  <c:y val="-4.7591713795468935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Сложности на предприятии</c:v>
                </c:pt>
                <c:pt idx="1">
                  <c:v>Нет возможности привлечения инвестиций</c:v>
                </c:pt>
                <c:pt idx="2">
                  <c:v>Отсутствие нужных технологических решений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0.21100000000000019</c:v>
                </c:pt>
                <c:pt idx="1">
                  <c:v>0.10500000000000002</c:v>
                </c:pt>
                <c:pt idx="2">
                  <c:v>0.10500000000000002</c:v>
                </c:pt>
              </c:numCache>
            </c:numRef>
          </c:val>
        </c:ser>
        <c:gapWidth val="100"/>
        <c:shape val="box"/>
        <c:axId val="113240320"/>
        <c:axId val="133443584"/>
        <c:axId val="132524224"/>
      </c:bar3DChart>
      <c:catAx>
        <c:axId val="113240320"/>
        <c:scaling>
          <c:orientation val="minMax"/>
        </c:scaling>
        <c:delete val="1"/>
        <c:axPos val="b"/>
        <c:tickLblPos val="none"/>
        <c:crossAx val="133443584"/>
        <c:crosses val="autoZero"/>
        <c:auto val="1"/>
        <c:lblAlgn val="ctr"/>
        <c:lblOffset val="100"/>
      </c:catAx>
      <c:valAx>
        <c:axId val="133443584"/>
        <c:scaling>
          <c:orientation val="minMax"/>
        </c:scaling>
        <c:axPos val="l"/>
        <c:majorGridlines/>
        <c:numFmt formatCode="0.0%" sourceLinked="1"/>
        <c:tickLblPos val="nextTo"/>
        <c:crossAx val="113240320"/>
        <c:crosses val="autoZero"/>
        <c:crossBetween val="between"/>
      </c:valAx>
      <c:serAx>
        <c:axId val="132524224"/>
        <c:scaling>
          <c:orientation val="minMax"/>
        </c:scaling>
        <c:delete val="1"/>
        <c:axPos val="b"/>
        <c:tickLblPos val="none"/>
        <c:crossAx val="133443584"/>
        <c:crosses val="autoZero"/>
      </c:ser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0.26375</cdr:x>
      <cdr:y>0.65079</cdr:y>
    </cdr:from>
    <cdr:to>
      <cdr:x>0.36375</cdr:x>
      <cdr:y>0.85236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11760" y="29523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0.12201</cdr:x>
      <cdr:y>0.5</cdr:y>
    </cdr:from>
    <cdr:to>
      <cdr:x>0.22201</cdr:x>
      <cdr:y>0.70156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15616" y="2448272"/>
          <a:ext cx="914400" cy="986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dirty="0"/>
            <a:t>Сложности </a:t>
          </a:r>
          <a:endParaRPr lang="ru-RU" sz="2000" dirty="0" smtClean="0"/>
        </a:p>
        <a:p xmlns:a="http://schemas.openxmlformats.org/drawingml/2006/main">
          <a:pPr algn="ctr"/>
          <a:r>
            <a:rPr lang="ru-RU" sz="2000" dirty="0" smtClean="0"/>
            <a:t>на </a:t>
          </a:r>
          <a:r>
            <a:rPr lang="ru-RU" sz="2000" dirty="0"/>
            <a:t>предприятии</a:t>
          </a:r>
        </a:p>
      </cdr:txBody>
    </cdr:sp>
  </cdr:relSizeAnchor>
  <cdr:relSizeAnchor xmlns:cdr="http://schemas.openxmlformats.org/drawingml/2006/chartDrawing">
    <cdr:from>
      <cdr:x>0.32675</cdr:x>
      <cdr:y>0.60294</cdr:y>
    </cdr:from>
    <cdr:to>
      <cdr:x>0.42675</cdr:x>
      <cdr:y>0.80451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987824" y="2952328"/>
          <a:ext cx="914400" cy="986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2000" dirty="0" smtClean="0"/>
            <a:t>Нет возможности </a:t>
          </a:r>
        </a:p>
        <a:p xmlns:a="http://schemas.openxmlformats.org/drawingml/2006/main">
          <a:pPr algn="ctr"/>
          <a:r>
            <a:rPr lang="ru-RU" sz="2000" dirty="0" smtClean="0"/>
            <a:t>привлечения </a:t>
          </a:r>
        </a:p>
        <a:p xmlns:a="http://schemas.openxmlformats.org/drawingml/2006/main">
          <a:pPr algn="ctr"/>
          <a:r>
            <a:rPr lang="ru-RU" sz="2000" dirty="0" smtClean="0"/>
            <a:t>инвестиций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0.57875</cdr:x>
      <cdr:y>0.72059</cdr:y>
    </cdr:from>
    <cdr:to>
      <cdr:x>0.67875</cdr:x>
      <cdr:y>0.92215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292080" y="3528392"/>
          <a:ext cx="914400" cy="986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2000" dirty="0" smtClean="0"/>
            <a:t>Отсутствие нужных </a:t>
          </a:r>
        </a:p>
        <a:p xmlns:a="http://schemas.openxmlformats.org/drawingml/2006/main">
          <a:pPr algn="ctr"/>
          <a:r>
            <a:rPr lang="ru-RU" sz="2000" dirty="0" smtClean="0"/>
            <a:t>технологических решений</a:t>
          </a:r>
          <a:endParaRPr lang="ru-RU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805F2-8E6C-4FF4-BBB7-9BC96F197B2B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F8D7B-55E0-4524-9037-80E14025D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F8D7B-55E0-4524-9037-80E14025D4F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F8D7B-55E0-4524-9037-80E14025D4F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4.pn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1033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72616" y="2636912"/>
            <a:ext cx="7772400" cy="1470025"/>
          </a:xfrm>
        </p:spPr>
        <p:txBody>
          <a:bodyPr/>
          <a:lstStyle/>
          <a:p>
            <a:r>
              <a:rPr lang="ru-RU" dirty="0" smtClean="0"/>
              <a:t>Проект «Кирхгоф </a:t>
            </a:r>
            <a:r>
              <a:rPr lang="en-US" dirty="0" smtClean="0"/>
              <a:t>v1.0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95936" y="6423720"/>
            <a:ext cx="5504656" cy="43428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Спикер: Лякишев Алексей</a:t>
            </a:r>
            <a:endParaRPr lang="ru-RU" dirty="0"/>
          </a:p>
        </p:txBody>
      </p:sp>
      <p:pic>
        <p:nvPicPr>
          <p:cNvPr id="1035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373216"/>
            <a:ext cx="2406378" cy="1237322"/>
          </a:xfrm>
          <a:prstGeom prst="rect">
            <a:avLst/>
          </a:prstGeom>
          <a:noFill/>
        </p:spPr>
      </p:pic>
      <p:pic>
        <p:nvPicPr>
          <p:cNvPr id="8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83000"/>
          </a:blip>
          <a:srcRect l="7824" t="33464" r="66746" b="-730"/>
          <a:stretch>
            <a:fillRect/>
          </a:stretch>
        </p:blipFill>
        <p:spPr bwMode="auto">
          <a:xfrm rot="13893813">
            <a:off x="-114098" y="-2025085"/>
            <a:ext cx="280831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71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Программист работает за компьютером в темном офисе поздно ночью мужчина в  очках и черной рубашке | Премиум Фото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 rot="198222">
            <a:off x="-1332656" y="-171400"/>
            <a:ext cx="6264696" cy="4173128"/>
          </a:xfrm>
          <a:prstGeom prst="rect">
            <a:avLst/>
          </a:prstGeom>
          <a:noFill/>
        </p:spPr>
      </p:pic>
      <p:sp>
        <p:nvSpPr>
          <p:cNvPr id="19" name="Полилиния 18"/>
          <p:cNvSpPr/>
          <p:nvPr/>
        </p:nvSpPr>
        <p:spPr>
          <a:xfrm>
            <a:off x="-647700" y="-292100"/>
            <a:ext cx="7010400" cy="5245100"/>
          </a:xfrm>
          <a:custGeom>
            <a:avLst/>
            <a:gdLst>
              <a:gd name="connsiteX0" fmla="*/ 673100 w 7010400"/>
              <a:gd name="connsiteY0" fmla="*/ 4368800 h 5245100"/>
              <a:gd name="connsiteX1" fmla="*/ 673100 w 7010400"/>
              <a:gd name="connsiteY1" fmla="*/ 4368800 h 5245100"/>
              <a:gd name="connsiteX2" fmla="*/ 787400 w 7010400"/>
              <a:gd name="connsiteY2" fmla="*/ 4318000 h 5245100"/>
              <a:gd name="connsiteX3" fmla="*/ 825500 w 7010400"/>
              <a:gd name="connsiteY3" fmla="*/ 4292600 h 5245100"/>
              <a:gd name="connsiteX4" fmla="*/ 876300 w 7010400"/>
              <a:gd name="connsiteY4" fmla="*/ 4216400 h 5245100"/>
              <a:gd name="connsiteX5" fmla="*/ 889000 w 7010400"/>
              <a:gd name="connsiteY5" fmla="*/ 4165600 h 5245100"/>
              <a:gd name="connsiteX6" fmla="*/ 914400 w 7010400"/>
              <a:gd name="connsiteY6" fmla="*/ 4114800 h 5245100"/>
              <a:gd name="connsiteX7" fmla="*/ 927100 w 7010400"/>
              <a:gd name="connsiteY7" fmla="*/ 4076700 h 5245100"/>
              <a:gd name="connsiteX8" fmla="*/ 977900 w 7010400"/>
              <a:gd name="connsiteY8" fmla="*/ 3949700 h 5245100"/>
              <a:gd name="connsiteX9" fmla="*/ 990600 w 7010400"/>
              <a:gd name="connsiteY9" fmla="*/ 3898900 h 5245100"/>
              <a:gd name="connsiteX10" fmla="*/ 1003300 w 7010400"/>
              <a:gd name="connsiteY10" fmla="*/ 3860800 h 5245100"/>
              <a:gd name="connsiteX11" fmla="*/ 1028700 w 7010400"/>
              <a:gd name="connsiteY11" fmla="*/ 3822700 h 5245100"/>
              <a:gd name="connsiteX12" fmla="*/ 1104900 w 7010400"/>
              <a:gd name="connsiteY12" fmla="*/ 3771900 h 5245100"/>
              <a:gd name="connsiteX13" fmla="*/ 1130300 w 7010400"/>
              <a:gd name="connsiteY13" fmla="*/ 3733800 h 5245100"/>
              <a:gd name="connsiteX14" fmla="*/ 1219200 w 7010400"/>
              <a:gd name="connsiteY14" fmla="*/ 3670300 h 5245100"/>
              <a:gd name="connsiteX15" fmla="*/ 1257300 w 7010400"/>
              <a:gd name="connsiteY15" fmla="*/ 3632200 h 5245100"/>
              <a:gd name="connsiteX16" fmla="*/ 1308100 w 7010400"/>
              <a:gd name="connsiteY16" fmla="*/ 3594100 h 5245100"/>
              <a:gd name="connsiteX17" fmla="*/ 2222500 w 7010400"/>
              <a:gd name="connsiteY17" fmla="*/ 3657600 h 5245100"/>
              <a:gd name="connsiteX18" fmla="*/ 2489200 w 7010400"/>
              <a:gd name="connsiteY18" fmla="*/ 4470400 h 5245100"/>
              <a:gd name="connsiteX19" fmla="*/ 3581400 w 7010400"/>
              <a:gd name="connsiteY19" fmla="*/ 4203700 h 5245100"/>
              <a:gd name="connsiteX20" fmla="*/ 3416300 w 7010400"/>
              <a:gd name="connsiteY20" fmla="*/ 3251200 h 5245100"/>
              <a:gd name="connsiteX21" fmla="*/ 4152900 w 7010400"/>
              <a:gd name="connsiteY21" fmla="*/ 2705100 h 5245100"/>
              <a:gd name="connsiteX22" fmla="*/ 4914900 w 7010400"/>
              <a:gd name="connsiteY22" fmla="*/ 3136900 h 5245100"/>
              <a:gd name="connsiteX23" fmla="*/ 5473700 w 7010400"/>
              <a:gd name="connsiteY23" fmla="*/ 2108200 h 5245100"/>
              <a:gd name="connsiteX24" fmla="*/ 4711700 w 7010400"/>
              <a:gd name="connsiteY24" fmla="*/ 1638300 h 5245100"/>
              <a:gd name="connsiteX25" fmla="*/ 4864100 w 7010400"/>
              <a:gd name="connsiteY25" fmla="*/ 698500 h 5245100"/>
              <a:gd name="connsiteX26" fmla="*/ 5626100 w 7010400"/>
              <a:gd name="connsiteY26" fmla="*/ 419100 h 5245100"/>
              <a:gd name="connsiteX27" fmla="*/ 5600700 w 7010400"/>
              <a:gd name="connsiteY27" fmla="*/ 38100 h 5245100"/>
              <a:gd name="connsiteX28" fmla="*/ 7010400 w 7010400"/>
              <a:gd name="connsiteY28" fmla="*/ 0 h 5245100"/>
              <a:gd name="connsiteX29" fmla="*/ 6642100 w 7010400"/>
              <a:gd name="connsiteY29" fmla="*/ 5245100 h 5245100"/>
              <a:gd name="connsiteX30" fmla="*/ 0 w 7010400"/>
              <a:gd name="connsiteY30" fmla="*/ 4876800 h 5245100"/>
              <a:gd name="connsiteX31" fmla="*/ 355600 w 7010400"/>
              <a:gd name="connsiteY31" fmla="*/ 4292600 h 5245100"/>
              <a:gd name="connsiteX32" fmla="*/ 673100 w 7010400"/>
              <a:gd name="connsiteY32" fmla="*/ 4368800 h 524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010400" h="5245100">
                <a:moveTo>
                  <a:pt x="673100" y="4368800"/>
                </a:moveTo>
                <a:lnTo>
                  <a:pt x="673100" y="4368800"/>
                </a:lnTo>
                <a:cubicBezTo>
                  <a:pt x="711200" y="4351867"/>
                  <a:pt x="750108" y="4336646"/>
                  <a:pt x="787400" y="4318000"/>
                </a:cubicBezTo>
                <a:cubicBezTo>
                  <a:pt x="801052" y="4311174"/>
                  <a:pt x="815449" y="4304087"/>
                  <a:pt x="825500" y="4292600"/>
                </a:cubicBezTo>
                <a:cubicBezTo>
                  <a:pt x="845602" y="4269626"/>
                  <a:pt x="876300" y="4216400"/>
                  <a:pt x="876300" y="4216400"/>
                </a:cubicBezTo>
                <a:cubicBezTo>
                  <a:pt x="880533" y="4199467"/>
                  <a:pt x="882871" y="4181943"/>
                  <a:pt x="889000" y="4165600"/>
                </a:cubicBezTo>
                <a:cubicBezTo>
                  <a:pt x="895647" y="4147873"/>
                  <a:pt x="906942" y="4132201"/>
                  <a:pt x="914400" y="4114800"/>
                </a:cubicBezTo>
                <a:cubicBezTo>
                  <a:pt x="919673" y="4102495"/>
                  <a:pt x="922867" y="4089400"/>
                  <a:pt x="927100" y="4076700"/>
                </a:cubicBezTo>
                <a:cubicBezTo>
                  <a:pt x="956451" y="3871242"/>
                  <a:pt x="910167" y="4068233"/>
                  <a:pt x="977900" y="3949700"/>
                </a:cubicBezTo>
                <a:cubicBezTo>
                  <a:pt x="986560" y="3934545"/>
                  <a:pt x="985805" y="3915683"/>
                  <a:pt x="990600" y="3898900"/>
                </a:cubicBezTo>
                <a:cubicBezTo>
                  <a:pt x="994278" y="3886028"/>
                  <a:pt x="997313" y="3872774"/>
                  <a:pt x="1003300" y="3860800"/>
                </a:cubicBezTo>
                <a:cubicBezTo>
                  <a:pt x="1010126" y="3847148"/>
                  <a:pt x="1017213" y="3832751"/>
                  <a:pt x="1028700" y="3822700"/>
                </a:cubicBezTo>
                <a:cubicBezTo>
                  <a:pt x="1051674" y="3802598"/>
                  <a:pt x="1104900" y="3771900"/>
                  <a:pt x="1104900" y="3771900"/>
                </a:cubicBezTo>
                <a:cubicBezTo>
                  <a:pt x="1113367" y="3759200"/>
                  <a:pt x="1119507" y="3744593"/>
                  <a:pt x="1130300" y="3733800"/>
                </a:cubicBezTo>
                <a:cubicBezTo>
                  <a:pt x="1176053" y="3688047"/>
                  <a:pt x="1175933" y="3706356"/>
                  <a:pt x="1219200" y="3670300"/>
                </a:cubicBezTo>
                <a:cubicBezTo>
                  <a:pt x="1232998" y="3658802"/>
                  <a:pt x="1243663" y="3643889"/>
                  <a:pt x="1257300" y="3632200"/>
                </a:cubicBezTo>
                <a:cubicBezTo>
                  <a:pt x="1273371" y="3618425"/>
                  <a:pt x="1308100" y="3594100"/>
                  <a:pt x="1308100" y="3594100"/>
                </a:cubicBezTo>
                <a:lnTo>
                  <a:pt x="2222500" y="3657600"/>
                </a:lnTo>
                <a:lnTo>
                  <a:pt x="2489200" y="4470400"/>
                </a:lnTo>
                <a:lnTo>
                  <a:pt x="3581400" y="4203700"/>
                </a:lnTo>
                <a:lnTo>
                  <a:pt x="3416300" y="3251200"/>
                </a:lnTo>
                <a:lnTo>
                  <a:pt x="4152900" y="2705100"/>
                </a:lnTo>
                <a:lnTo>
                  <a:pt x="4914900" y="3136900"/>
                </a:lnTo>
                <a:lnTo>
                  <a:pt x="5473700" y="2108200"/>
                </a:lnTo>
                <a:lnTo>
                  <a:pt x="4711700" y="1638300"/>
                </a:lnTo>
                <a:lnTo>
                  <a:pt x="4864100" y="698500"/>
                </a:lnTo>
                <a:lnTo>
                  <a:pt x="5626100" y="419100"/>
                </a:lnTo>
                <a:lnTo>
                  <a:pt x="5600700" y="38100"/>
                </a:lnTo>
                <a:lnTo>
                  <a:pt x="7010400" y="0"/>
                </a:lnTo>
                <a:lnTo>
                  <a:pt x="6642100" y="5245100"/>
                </a:lnTo>
                <a:lnTo>
                  <a:pt x="0" y="4876800"/>
                </a:lnTo>
                <a:lnTo>
                  <a:pt x="355600" y="4292600"/>
                </a:lnTo>
                <a:lnTo>
                  <a:pt x="673100" y="43688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pic>
        <p:nvPicPr>
          <p:cNvPr id="8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476672"/>
            <a:ext cx="6516216" cy="1008112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Лякишев Алексей</a:t>
            </a:r>
            <a:endParaRPr lang="ru-RU" dirty="0"/>
          </a:p>
        </p:txBody>
      </p:sp>
      <p:pic>
        <p:nvPicPr>
          <p:cNvPr id="4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302097" y="3072348"/>
            <a:ext cx="484190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dirty="0" smtClean="0"/>
              <a:t>Студент 2 курса ПНИПУ, ЭТФ АТПП</a:t>
            </a:r>
            <a:br>
              <a:rPr lang="ru-RU" sz="2400" dirty="0" smtClean="0"/>
            </a:br>
            <a:r>
              <a:rPr lang="ru-RU" sz="2400" dirty="0" smtClean="0"/>
              <a:t>Выпускник Авиационного </a:t>
            </a:r>
            <a:br>
              <a:rPr lang="ru-RU" sz="2400" dirty="0" smtClean="0"/>
            </a:br>
            <a:r>
              <a:rPr lang="ru-RU" sz="2400" dirty="0" smtClean="0"/>
              <a:t>техникума</a:t>
            </a:r>
          </a:p>
          <a:p>
            <a:pPr algn="r"/>
            <a:endParaRPr lang="ru-RU" sz="2400" dirty="0" smtClean="0"/>
          </a:p>
          <a:p>
            <a:pPr algn="r"/>
            <a:r>
              <a:rPr lang="en-US" dirty="0" err="1" smtClean="0"/>
              <a:t>FullStack</a:t>
            </a:r>
            <a:r>
              <a:rPr lang="en-US" dirty="0" smtClean="0"/>
              <a:t>-</a:t>
            </a:r>
            <a:r>
              <a:rPr lang="ru-RU" dirty="0" smtClean="0"/>
              <a:t>разработчик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Более четырёх лет опыта разработки </a:t>
            </a:r>
          </a:p>
          <a:p>
            <a:pPr algn="r"/>
            <a:r>
              <a:rPr lang="ru-RU" dirty="0" smtClean="0"/>
              <a:t>встраиваемой аппаратуры и встраиваемого ПО</a:t>
            </a:r>
          </a:p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Владение языками:</a:t>
            </a:r>
            <a:endParaRPr lang="en-US" dirty="0" smtClean="0"/>
          </a:p>
          <a:p>
            <a:pPr algn="r"/>
            <a:r>
              <a:rPr lang="ru-RU" dirty="0" smtClean="0"/>
              <a:t>С, С++, </a:t>
            </a:r>
            <a:r>
              <a:rPr lang="en-US" dirty="0" smtClean="0"/>
              <a:t>ASM</a:t>
            </a:r>
            <a:r>
              <a:rPr lang="ru-RU" dirty="0" smtClean="0"/>
              <a:t>, </a:t>
            </a:r>
            <a:r>
              <a:rPr lang="en-US" dirty="0" smtClean="0"/>
              <a:t>Python</a:t>
            </a:r>
            <a:endParaRPr lang="ru-RU" dirty="0" smtClean="0"/>
          </a:p>
          <a:p>
            <a:pPr algn="r"/>
            <a:endParaRPr lang="ru-RU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10000"/>
          </a:blip>
          <a:srcRect/>
          <a:stretch>
            <a:fillRect/>
          </a:stretch>
        </p:blipFill>
        <p:spPr bwMode="auto">
          <a:xfrm>
            <a:off x="-2628800" y="-1971600"/>
            <a:ext cx="8280920" cy="724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843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35688" y="-171400"/>
            <a:ext cx="2808312" cy="6858000"/>
          </a:xfrm>
          <a:prstGeom prst="rect">
            <a:avLst/>
          </a:prstGeom>
          <a:noFill/>
        </p:spPr>
      </p:pic>
      <p:pic>
        <p:nvPicPr>
          <p:cNvPr id="8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9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Исследования НАУРР 2023</a:t>
            </a:r>
            <a:endParaRPr lang="ru-RU" dirty="0"/>
          </a:p>
        </p:txBody>
      </p:sp>
      <p:pic>
        <p:nvPicPr>
          <p:cNvPr id="4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193704" y="6237312"/>
            <a:ext cx="4950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Источник: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https://www.tadviser.ru/index.php/%D0%A1%D1%82%D0%B0%D1%82%D1%8C%D1%8F:%D0%9F%D1%80%D0%BE%D0%BC%D1%8B%D1%88%D0%BB%D0%B5%D0%BD%D0%BD%D1%8B%D0%B5_%D1%80%D0%BE%D0%B1%D0%BE%D1%82%D1%8B_%D0%B2_%D0%A0%D0%BE%D1%81%D1%81%D0%B8%D0%B8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971600" y="1268760"/>
          <a:ext cx="700844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39552" y="4725144"/>
            <a:ext cx="8388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Удельная стоимость интеграции равна 14 176 464 рубля</a:t>
            </a:r>
            <a:br>
              <a:rPr lang="ru-RU" dirty="0" smtClean="0"/>
            </a:br>
            <a:r>
              <a:rPr lang="ru-RU" dirty="0" smtClean="0"/>
              <a:t>Максимальная стоимость ООО «ПУМОРИ-СЕВЕРО-ЗАПАД»  111 700 000 рублей</a:t>
            </a:r>
            <a:br>
              <a:rPr lang="ru-RU" dirty="0" smtClean="0"/>
            </a:br>
            <a:r>
              <a:rPr lang="ru-RU" dirty="0" smtClean="0"/>
              <a:t>Минимальная стоимость  ООО «ЕМС Групп» - 1 926 667 рублей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22797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35688" y="-171400"/>
            <a:ext cx="2808312" cy="6858000"/>
          </a:xfrm>
          <a:prstGeom prst="rect">
            <a:avLst/>
          </a:prstGeom>
          <a:noFill/>
        </p:spPr>
      </p:pic>
      <p:pic>
        <p:nvPicPr>
          <p:cNvPr id="8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9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Исследования Академии </a:t>
            </a:r>
            <a:r>
              <a:rPr lang="en-US" dirty="0" err="1" smtClean="0"/>
              <a:t>Technored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2023</a:t>
            </a:r>
            <a:endParaRPr lang="ru-RU" dirty="0"/>
          </a:p>
        </p:txBody>
      </p:sp>
      <p:pic>
        <p:nvPicPr>
          <p:cNvPr id="4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193704" y="6237312"/>
            <a:ext cx="49502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Источник: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https://www.comnews.ru/content/228017/2023-08-09/2023-w32/lish-158-rossiyskikh-promyshlennykh-predpriyatiy-imeyut-vysokiy-uroven-avtomatizacii-proizvodstva#:~:text=%D0%A1%D0%BE%D0%B3%D0%BB%D0%B0%D1%81%D0%BD%D0%BE%20%D0%B4%D0%B0%D0%BD%D0%BD%D1%8B%D0%BC%20%25D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1700808"/>
          <a:ext cx="914400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advTm="22797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Предлагаемое решение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pic>
        <p:nvPicPr>
          <p:cNvPr id="6149" name="Picture 5" descr="C:\Users\LEXA\Desktop\PROJECTS\AAA ROBOTS\Kirhgof\3D-models Kompas3Dv20\assembly unit\Manipulator\Assembly drawing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196752"/>
            <a:ext cx="4928300" cy="3486726"/>
          </a:xfrm>
          <a:prstGeom prst="rect">
            <a:avLst/>
          </a:prstGeom>
          <a:noFill/>
        </p:spPr>
      </p:pic>
      <p:pic>
        <p:nvPicPr>
          <p:cNvPr id="6151" name="Picture 7" descr="https://sun9-39.userapi.com/impg/T_bQ5qwMBNG6A4jeQPh7Eb9iya3k4aTVx6rr-g/Tj3S_OfBAwE.jpg?size=1061x825&amp;quality=96&amp;sign=71bd2e0e8a500a379b8a637a9e8dabae&amp;type=album"/>
          <p:cNvPicPr>
            <a:picLocks noChangeAspect="1" noChangeArrowheads="1"/>
          </p:cNvPicPr>
          <p:nvPr/>
        </p:nvPicPr>
        <p:blipFill>
          <a:blip r:embed="rId5" cstate="print"/>
          <a:srcRect l="25651" t="5498" r="16635" b="1034"/>
          <a:stretch>
            <a:fillRect/>
          </a:stretch>
        </p:blipFill>
        <p:spPr bwMode="auto">
          <a:xfrm>
            <a:off x="6084168" y="3140968"/>
            <a:ext cx="2592288" cy="3264363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012160" y="1549241"/>
            <a:ext cx="3131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Наш продукт: </a:t>
            </a:r>
          </a:p>
          <a:p>
            <a:r>
              <a:rPr lang="ru-RU" dirty="0" smtClean="0"/>
              <a:t>Робот-манипулятор </a:t>
            </a:r>
          </a:p>
          <a:p>
            <a:r>
              <a:rPr lang="ru-RU" dirty="0" smtClean="0"/>
              <a:t>«Кирхгоф </a:t>
            </a:r>
            <a:r>
              <a:rPr lang="en-US" dirty="0" smtClean="0"/>
              <a:t>v</a:t>
            </a:r>
            <a:r>
              <a:rPr lang="ru-RU" dirty="0" smtClean="0"/>
              <a:t>1.0»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4725144"/>
            <a:ext cx="51845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/>
              <a:t>Основные функции и характеристики: </a:t>
            </a:r>
          </a:p>
          <a:p>
            <a:pPr algn="r"/>
            <a:r>
              <a:rPr lang="ru-RU" dirty="0" smtClean="0"/>
              <a:t>При нормальных условиях </a:t>
            </a:r>
          </a:p>
          <a:p>
            <a:pPr algn="r"/>
            <a:r>
              <a:rPr lang="ru-RU" dirty="0" smtClean="0"/>
              <a:t>перемещать груз до 8 кг</a:t>
            </a:r>
            <a:br>
              <a:rPr lang="ru-RU" dirty="0" smtClean="0"/>
            </a:br>
            <a:r>
              <a:rPr lang="ru-RU" dirty="0" smtClean="0"/>
              <a:t>Интуитивный интерфейс программирования</a:t>
            </a:r>
            <a:br>
              <a:rPr lang="ru-RU" dirty="0" smtClean="0"/>
            </a:br>
            <a:r>
              <a:rPr lang="ru-RU" dirty="0" smtClean="0"/>
              <a:t>Лёгкая конструкция (до 20 кг)</a:t>
            </a:r>
            <a:br>
              <a:rPr lang="ru-RU" dirty="0" smtClean="0"/>
            </a:br>
            <a:r>
              <a:rPr lang="ru-RU" dirty="0" smtClean="0"/>
              <a:t>Низкая цена</a:t>
            </a:r>
            <a:endParaRPr lang="ru-RU" sz="1600" dirty="0"/>
          </a:p>
        </p:txBody>
      </p:sp>
    </p:spTree>
  </p:cSld>
  <p:clrMapOvr>
    <a:masterClrMapping/>
  </p:clrMapOvr>
  <p:transition advTm="1576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 и научная новизна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6120680" cy="5218659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5000" dirty="0" smtClean="0"/>
              <a:t>Произведённые </a:t>
            </a:r>
            <a:r>
              <a:rPr lang="ru-RU" sz="5000" dirty="0" smtClean="0"/>
              <a:t>запросы </a:t>
            </a:r>
            <a:r>
              <a:rPr lang="ru-RU" sz="5000" dirty="0" smtClean="0"/>
              <a:t>ФИПС:</a:t>
            </a:r>
          </a:p>
          <a:p>
            <a:pPr lvl="0"/>
            <a:r>
              <a:rPr lang="ru-RU" sz="5100" dirty="0" smtClean="0"/>
              <a:t>Робот-манипулятор из листовой </a:t>
            </a:r>
          </a:p>
          <a:p>
            <a:pPr lvl="0">
              <a:buNone/>
            </a:pPr>
            <a:r>
              <a:rPr lang="ru-RU" sz="5100" dirty="0" smtClean="0"/>
              <a:t>стали (2);</a:t>
            </a:r>
          </a:p>
          <a:p>
            <a:pPr lvl="0"/>
            <a:r>
              <a:rPr lang="ru-RU" sz="5000" dirty="0" smtClean="0"/>
              <a:t>Робот листовая сталь (21);</a:t>
            </a:r>
          </a:p>
          <a:p>
            <a:pPr lvl="0"/>
            <a:r>
              <a:rPr lang="ru-RU" sz="5000" dirty="0" smtClean="0"/>
              <a:t>Робот из листовой стали (21);</a:t>
            </a:r>
          </a:p>
          <a:p>
            <a:pPr lvl="0"/>
            <a:r>
              <a:rPr lang="ru-RU" sz="5000" dirty="0" smtClean="0"/>
              <a:t>Манипулятор из листовой стали (25);</a:t>
            </a:r>
          </a:p>
          <a:p>
            <a:pPr lvl="0"/>
            <a:r>
              <a:rPr lang="ru-RU" sz="5000" dirty="0" smtClean="0"/>
              <a:t>Манипулятор листовая сталь </a:t>
            </a:r>
          </a:p>
          <a:p>
            <a:pPr lvl="0"/>
            <a:r>
              <a:rPr lang="ru-RU" sz="5000" dirty="0" smtClean="0"/>
              <a:t>Лёгкий робот (227);</a:t>
            </a:r>
          </a:p>
          <a:p>
            <a:pPr lvl="0"/>
            <a:r>
              <a:rPr lang="ru-RU" sz="5000" dirty="0" smtClean="0"/>
              <a:t>Робот пищевой промышленности (19);</a:t>
            </a:r>
          </a:p>
          <a:p>
            <a:pPr lvl="0"/>
            <a:r>
              <a:rPr lang="ru-RU" sz="5000" dirty="0" smtClean="0"/>
              <a:t>Манипулятор пищевой </a:t>
            </a:r>
          </a:p>
          <a:p>
            <a:pPr lvl="0">
              <a:buNone/>
            </a:pPr>
            <a:r>
              <a:rPr lang="ru-RU" sz="5000" dirty="0" smtClean="0"/>
              <a:t>промышленности (23);</a:t>
            </a:r>
          </a:p>
          <a:p>
            <a:pPr lvl="0"/>
            <a:r>
              <a:rPr lang="ru-RU" sz="5000" dirty="0" smtClean="0"/>
              <a:t>Машина из листового металла (430);</a:t>
            </a:r>
          </a:p>
          <a:p>
            <a:pPr lvl="0"/>
            <a:r>
              <a:rPr lang="ru-RU" sz="5000" dirty="0" smtClean="0"/>
              <a:t>Робот (1050/3506</a:t>
            </a:r>
            <a:r>
              <a:rPr lang="ru-RU" sz="5000" dirty="0" smtClean="0"/>
              <a:t>);</a:t>
            </a:r>
          </a:p>
          <a:p>
            <a:pPr lvl="0">
              <a:buNone/>
            </a:pPr>
            <a:r>
              <a:rPr lang="ru-RU" sz="5000" dirty="0" smtClean="0"/>
              <a:t>	</a:t>
            </a:r>
            <a:r>
              <a:rPr lang="ru-RU" sz="5000" dirty="0" smtClean="0"/>
              <a:t>	        </a:t>
            </a:r>
            <a:r>
              <a:rPr lang="ru-RU" sz="5000" b="1" dirty="0" smtClean="0">
                <a:solidFill>
                  <a:srgbClr val="FF0000"/>
                </a:solidFill>
              </a:rPr>
              <a:t>Прямые аналоги отсутствуют</a:t>
            </a:r>
            <a:endParaRPr lang="ru-RU" sz="50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pic>
        <p:nvPicPr>
          <p:cNvPr id="12" name="Picture 7" descr="https://sun9-39.userapi.com/impg/T_bQ5qwMBNG6A4jeQPh7Eb9iya3k4aTVx6rr-g/Tj3S_OfBAwE.jpg?size=1061x825&amp;quality=96&amp;sign=71bd2e0e8a500a379b8a637a9e8dabae&amp;type=album"/>
          <p:cNvPicPr>
            <a:picLocks noChangeAspect="1" noChangeArrowheads="1"/>
          </p:cNvPicPr>
          <p:nvPr/>
        </p:nvPicPr>
        <p:blipFill>
          <a:blip r:embed="rId4" cstate="print"/>
          <a:srcRect l="25651" t="5498" r="16635" b="1034"/>
          <a:stretch>
            <a:fillRect/>
          </a:stretch>
        </p:blipFill>
        <p:spPr bwMode="auto">
          <a:xfrm>
            <a:off x="6084168" y="3140968"/>
            <a:ext cx="2592288" cy="326436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012160" y="1549241"/>
            <a:ext cx="3131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Наш продукт: </a:t>
            </a:r>
          </a:p>
          <a:p>
            <a:r>
              <a:rPr lang="ru-RU" dirty="0" smtClean="0"/>
              <a:t>Робот-манипулятор </a:t>
            </a:r>
          </a:p>
          <a:p>
            <a:r>
              <a:rPr lang="ru-RU" dirty="0" smtClean="0"/>
              <a:t>«Кирхгоф </a:t>
            </a:r>
            <a:r>
              <a:rPr lang="en-US" dirty="0" smtClean="0"/>
              <a:t>v</a:t>
            </a:r>
            <a:r>
              <a:rPr lang="ru-RU" dirty="0" smtClean="0"/>
              <a:t>1.0» </a:t>
            </a:r>
            <a:endParaRPr lang="ru-RU" dirty="0"/>
          </a:p>
        </p:txBody>
      </p:sp>
    </p:spTree>
  </p:cSld>
  <p:clrMapOvr>
    <a:masterClrMapping/>
  </p:clrMapOvr>
  <p:transition advTm="15765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Целевой потребитель</a:t>
            </a:r>
            <a:endParaRPr lang="ru-RU" dirty="0"/>
          </a:p>
        </p:txBody>
      </p:sp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824804" y="6488668"/>
            <a:ext cx="4319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Источник: НАУРР и https://www.tadviser.ru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26" name="Picture 2" descr="https://sun9-74.userapi.com/impg/rMrRffs5NaLA4D2CQZer1yaZty7IuZcrKscBkg/g4fBS7Jod04.jpg?size=1024x457&amp;quality=96&amp;sign=c5484daf53129021c6af13a001cf7aa5&amp;type=albu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1484784"/>
            <a:ext cx="4896544" cy="218527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99592" y="1124744"/>
            <a:ext cx="7652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Продажи промышленных роботов в России по отраслям в 2018 – 2019 гг., %</a:t>
            </a:r>
            <a:endParaRPr lang="ru-RU" dirty="0"/>
          </a:p>
        </p:txBody>
      </p:sp>
      <p:pic>
        <p:nvPicPr>
          <p:cNvPr id="14338" name="Picture 2" descr="https://www.finam.ru/Images/u/newsonline/scheduledNews/202205/25490464-00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3933056"/>
            <a:ext cx="3960440" cy="2178242"/>
          </a:xfrm>
          <a:prstGeom prst="rect">
            <a:avLst/>
          </a:prstGeom>
          <a:noFill/>
        </p:spPr>
      </p:pic>
    </p:spTree>
  </p:cSld>
  <p:clrMapOvr>
    <a:masterClrMapping/>
  </p:clrMapOvr>
  <p:transition advTm="825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22551" name="Picture 23" descr="Первый хлебокомбинат», г.Челябинск. Каталог: Хлебобулочные изделия. Продажа  оптом по цене производителя. Ищем дилеров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869160"/>
            <a:ext cx="1776972" cy="1224136"/>
          </a:xfrm>
          <a:prstGeom prst="rect">
            <a:avLst/>
          </a:prstGeom>
          <a:noFill/>
        </p:spPr>
      </p:pic>
      <p:pic>
        <p:nvPicPr>
          <p:cNvPr id="22549" name="Picture 21" descr="Работа в компании Хлебница: все вакансии работодателя на сайте Зарплата.р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869160"/>
            <a:ext cx="1224136" cy="1224137"/>
          </a:xfrm>
          <a:prstGeom prst="rect">
            <a:avLst/>
          </a:prstGeom>
          <a:noFill/>
        </p:spPr>
      </p:pic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35688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Целевой потребитель</a:t>
            </a:r>
            <a:endParaRPr lang="ru-RU" dirty="0"/>
          </a:p>
        </p:txBody>
      </p:sp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14338" name="AutoShape 2" descr="Кондитерская фабрика Пермск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Кондитерская фабрика Пермск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6" cstate="print"/>
          <a:srcRect l="74194" t="36833" r="12692" b="47067"/>
          <a:stretch>
            <a:fillRect/>
          </a:stretch>
        </p:blipFill>
        <p:spPr bwMode="auto">
          <a:xfrm>
            <a:off x="2123728" y="1412776"/>
            <a:ext cx="214145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7236296" y="260648"/>
            <a:ext cx="1730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 В2В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683568" y="3140968"/>
            <a:ext cx="936104" cy="936104"/>
            <a:chOff x="1475656" y="2564904"/>
            <a:chExt cx="936104" cy="936104"/>
          </a:xfrm>
        </p:grpSpPr>
        <p:sp>
          <p:nvSpPr>
            <p:cNvPr id="20" name="Овал 19"/>
            <p:cNvSpPr/>
            <p:nvPr/>
          </p:nvSpPr>
          <p:spPr>
            <a:xfrm>
              <a:off x="1475656" y="2564904"/>
              <a:ext cx="936104" cy="9361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19672" y="2708920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/>
                  </a:solidFill>
                  <a:latin typeface="Blackadder ITC" pitchFamily="82" charset="0"/>
                </a:rPr>
                <a:t>A</a:t>
              </a:r>
              <a:endParaRPr lang="ru-RU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004048" y="1844824"/>
            <a:ext cx="936104" cy="936104"/>
            <a:chOff x="2843808" y="3501008"/>
            <a:chExt cx="936104" cy="936104"/>
          </a:xfrm>
        </p:grpSpPr>
        <p:sp>
          <p:nvSpPr>
            <p:cNvPr id="22" name="Овал 21"/>
            <p:cNvSpPr/>
            <p:nvPr/>
          </p:nvSpPr>
          <p:spPr>
            <a:xfrm>
              <a:off x="2843808" y="3501008"/>
              <a:ext cx="936104" cy="9361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87824" y="3645024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/>
                  </a:solidFill>
                  <a:latin typeface="Blackadder ITC" pitchFamily="82" charset="0"/>
                </a:rPr>
                <a:t>B</a:t>
              </a:r>
              <a:endParaRPr lang="ru-RU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796136" y="2708920"/>
            <a:ext cx="936104" cy="936104"/>
            <a:chOff x="4572000" y="3645024"/>
            <a:chExt cx="936104" cy="936104"/>
          </a:xfrm>
        </p:grpSpPr>
        <p:sp>
          <p:nvSpPr>
            <p:cNvPr id="24" name="Овал 23"/>
            <p:cNvSpPr/>
            <p:nvPr/>
          </p:nvSpPr>
          <p:spPr>
            <a:xfrm>
              <a:off x="4572000" y="3645024"/>
              <a:ext cx="936104" cy="9361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16016" y="3789040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/>
                  </a:solidFill>
                  <a:latin typeface="Blackadder ITC" pitchFamily="82" charset="0"/>
                </a:rPr>
                <a:t>C</a:t>
              </a:r>
              <a:endParaRPr lang="ru-RU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5004048" y="4869160"/>
            <a:ext cx="936104" cy="936104"/>
            <a:chOff x="7668344" y="2852936"/>
            <a:chExt cx="936104" cy="936104"/>
          </a:xfrm>
        </p:grpSpPr>
        <p:sp>
          <p:nvSpPr>
            <p:cNvPr id="26" name="Овал 25"/>
            <p:cNvSpPr/>
            <p:nvPr/>
          </p:nvSpPr>
          <p:spPr>
            <a:xfrm>
              <a:off x="7668344" y="2852936"/>
              <a:ext cx="936104" cy="9361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12360" y="2996952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/>
                  </a:solidFill>
                  <a:latin typeface="Blackadder ITC" pitchFamily="82" charset="0"/>
                </a:rPr>
                <a:t>X</a:t>
              </a:r>
              <a:endParaRPr lang="ru-RU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530" name="AutoShape 2" descr="Ильинский хле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Ильинский хле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4" name="Picture 6" descr="ОАО &quot;Покровский хлеб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3140968"/>
            <a:ext cx="2291408" cy="1288917"/>
          </a:xfrm>
          <a:prstGeom prst="rect">
            <a:avLst/>
          </a:prstGeom>
          <a:noFill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3728" y="2204864"/>
            <a:ext cx="83793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9" descr="Торговая марка №228311 – ПЕРМСКИЙ ХЛЕБ: владелец торгового знака и другие  данные | РБК Компании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2420888"/>
            <a:ext cx="1228835" cy="1008112"/>
          </a:xfrm>
          <a:prstGeom prst="rect">
            <a:avLst/>
          </a:prstGeom>
          <a:noFill/>
        </p:spPr>
      </p:pic>
      <p:pic>
        <p:nvPicPr>
          <p:cNvPr id="22539" name="Picture 11" descr="Замороженная выпечка - Камский хлеб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51720" y="4077072"/>
            <a:ext cx="2304256" cy="895689"/>
          </a:xfrm>
          <a:prstGeom prst="rect">
            <a:avLst/>
          </a:prstGeom>
          <a:noFill/>
        </p:spPr>
      </p:pic>
      <p:sp>
        <p:nvSpPr>
          <p:cNvPr id="22541" name="AutoShape 13" descr="Пекарня Хлебниц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3" name="AutoShape 15" descr="Пекарня Хлебниц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5" name="AutoShape 17" descr="Пекарня Хлебниц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43" name="Группа 42"/>
          <p:cNvGrpSpPr/>
          <p:nvPr/>
        </p:nvGrpSpPr>
        <p:grpSpPr>
          <a:xfrm>
            <a:off x="5796136" y="3933056"/>
            <a:ext cx="936104" cy="936104"/>
            <a:chOff x="4499992" y="3717032"/>
            <a:chExt cx="936104" cy="936104"/>
          </a:xfrm>
        </p:grpSpPr>
        <p:sp>
          <p:nvSpPr>
            <p:cNvPr id="44" name="Овал 43"/>
            <p:cNvSpPr/>
            <p:nvPr/>
          </p:nvSpPr>
          <p:spPr>
            <a:xfrm>
              <a:off x="4499992" y="3717032"/>
              <a:ext cx="936104" cy="9361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16016" y="3789040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/>
                  </a:solidFill>
                  <a:latin typeface="Blackadder ITC" pitchFamily="82" charset="0"/>
                </a:rPr>
                <a:t>D</a:t>
              </a:r>
              <a:endParaRPr lang="ru-RU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79512" y="4077072"/>
            <a:ext cx="17764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Хлебобулочные </a:t>
            </a:r>
          </a:p>
          <a:p>
            <a:pPr algn="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предприятия</a:t>
            </a:r>
          </a:p>
          <a:p>
            <a:pPr algn="r"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Кондитерские </a:t>
            </a:r>
          </a:p>
          <a:p>
            <a:pPr algn="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фабрики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40152" y="1844824"/>
            <a:ext cx="27340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Производители напитков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Производства с вакуумной 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упаковкой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88399" y="2636912"/>
            <a:ext cx="24860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Интеграторы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err="1" smtClean="0">
                <a:solidFill>
                  <a:schemeClr val="accent1">
                    <a:lumMod val="75000"/>
                  </a:schemeClr>
                </a:solidFill>
              </a:rPr>
              <a:t>Агрегаторы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Прочие дистрибьюторы 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и дилеры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88399" y="4068361"/>
            <a:ext cx="1750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Сортировщики 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мусора и отходов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0152" y="5076473"/>
            <a:ext cx="2575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Одиночные энтузиасты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Трастовые упр. компании</a:t>
            </a:r>
          </a:p>
        </p:txBody>
      </p:sp>
    </p:spTree>
  </p:cSld>
  <p:clrMapOvr>
    <a:masterClrMapping/>
  </p:clrMapOvr>
  <p:transition advTm="428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1611288" y="2988568"/>
            <a:ext cx="1808584" cy="18085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11,2 млрд.дол.</a:t>
            </a:r>
            <a:endParaRPr lang="ru-RU" sz="1600" dirty="0"/>
          </a:p>
        </p:txBody>
      </p:sp>
      <p:pic>
        <p:nvPicPr>
          <p:cNvPr id="8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9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10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Рынки робототехники</a:t>
            </a:r>
            <a:endParaRPr lang="ru-RU" dirty="0"/>
          </a:p>
        </p:txBody>
      </p:sp>
      <p:pic>
        <p:nvPicPr>
          <p:cNvPr id="4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10242" name="AutoShape 2" descr="https://thumb.tildacdn.com/tild6235-3432-4331-b731-633531356165/-/resize/560x/-/format/webp/noro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https://thumb.tildacdn.com/tild6235-3432-4331-b731-633531356165/-/resize/560x/-/format/webp/noro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https://thumb.tildacdn.com/tild6235-3432-4331-b731-633531356165/-/resize/560x/-/format/webp/noro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034990" y="6488668"/>
            <a:ext cx="410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Источник: 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https://robotunion.ru/56integ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5184" y="3420616"/>
            <a:ext cx="1368152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5,7млрд.дол.</a:t>
            </a:r>
            <a:endParaRPr lang="ru-RU" sz="1600" dirty="0"/>
          </a:p>
        </p:txBody>
      </p:sp>
      <p:sp>
        <p:nvSpPr>
          <p:cNvPr id="19" name="Овал 18"/>
          <p:cNvSpPr/>
          <p:nvPr/>
        </p:nvSpPr>
        <p:spPr>
          <a:xfrm>
            <a:off x="5436096" y="1916832"/>
            <a:ext cx="2880320" cy="2880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               41 млрд.дол.</a:t>
            </a:r>
            <a:endParaRPr lang="ru-RU" sz="1600" dirty="0"/>
          </a:p>
        </p:txBody>
      </p:sp>
      <p:sp>
        <p:nvSpPr>
          <p:cNvPr id="17" name="Овал 16"/>
          <p:cNvSpPr/>
          <p:nvPr/>
        </p:nvSpPr>
        <p:spPr>
          <a:xfrm>
            <a:off x="4572000" y="2852936"/>
            <a:ext cx="1944216" cy="19442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13,8 млрд.дол.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499992" y="486916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Промышленные </a:t>
            </a:r>
          </a:p>
          <a:p>
            <a:pPr algn="ctr"/>
            <a:r>
              <a:rPr lang="ru-RU" dirty="0" smtClean="0"/>
              <a:t>роботы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170957" y="5014917"/>
            <a:ext cx="2145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Робототехнические </a:t>
            </a:r>
          </a:p>
          <a:p>
            <a:pPr algn="ctr"/>
            <a:r>
              <a:rPr lang="ru-RU" dirty="0" smtClean="0"/>
              <a:t>комплексы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932518" y="5229200"/>
            <a:ext cx="2055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Сервисные роботы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971600" y="49411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В2С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2267744" y="4941168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В2В</a:t>
            </a:r>
            <a:endParaRPr lang="ru-RU" dirty="0"/>
          </a:p>
        </p:txBody>
      </p:sp>
    </p:spTree>
  </p:cSld>
  <p:clrMapOvr>
    <a:masterClrMapping/>
  </p:clrMapOvr>
  <p:transition advTm="9437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9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10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Рынки внедрения робототехники</a:t>
            </a:r>
            <a:endParaRPr lang="ru-RU" dirty="0"/>
          </a:p>
        </p:txBody>
      </p:sp>
      <p:pic>
        <p:nvPicPr>
          <p:cNvPr id="4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10242" name="AutoShape 2" descr="https://thumb.tildacdn.com/tild6235-3432-4331-b731-633531356165/-/resize/560x/-/format/webp/noro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https://thumb.tildacdn.com/tild6235-3432-4331-b731-633531356165/-/resize/560x/-/format/webp/noro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https://thumb.tildacdn.com/tild6235-3432-4331-b731-633531356165/-/resize/560x/-/format/webp/noro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893" t="8834" r="959" b="11367"/>
          <a:stretch>
            <a:fillRect/>
          </a:stretch>
        </p:blipFill>
        <p:spPr bwMode="auto">
          <a:xfrm>
            <a:off x="2195736" y="1360296"/>
            <a:ext cx="4752528" cy="459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034990" y="6488668"/>
            <a:ext cx="410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Источник: 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https://robotunion.ru/56integ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ransition advTm="559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35688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dirty="0" smtClean="0"/>
              <a:t>Анализ аналогов</a:t>
            </a:r>
            <a:endParaRPr lang="ru-RU" dirty="0"/>
          </a:p>
        </p:txBody>
      </p:sp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14338" name="AutoShape 2" descr="Кондитерская фабрика Пермск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Кондитерская фабрика Пермск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9" y="980728"/>
          <a:ext cx="8496942" cy="5097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3"/>
                <a:gridCol w="1382555"/>
                <a:gridCol w="1699388"/>
                <a:gridCol w="1699388"/>
                <a:gridCol w="1699388"/>
              </a:tblGrid>
              <a:tr h="8017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Критерий/фирма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EQuivalent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Промобот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FANUC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CRP-Robot</a:t>
                      </a:r>
                      <a:endParaRPr lang="ru-RU" dirty="0"/>
                    </a:p>
                  </a:txBody>
                  <a:tcPr/>
                </a:tc>
              </a:tr>
              <a:tr h="4944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r>
                        <a:rPr lang="ru-RU" baseline="0" dirty="0" smtClean="0"/>
                        <a:t> модели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Кирхгоф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Promobot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FANUC CR-4iA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CRP RA21-10</a:t>
                      </a:r>
                    </a:p>
                  </a:txBody>
                  <a:tcPr marL="9525" marR="9525" marT="9525" marB="0" anchor="ctr"/>
                </a:tc>
              </a:tr>
              <a:tr h="556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Максимальный вес подъёма, кг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</a:tr>
              <a:tr h="464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Повторяемость, мм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±(0,05…0,1)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±0,05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±0,01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±0,08</a:t>
                      </a:r>
                    </a:p>
                  </a:txBody>
                  <a:tcPr marL="9525" marR="9525" marT="9525" marB="0" anchor="ctr"/>
                </a:tc>
              </a:tr>
              <a:tr h="464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Эксплуатационная температура манипулятора, 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 … 70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… 50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 … 45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 … 45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64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Рабочий радиус, мм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1200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… 1300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2118</a:t>
                      </a:r>
                    </a:p>
                  </a:txBody>
                  <a:tcPr marL="9525" marR="9525" marT="9525" marB="0" anchor="ctr"/>
                </a:tc>
              </a:tr>
              <a:tr h="464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Потребляемая электрическая мощность, кВт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1,5 до 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2-2,5</a:t>
                      </a:r>
                    </a:p>
                  </a:txBody>
                  <a:tcPr marL="9525" marR="9525" marT="9525" marB="0" anchor="ctr"/>
                </a:tc>
              </a:tr>
              <a:tr h="464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Скорость перемещения центральной точки инструмента, м/с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0,2 … 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0,5-1 при мониторинге безопасности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0,5-1 при мониторинге безопасности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139952" y="1340768"/>
            <a:ext cx="826041" cy="360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О компании | PROMOBO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1" y="1340876"/>
            <a:ext cx="720080" cy="35993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580112" y="1340768"/>
            <a:ext cx="1368152" cy="360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4" name="Picture 4" descr="Файл:Fanuc logo.svg — Википеди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412776"/>
            <a:ext cx="1271309" cy="21602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7236296" y="1340768"/>
            <a:ext cx="1440160" cy="360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6" name="Picture 6" descr="Производитель CRP-ROBOT | СварТехСистем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43800" y="1483647"/>
            <a:ext cx="1188640" cy="137746"/>
          </a:xfrm>
          <a:prstGeom prst="rect">
            <a:avLst/>
          </a:prstGeom>
          <a:noFill/>
        </p:spPr>
      </p:pic>
    </p:spTree>
  </p:cSld>
  <p:clrMapOvr>
    <a:masterClrMapping/>
  </p:clrMapOvr>
  <p:transition advTm="4281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35688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dirty="0" smtClean="0"/>
              <a:t>Конкурентные преимущества</a:t>
            </a:r>
            <a:endParaRPr lang="ru-RU" dirty="0"/>
          </a:p>
        </p:txBody>
      </p:sp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14338" name="AutoShape 2" descr="Кондитерская фабрика Пермск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Кондитерская фабрика Пермск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4" name="Picture 8" descr="Белое перышко на прозрачном фоне (41 фото)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6407696" y="2996952"/>
            <a:ext cx="2736304" cy="2736304"/>
          </a:xfrm>
          <a:prstGeom prst="rect">
            <a:avLst/>
          </a:prstGeom>
          <a:noFill/>
        </p:spPr>
      </p:pic>
      <p:pic>
        <p:nvPicPr>
          <p:cNvPr id="9226" name="Picture 10" descr="Термометр в пнг (png) формате без фон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7816" y="1484784"/>
            <a:ext cx="1656184" cy="1656184"/>
          </a:xfrm>
          <a:prstGeom prst="rect">
            <a:avLst/>
          </a:prstGeom>
          <a:noFill/>
        </p:spPr>
      </p:pic>
      <p:pic>
        <p:nvPicPr>
          <p:cNvPr id="9228" name="Picture 12" descr="супергерой сантехник с гаечным ключом летит на помощь PNG , водопроводчик,  супергерой, ремонтник PNG картинки и пнг рисунок для бесплатной загруз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5088" y="4769768"/>
            <a:ext cx="2088232" cy="208823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411760" y="1484784"/>
            <a:ext cx="2524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Низкая цена продукции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3068960"/>
            <a:ext cx="3442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kern="100" dirty="0" err="1" smtClean="0">
                <a:latin typeface="Calibri" pitchFamily="34" charset="0"/>
                <a:ea typeface="Calibri"/>
                <a:cs typeface="Calibri" pitchFamily="34" charset="0"/>
              </a:rPr>
              <a:t>ВВозможность</a:t>
            </a:r>
            <a:r>
              <a:rPr lang="ru-RU" kern="100" dirty="0" smtClean="0">
                <a:latin typeface="Calibri" pitchFamily="34" charset="0"/>
                <a:ea typeface="Calibri"/>
                <a:cs typeface="Calibri" pitchFamily="34" charset="0"/>
              </a:rPr>
              <a:t> «ступенчатой» </a:t>
            </a:r>
          </a:p>
          <a:p>
            <a:r>
              <a:rPr lang="ru-RU" kern="100" dirty="0" err="1" smtClean="0">
                <a:latin typeface="Calibri" pitchFamily="34" charset="0"/>
                <a:ea typeface="Calibri"/>
                <a:cs typeface="Calibri" pitchFamily="34" charset="0"/>
              </a:rPr>
              <a:t>рреализации</a:t>
            </a:r>
            <a:r>
              <a:rPr lang="ru-RU" kern="100" dirty="0" smtClean="0">
                <a:latin typeface="Calibri" pitchFamily="34" charset="0"/>
                <a:ea typeface="Calibri"/>
                <a:cs typeface="Calibri" pitchFamily="34" charset="0"/>
              </a:rPr>
              <a:t> проекта внедрения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771800" y="5085184"/>
            <a:ext cx="338272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  <a:buFontTx/>
              <a:buChar char="-"/>
            </a:pPr>
            <a:r>
              <a:rPr lang="ru-RU" kern="100" dirty="0" smtClean="0">
                <a:latin typeface="Calibri" pitchFamily="34" charset="0"/>
                <a:ea typeface="Calibri"/>
                <a:cs typeface="Calibri" pitchFamily="34" charset="0"/>
              </a:rPr>
              <a:t>Предоставление бесплатного ремонтного сервиса на 1 год;</a:t>
            </a:r>
          </a:p>
          <a:p>
            <a:r>
              <a:rPr lang="ru-RU" kern="100" dirty="0" smtClean="0">
                <a:latin typeface="Calibri" pitchFamily="34" charset="0"/>
                <a:ea typeface="Calibri"/>
                <a:cs typeface="Calibri" pitchFamily="34" charset="0"/>
              </a:rPr>
              <a:t>- Предоставление заказчику ремонтной документации;</a:t>
            </a:r>
          </a:p>
          <a:p>
            <a:pPr>
              <a:spcAft>
                <a:spcPts val="0"/>
              </a:spcAft>
            </a:pPr>
            <a:endParaRPr lang="ru-RU" sz="2000" kern="100" dirty="0" smtClean="0">
              <a:latin typeface="Calibri" pitchFamily="34" charset="0"/>
              <a:ea typeface="Calibri"/>
              <a:cs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80112" y="1916832"/>
            <a:ext cx="2376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kern="100" dirty="0" smtClean="0">
                <a:latin typeface="Calibri" pitchFamily="34" charset="0"/>
                <a:ea typeface="Calibri"/>
                <a:cs typeface="Calibri" pitchFamily="34" charset="0"/>
              </a:rPr>
              <a:t>Широкий </a:t>
            </a:r>
            <a:r>
              <a:rPr lang="ru-RU" kern="100" dirty="0" smtClean="0">
                <a:latin typeface="Calibri" pitchFamily="34" charset="0"/>
                <a:ea typeface="Calibri"/>
                <a:cs typeface="Calibri" pitchFamily="34" charset="0"/>
              </a:rPr>
              <a:t>диапазон рабочих температур (0-70*С);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139952" y="4077072"/>
            <a:ext cx="237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kern="100" dirty="0" smtClean="0">
                <a:latin typeface="Calibri" pitchFamily="34" charset="0"/>
                <a:ea typeface="Calibri"/>
                <a:cs typeface="Calibri" pitchFamily="34" charset="0"/>
              </a:rPr>
              <a:t>Низкий вес </a:t>
            </a:r>
            <a:r>
              <a:rPr lang="ru-RU" kern="100" dirty="0" smtClean="0">
                <a:latin typeface="Calibri" pitchFamily="34" charset="0"/>
                <a:cs typeface="Calibri" pitchFamily="34" charset="0"/>
              </a:rPr>
              <a:t>конструкции</a:t>
            </a:r>
            <a:endParaRPr lang="ru-RU" dirty="0"/>
          </a:p>
        </p:txBody>
      </p:sp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980728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3" name="Picture 17" descr="Более 1 194 500 работ на тему «ступени и лестницы»: стоковые фото, картинки  и изображения royalty-free - iStock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2348880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  <p:transition advTm="4281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Календарный план проекта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395536" y="3789040"/>
            <a:ext cx="144016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Разработка механики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47864" y="2780928"/>
            <a:ext cx="151216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Разработка электроники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60032" y="2276872"/>
            <a:ext cx="144016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Разработка ПО БУ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60032" y="5013176"/>
            <a:ext cx="453650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Коммерческая реализация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860032" y="5877272"/>
            <a:ext cx="4283968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95536" y="5733256"/>
            <a:ext cx="0" cy="28803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835696" y="5733256"/>
            <a:ext cx="0" cy="28803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716016" y="5733256"/>
            <a:ext cx="0" cy="28803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732240" y="5733256"/>
            <a:ext cx="0" cy="28803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8532440" y="5733256"/>
            <a:ext cx="0" cy="28803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812360" y="5949280"/>
            <a:ext cx="14225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Точка </a:t>
            </a:r>
          </a:p>
          <a:p>
            <a:pPr algn="ctr"/>
            <a:r>
              <a:rPr lang="ru-RU" sz="1400" dirty="0" smtClean="0"/>
              <a:t>безубыточности</a:t>
            </a:r>
            <a:br>
              <a:rPr lang="ru-RU" sz="1400" dirty="0" smtClean="0"/>
            </a:br>
            <a:endParaRPr lang="ru-RU" sz="14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V="1">
            <a:off x="395536" y="1484784"/>
            <a:ext cx="0" cy="432048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1835696" y="1412776"/>
            <a:ext cx="0" cy="4464496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3347864" y="1412776"/>
            <a:ext cx="0" cy="4392488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1619672" y="1844824"/>
            <a:ext cx="0" cy="396044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 rot="16200000">
            <a:off x="339722" y="2476702"/>
            <a:ext cx="2065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Сегодняшний день</a:t>
            </a:r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835696" y="3284984"/>
            <a:ext cx="151216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Разработка схвата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755576" y="1340768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Фаза 1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2195736" y="1340768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Фаза 2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3707904" y="1340768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Фаза 3</a:t>
            </a:r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860032" y="3356992"/>
            <a:ext cx="144016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Разработка ПО </a:t>
            </a:r>
            <a:r>
              <a:rPr lang="ru-RU" dirty="0" err="1" smtClean="0"/>
              <a:t>прог-я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300192" y="1844824"/>
            <a:ext cx="99972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Тест робота</a:t>
            </a:r>
            <a:endParaRPr lang="ru-RU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300192" y="2924944"/>
            <a:ext cx="108012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Тест системы</a:t>
            </a:r>
            <a:endParaRPr lang="ru-RU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380312" y="2492896"/>
            <a:ext cx="136815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 прототипа</a:t>
            </a:r>
            <a:endParaRPr lang="ru-RU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860032" y="4365104"/>
            <a:ext cx="136815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Пробная установка</a:t>
            </a:r>
            <a:endParaRPr 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228184" y="3933056"/>
            <a:ext cx="136815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 релиза</a:t>
            </a:r>
            <a:endParaRPr lang="ru-RU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596336" y="3501008"/>
            <a:ext cx="136815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Сертификация</a:t>
            </a:r>
            <a:endParaRPr lang="ru-RU" sz="1400" dirty="0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3347864" y="5733256"/>
            <a:ext cx="0" cy="28803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V="1">
            <a:off x="4860032" y="1412776"/>
            <a:ext cx="0" cy="4392488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4860032" y="5733256"/>
            <a:ext cx="0" cy="28803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251520" y="5877272"/>
            <a:ext cx="446449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8532440" y="4653136"/>
            <a:ext cx="0" cy="108012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5953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35688" y="0"/>
            <a:ext cx="2808312" cy="6858000"/>
          </a:xfrm>
          <a:prstGeom prst="rect">
            <a:avLst/>
          </a:prstGeom>
          <a:noFill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809230"/>
            <a:ext cx="6192688" cy="6048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Ромб 11"/>
          <p:cNvSpPr/>
          <p:nvPr/>
        </p:nvSpPr>
        <p:spPr>
          <a:xfrm>
            <a:off x="1907704" y="-171400"/>
            <a:ext cx="936104" cy="4509120"/>
          </a:xfrm>
          <a:prstGeom prst="diamon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1143000"/>
          </a:xfrm>
        </p:spPr>
        <p:txBody>
          <a:bodyPr/>
          <a:lstStyle/>
          <a:p>
            <a:r>
              <a:rPr lang="ru-RU" dirty="0" smtClean="0"/>
              <a:t>Текущая стадия проекта</a:t>
            </a:r>
            <a:endParaRPr lang="ru-RU" dirty="0"/>
          </a:p>
        </p:txBody>
      </p:sp>
    </p:spTree>
  </p:cSld>
  <p:clrMapOvr>
    <a:masterClrMapping/>
  </p:clrMapOvr>
  <p:transition advTm="1682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омб 11"/>
          <p:cNvSpPr/>
          <p:nvPr/>
        </p:nvSpPr>
        <p:spPr>
          <a:xfrm>
            <a:off x="1907704" y="-171400"/>
            <a:ext cx="936104" cy="4509120"/>
          </a:xfrm>
          <a:prstGeom prst="diamon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7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1143000"/>
          </a:xfrm>
        </p:spPr>
        <p:txBody>
          <a:bodyPr/>
          <a:lstStyle/>
          <a:p>
            <a:r>
              <a:rPr lang="ru-RU" dirty="0" smtClean="0"/>
              <a:t>Выполнена аналитика</a:t>
            </a:r>
            <a:endParaRPr lang="ru-RU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5" cstate="print"/>
          <a:srcRect l="56249" t="22833" r="14763" b="5768"/>
          <a:stretch>
            <a:fillRect/>
          </a:stretch>
        </p:blipFill>
        <p:spPr bwMode="auto">
          <a:xfrm>
            <a:off x="2771800" y="1196752"/>
            <a:ext cx="2520280" cy="2040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6" cstate="print"/>
          <a:srcRect l="62423" t="21300" r="24923" b="52800"/>
          <a:stretch>
            <a:fillRect/>
          </a:stretch>
        </p:blipFill>
        <p:spPr bwMode="auto">
          <a:xfrm>
            <a:off x="179512" y="1268760"/>
            <a:ext cx="2448272" cy="1647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BPMN for KudinaMV.jpg"/>
          <p:cNvPicPr>
            <a:picLocks noChangeAspect="1"/>
          </p:cNvPicPr>
          <p:nvPr/>
        </p:nvPicPr>
        <p:blipFill>
          <a:blip r:embed="rId7" cstate="print"/>
          <a:srcRect l="40351" t="21948" r="7018" b="14"/>
          <a:stretch>
            <a:fillRect/>
          </a:stretch>
        </p:blipFill>
        <p:spPr>
          <a:xfrm>
            <a:off x="5391091" y="1268760"/>
            <a:ext cx="3645405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8" cstate="print"/>
          <a:srcRect l="50690" t="16667" r="13190" b="12200"/>
          <a:stretch>
            <a:fillRect/>
          </a:stretch>
        </p:blipFill>
        <p:spPr bwMode="auto">
          <a:xfrm>
            <a:off x="5917276" y="3429000"/>
            <a:ext cx="3115017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9" cstate="print"/>
          <a:srcRect l="1034" t="33333" r="77340" b="24667"/>
          <a:stretch>
            <a:fillRect/>
          </a:stretch>
        </p:blipFill>
        <p:spPr bwMode="auto">
          <a:xfrm>
            <a:off x="251520" y="3429000"/>
            <a:ext cx="2232247" cy="1424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10" cstate="print"/>
          <a:srcRect t="32500" r="68175" b="19901"/>
          <a:stretch>
            <a:fillRect/>
          </a:stretch>
        </p:blipFill>
        <p:spPr bwMode="auto">
          <a:xfrm>
            <a:off x="2699792" y="3429000"/>
            <a:ext cx="3076173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3923928" y="5805264"/>
            <a:ext cx="12827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* * *</a:t>
            </a:r>
            <a:endParaRPr lang="ru-RU" sz="4400" dirty="0"/>
          </a:p>
        </p:txBody>
      </p:sp>
    </p:spTree>
  </p:cSld>
  <p:clrMapOvr>
    <a:masterClrMapping/>
  </p:clrMapOvr>
  <p:transition advTm="16828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LEXA\Downloads\photo1712051777.jpeg"/>
          <p:cNvPicPr>
            <a:picLocks noChangeAspect="1" noChangeArrowheads="1"/>
          </p:cNvPicPr>
          <p:nvPr/>
        </p:nvPicPr>
        <p:blipFill>
          <a:blip r:embed="rId2" cstate="print"/>
          <a:srcRect l="18111"/>
          <a:stretch>
            <a:fillRect/>
          </a:stretch>
        </p:blipFill>
        <p:spPr bwMode="auto">
          <a:xfrm>
            <a:off x="539552" y="2420888"/>
            <a:ext cx="2232248" cy="2052980"/>
          </a:xfrm>
          <a:prstGeom prst="rect">
            <a:avLst/>
          </a:prstGeom>
          <a:noFill/>
        </p:spPr>
      </p:pic>
      <p:pic>
        <p:nvPicPr>
          <p:cNvPr id="1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pic>
        <p:nvPicPr>
          <p:cNvPr id="1031" name="Picture 7" descr="https://sun9-59.userapi.com/impg/VirI2zGGgvCVAfJRxW6GP8-EUiGXYDqs3OY2uw/50Jz9oDxMiQ.jpg?size=822x1080&amp;quality=95&amp;sign=775c185f5de2b39ecf4d2ae9499a6b4a&amp;type=album"/>
          <p:cNvPicPr>
            <a:picLocks noChangeAspect="1" noChangeArrowheads="1"/>
          </p:cNvPicPr>
          <p:nvPr/>
        </p:nvPicPr>
        <p:blipFill>
          <a:blip r:embed="rId4" cstate="print"/>
          <a:srcRect l="6843" t="22570" r="17882" b="21873"/>
          <a:stretch>
            <a:fillRect/>
          </a:stretch>
        </p:blipFill>
        <p:spPr bwMode="auto">
          <a:xfrm>
            <a:off x="6372200" y="2276872"/>
            <a:ext cx="2376264" cy="2304256"/>
          </a:xfrm>
          <a:prstGeom prst="rect">
            <a:avLst/>
          </a:prstGeom>
          <a:noFill/>
        </p:spPr>
      </p:pic>
      <p:pic>
        <p:nvPicPr>
          <p:cNvPr id="13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1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6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6093296"/>
            <a:ext cx="1440160" cy="74050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ED1C24"/>
              </a:clrFrom>
              <a:clrTo>
                <a:srgbClr val="ED1C24">
                  <a:alpha val="0"/>
                </a:srgbClr>
              </a:clrTo>
            </a:clrChange>
          </a:blip>
          <a:srcRect r="14746" b="4795"/>
          <a:stretch>
            <a:fillRect/>
          </a:stretch>
        </p:blipFill>
        <p:spPr bwMode="auto">
          <a:xfrm>
            <a:off x="251520" y="2204864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:\Users\LEXA\Downloads\photo1711640527.jpeg"/>
          <p:cNvPicPr>
            <a:picLocks noChangeAspect="1" noChangeArrowheads="1"/>
          </p:cNvPicPr>
          <p:nvPr/>
        </p:nvPicPr>
        <p:blipFill>
          <a:blip r:embed="rId7" cstate="print"/>
          <a:srcRect t="23447" b="20641"/>
          <a:stretch>
            <a:fillRect/>
          </a:stretch>
        </p:blipFill>
        <p:spPr bwMode="auto">
          <a:xfrm>
            <a:off x="3563889" y="1052736"/>
            <a:ext cx="2245750" cy="2232248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ED1C24"/>
              </a:clrFrom>
              <a:clrTo>
                <a:srgbClr val="ED1C24">
                  <a:alpha val="0"/>
                </a:srgbClr>
              </a:clrTo>
            </a:clrChange>
            <a:lum bright="20000"/>
          </a:blip>
          <a:srcRect r="14746" b="4795"/>
          <a:stretch>
            <a:fillRect/>
          </a:stretch>
        </p:blipFill>
        <p:spPr bwMode="auto">
          <a:xfrm>
            <a:off x="3419872" y="836712"/>
            <a:ext cx="25922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ED1C24"/>
              </a:clrFrom>
              <a:clrTo>
                <a:srgbClr val="ED1C24">
                  <a:alpha val="0"/>
                </a:srgbClr>
              </a:clrTo>
            </a:clrChange>
          </a:blip>
          <a:srcRect r="14746" b="4795"/>
          <a:stretch>
            <a:fillRect/>
          </a:stretch>
        </p:blipFill>
        <p:spPr bwMode="auto">
          <a:xfrm>
            <a:off x="6300192" y="2204864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2699792" y="3356992"/>
            <a:ext cx="381642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Алексей Лякишев</a:t>
            </a:r>
            <a:r>
              <a:rPr lang="en-US" sz="2400" dirty="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студент 2 курса ПНИПУ,</a:t>
            </a:r>
            <a:br>
              <a:rPr lang="ru-RU" sz="2400" dirty="0" smtClean="0"/>
            </a:br>
            <a:r>
              <a:rPr lang="ru-RU" sz="2400" dirty="0" smtClean="0"/>
              <a:t>Выпускник Авиационного </a:t>
            </a:r>
            <a:br>
              <a:rPr lang="ru-RU" sz="2400" dirty="0" smtClean="0"/>
            </a:br>
            <a:r>
              <a:rPr lang="ru-RU" sz="2400" dirty="0" smtClean="0"/>
              <a:t>техникума (</a:t>
            </a:r>
            <a:r>
              <a:rPr lang="ru-RU" sz="2400" dirty="0" err="1" smtClean="0"/>
              <a:t>Кр.диплом</a:t>
            </a:r>
            <a:r>
              <a:rPr lang="ru-RU" sz="2400" dirty="0" smtClean="0"/>
              <a:t>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1400" dirty="0" err="1" smtClean="0"/>
              <a:t>FullStack</a:t>
            </a:r>
            <a:r>
              <a:rPr lang="en-US" sz="1400" dirty="0" smtClean="0"/>
              <a:t>-</a:t>
            </a:r>
            <a:r>
              <a:rPr lang="ru-RU" sz="1400" dirty="0" smtClean="0"/>
              <a:t>разработчик.</a:t>
            </a:r>
          </a:p>
          <a:p>
            <a:pPr algn="ctr"/>
            <a:r>
              <a:rPr lang="ru-RU" sz="1400" dirty="0" smtClean="0"/>
              <a:t>Более четырёх лет </a:t>
            </a:r>
          </a:p>
          <a:p>
            <a:pPr algn="ctr"/>
            <a:r>
              <a:rPr lang="ru-RU" sz="1400" dirty="0" smtClean="0"/>
              <a:t>Опыта разработки встраиваемых </a:t>
            </a:r>
          </a:p>
          <a:p>
            <a:pPr algn="ctr"/>
            <a:r>
              <a:rPr lang="ru-RU" sz="1400" dirty="0" smtClean="0"/>
              <a:t>систем,  аппаратуры и ПО.</a:t>
            </a:r>
            <a:br>
              <a:rPr lang="ru-RU" sz="1400" dirty="0" smtClean="0"/>
            </a:br>
            <a:r>
              <a:rPr lang="ru-RU" sz="1400" dirty="0" smtClean="0"/>
              <a:t> Владение языками программирования </a:t>
            </a:r>
            <a:endParaRPr lang="en-US" sz="1400" dirty="0" smtClean="0"/>
          </a:p>
          <a:p>
            <a:pPr algn="ctr"/>
            <a:r>
              <a:rPr lang="ru-RU" sz="1400" dirty="0" smtClean="0"/>
              <a:t>С, С++, </a:t>
            </a:r>
            <a:r>
              <a:rPr lang="en-US" sz="1400" dirty="0" smtClean="0"/>
              <a:t>ASM</a:t>
            </a:r>
            <a:r>
              <a:rPr lang="ru-RU" sz="1400" dirty="0" smtClean="0"/>
              <a:t>, </a:t>
            </a:r>
            <a:r>
              <a:rPr lang="en-US" sz="1400" dirty="0" smtClean="0"/>
              <a:t>Python</a:t>
            </a:r>
            <a:endParaRPr lang="ru-RU" sz="1400" dirty="0" smtClean="0"/>
          </a:p>
          <a:p>
            <a:pPr algn="ctr"/>
            <a:r>
              <a:rPr lang="ru-RU" sz="1400" dirty="0" smtClean="0"/>
              <a:t>Сертификаты курсов по программированию </a:t>
            </a:r>
            <a:r>
              <a:rPr lang="en-US" sz="1400" dirty="0" smtClean="0"/>
              <a:t>STM32, </a:t>
            </a:r>
            <a:r>
              <a:rPr lang="ru-RU" sz="1400" dirty="0" err="1" smtClean="0"/>
              <a:t>контент-маркетингу</a:t>
            </a:r>
            <a:r>
              <a:rPr lang="ru-RU" sz="1400" dirty="0" smtClean="0"/>
              <a:t>, бизнес- и системному анализу, </a:t>
            </a:r>
            <a:r>
              <a:rPr lang="ru-RU" sz="1400" dirty="0" err="1" smtClean="0"/>
              <a:t>интернет-продвижению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491880" y="332656"/>
            <a:ext cx="2522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Капитан команды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4797152"/>
            <a:ext cx="318356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Александр Горбунов</a:t>
            </a:r>
            <a:br>
              <a:rPr lang="ru-RU" sz="2400" dirty="0" smtClean="0"/>
            </a:br>
            <a:r>
              <a:rPr lang="ru-RU" sz="2400" dirty="0" smtClean="0"/>
              <a:t>студент 2 курса ПНИПУ</a:t>
            </a:r>
            <a:br>
              <a:rPr lang="ru-RU" sz="2400" dirty="0" smtClean="0"/>
            </a:br>
            <a:r>
              <a:rPr lang="ru-RU" sz="2400" dirty="0" smtClean="0"/>
              <a:t>Механик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5996952" y="4725144"/>
            <a:ext cx="3183564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Андрей Серебряков</a:t>
            </a:r>
            <a:br>
              <a:rPr lang="ru-RU" sz="2400" dirty="0" smtClean="0"/>
            </a:br>
            <a:r>
              <a:rPr lang="ru-RU" sz="2400" dirty="0" smtClean="0"/>
              <a:t>студент 2 курса ПНИПУ</a:t>
            </a:r>
            <a:br>
              <a:rPr lang="ru-RU" sz="2400" dirty="0" smtClean="0"/>
            </a:br>
            <a:r>
              <a:rPr lang="ru-RU" dirty="0" err="1" smtClean="0"/>
              <a:t>Копирайтер</a:t>
            </a:r>
            <a:r>
              <a:rPr lang="ru-RU" dirty="0" smtClean="0"/>
              <a:t>, опыт работы</a:t>
            </a:r>
          </a:p>
          <a:p>
            <a:pPr algn="ctr"/>
            <a:r>
              <a:rPr lang="ru-RU" dirty="0" smtClean="0"/>
              <a:t>в </a:t>
            </a:r>
            <a:r>
              <a:rPr lang="en-US" dirty="0" smtClean="0"/>
              <a:t>Photoshop 1.5</a:t>
            </a:r>
            <a:r>
              <a:rPr lang="ru-RU" dirty="0" smtClean="0"/>
              <a:t> года,</a:t>
            </a:r>
          </a:p>
          <a:p>
            <a:pPr algn="ctr"/>
            <a:r>
              <a:rPr lang="ru-RU" dirty="0" smtClean="0"/>
              <a:t>опыт разработки</a:t>
            </a:r>
          </a:p>
          <a:p>
            <a:pPr algn="ctr"/>
            <a:r>
              <a:rPr lang="ru-RU" dirty="0" smtClean="0"/>
              <a:t>робототехники </a:t>
            </a:r>
            <a:r>
              <a:rPr lang="en-US" dirty="0" smtClean="0"/>
              <a:t>3</a:t>
            </a:r>
            <a:r>
              <a:rPr lang="ru-RU" dirty="0" smtClean="0"/>
              <a:t> года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1400" dirty="0"/>
          </a:p>
        </p:txBody>
      </p:sp>
      <p:sp>
        <p:nvSpPr>
          <p:cNvPr id="3074" name="AutoShape 2" descr="blob:https://web.telegram.org/cbc82741-86e4-4b03-a4bb-75bc35536a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blob:https://web.telegram.org/cbc82741-86e4-4b03-a4bb-75bc35536a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advTm="2968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8044358">
            <a:off x="500548" y="3552607"/>
            <a:ext cx="1634585" cy="3991717"/>
          </a:xfrm>
          <a:prstGeom prst="rect">
            <a:avLst/>
          </a:prstGeom>
          <a:noFill/>
        </p:spPr>
      </p:pic>
      <p:pic>
        <p:nvPicPr>
          <p:cNvPr id="5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 rot="13893813">
            <a:off x="-330122" y="-2673158"/>
            <a:ext cx="2808312" cy="6858000"/>
          </a:xfrm>
          <a:prstGeom prst="rect">
            <a:avLst/>
          </a:prstGeom>
          <a:noFill/>
        </p:spPr>
      </p:pic>
      <p:pic>
        <p:nvPicPr>
          <p:cNvPr id="6" name="Picture 9" descr="Шестерни На Белом Фоне — стоковая векторная графика и другие изображения на  тему Белый фон - Белый фон, Бизнес, Векторная графи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6000" contrast="-70000"/>
          </a:blip>
          <a:srcRect l="7824" t="33464" r="66746" b="-730"/>
          <a:stretch>
            <a:fillRect/>
          </a:stretch>
        </p:blipFill>
        <p:spPr bwMode="auto">
          <a:xfrm>
            <a:off x="6372200" y="0"/>
            <a:ext cx="2808312" cy="685800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468560" y="227687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Благодарим 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 внимание!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639344" y="6451104"/>
            <a:ext cx="5504656" cy="434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Спикер: Лякишев Алексей гр.АТПП-22-1б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11" descr="C:\Users\LEXA\Desktop\PROJECTS\AAA ROBOTS\Безымян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373216"/>
            <a:ext cx="2406378" cy="1237322"/>
          </a:xfrm>
          <a:prstGeom prst="rect">
            <a:avLst/>
          </a:prstGeom>
          <a:noFill/>
        </p:spPr>
      </p:pic>
    </p:spTree>
  </p:cSld>
  <p:clrMapOvr>
    <a:masterClrMapping/>
  </p:clrMapOvr>
  <p:transition advTm="3031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2794</TotalTime>
  <Words>462</Words>
  <Application>Microsoft Office PowerPoint</Application>
  <PresentationFormat>Экран (4:3)</PresentationFormat>
  <Paragraphs>180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Проект «Кирхгоф v1.0»</vt:lpstr>
      <vt:lpstr>Лякишев Алексей</vt:lpstr>
      <vt:lpstr>Исследования НАУРР 2023</vt:lpstr>
      <vt:lpstr>Исследования Академии Technored 2023</vt:lpstr>
      <vt:lpstr>Предлагаемое решение</vt:lpstr>
      <vt:lpstr>Технология и научная новизна</vt:lpstr>
      <vt:lpstr>Целевой потребитель</vt:lpstr>
      <vt:lpstr>Целевой потребитель</vt:lpstr>
      <vt:lpstr>Рынки робототехники</vt:lpstr>
      <vt:lpstr>Рынки внедрения робототехники</vt:lpstr>
      <vt:lpstr>Анализ аналогов</vt:lpstr>
      <vt:lpstr>Конкурентные преимущества</vt:lpstr>
      <vt:lpstr>Календарный план проекта</vt:lpstr>
      <vt:lpstr>Текущая стадия проекта</vt:lpstr>
      <vt:lpstr>Выполнена аналитика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«Кирхгоф v1.0»</dc:title>
  <dc:creator>LEXA</dc:creator>
  <cp:lastModifiedBy>Пользователь Windows</cp:lastModifiedBy>
  <cp:revision>171</cp:revision>
  <dcterms:created xsi:type="dcterms:W3CDTF">2023-11-16T20:29:23Z</dcterms:created>
  <dcterms:modified xsi:type="dcterms:W3CDTF">2024-06-16T23:46:24Z</dcterms:modified>
</cp:coreProperties>
</file>