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Helvetica Neue" panose="020B0604020202020204" charset="0"/>
      <p:regular r:id="rId26"/>
      <p:bold r:id="rId27"/>
      <p:italic r:id="rId28"/>
      <p:boldItalic r:id="rId29"/>
    </p:embeddedFont>
    <p:embeddedFont>
      <p:font typeface="Raleway" panose="020B0604020202020204" charset="-52"/>
      <p:regular r:id="rId30"/>
      <p:bold r:id="rId31"/>
      <p:italic r:id="rId32"/>
      <p:boldItalic r:id="rId33"/>
    </p:embeddedFont>
    <p:embeddedFont>
      <p:font typeface="Raleway SemiBold" panose="020B0604020202020204" charset="-52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iqWv8jBml7E8oSV4keiilpKPBs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B704F84-166C-424F-B5B8-74CDB1929E91}">
  <a:tblStyle styleId="{1B704F84-166C-424F-B5B8-74CDB1929E9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customschemas.google.com/relationships/presentationmetadata" Target="meta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9b95adeafe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9" name="Google Shape;239;g29b95adeafe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3" name="Google Shape;2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9" name="Google Shape;28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body" idx="1"/>
          </p:nvPr>
        </p:nvSpPr>
        <p:spPr>
          <a:xfrm>
            <a:off x="746693" y="2129981"/>
            <a:ext cx="3825300" cy="22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3000" b="1">
                <a:solidFill>
                  <a:srgbClr val="6AA84F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ЭкоПродукт на растительной основе (растительные котлеты)</a:t>
            </a:r>
            <a:endParaRPr sz="800" b="1">
              <a:solidFill>
                <a:srgbClr val="6AA84F"/>
              </a:solidFill>
              <a:highlight>
                <a:schemeClr val="lt1"/>
              </a:highlight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>
            <a:spLocks noGrp="1"/>
          </p:cNvSpPr>
          <p:nvPr>
            <p:ph type="body" idx="1"/>
          </p:nvPr>
        </p:nvSpPr>
        <p:spPr>
          <a:xfrm>
            <a:off x="456825" y="1883050"/>
            <a:ext cx="6153300" cy="30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chemeClr val="dk1"/>
                </a:solidFill>
                <a:highlight>
                  <a:schemeClr val="lt1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В настоящее время стремление к здоровому образу жизни набирает силу. Состояние здоровья человека в значительной мере зависит от питания. Важным фактором здорового питания является поступление всех компонентов пищи в их адекватном соотношении и количестве. Вследствие этого пищевая индустрия переориентируется на производство функциональных продуктов питания, поддерживающих здоровый организм человека.</a:t>
            </a:r>
            <a:endParaRPr sz="1300" b="1">
              <a:solidFill>
                <a:schemeClr val="dk1"/>
              </a:solidFill>
              <a:highlight>
                <a:schemeClr val="lt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highlight>
                <a:schemeClr val="lt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chemeClr val="dk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Разработка полуфабрикатов, обладающих функциональной направленностью, является актуальной, соответствует целям и задачам государственной политики в области здорового питания населения России.</a:t>
            </a:r>
            <a:endParaRPr sz="1300" b="1">
              <a:solidFill>
                <a:schemeClr val="dk1"/>
              </a:solidFill>
              <a:highlight>
                <a:schemeClr val="lt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1200"/>
              </a:spcAft>
              <a:buSzPts val="643"/>
              <a:buNone/>
            </a:pPr>
            <a:endParaRPr sz="650" b="1"/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6AA84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6AA84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6AA84F"/>
                </a:solidFill>
              </a:rPr>
              <a:t>ЦЕЛЕВАЯ АУДИТОРИЯ</a:t>
            </a:r>
            <a:endParaRPr sz="3000">
              <a:solidFill>
                <a:srgbClr val="6AA84F"/>
              </a:solidFill>
            </a:endParaRPr>
          </a:p>
        </p:txBody>
      </p:sp>
      <p:sp>
        <p:nvSpPr>
          <p:cNvPr id="140" name="Google Shape;140;p3"/>
          <p:cNvSpPr txBox="1">
            <a:spLocks noGrp="1"/>
          </p:cNvSpPr>
          <p:nvPr>
            <p:ph type="body" idx="1"/>
          </p:nvPr>
        </p:nvSpPr>
        <p:spPr>
          <a:xfrm>
            <a:off x="456825" y="2222499"/>
            <a:ext cx="7993200" cy="22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latin typeface="Times New Roman"/>
                <a:ea typeface="Times New Roman"/>
                <a:cs typeface="Times New Roman"/>
                <a:sym typeface="Times New Roman"/>
              </a:rPr>
              <a:t>Для определения типа потребителя можно сконцентрироваться на веганах, населении в возрасте от 18-35 лет, которое очень заинтересовано в употреблении новинок.</a:t>
            </a:r>
            <a:endParaRPr sz="19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900" b="1">
                <a:solidFill>
                  <a:srgbClr val="6AA84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России 30% потребителей являются веганами.</a:t>
            </a:r>
            <a:endParaRPr sz="1900" b="1">
              <a:solidFill>
                <a:srgbClr val="6AA84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600" b="1">
              <a:solidFill>
                <a:srgbClr val="6AA84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6AA84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Независимый портал для специалистов мясной индустрии </a:t>
            </a:r>
            <a:endParaRPr sz="1600" b="1">
              <a:solidFill>
                <a:srgbClr val="6AA84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ru" sz="1600" b="1">
                <a:solidFill>
                  <a:srgbClr val="6AA84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«Мясной Эксперт»</a:t>
            </a:r>
            <a:endParaRPr sz="2400" b="1">
              <a:solidFill>
                <a:srgbClr val="6AA84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6AA84F"/>
                </a:solidFill>
              </a:rPr>
              <a:t>ПРОБЛЕМА</a:t>
            </a:r>
            <a:endParaRPr sz="3000">
              <a:solidFill>
                <a:srgbClr val="6AA84F"/>
              </a:solidFill>
            </a:endParaRPr>
          </a:p>
        </p:txBody>
      </p:sp>
      <p:sp>
        <p:nvSpPr>
          <p:cNvPr id="154" name="Google Shape;154;p4"/>
          <p:cNvSpPr txBox="1">
            <a:spLocks noGrp="1"/>
          </p:cNvSpPr>
          <p:nvPr>
            <p:ph type="body" idx="1"/>
          </p:nvPr>
        </p:nvSpPr>
        <p:spPr>
          <a:xfrm>
            <a:off x="456825" y="2282325"/>
            <a:ext cx="4655700" cy="13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300" b="1">
                <a:latin typeface="Times New Roman"/>
                <a:ea typeface="Times New Roman"/>
                <a:cs typeface="Times New Roman"/>
                <a:sym typeface="Times New Roman"/>
              </a:rPr>
              <a:t>Мы решаем проблему людей у которых есть непереносимость животного (традиционного) белка </a:t>
            </a:r>
            <a:endParaRPr sz="2700" b="1"/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b="1"/>
          </a:p>
        </p:txBody>
      </p:sp>
      <p:sp>
        <p:nvSpPr>
          <p:cNvPr id="155" name="Google Shape;155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7775" y="1000125"/>
            <a:ext cx="2905125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>
            <a:spLocks noGrp="1"/>
          </p:cNvSpPr>
          <p:nvPr>
            <p:ph type="title"/>
          </p:nvPr>
        </p:nvSpPr>
        <p:spPr>
          <a:xfrm>
            <a:off x="401717" y="76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6AA84F"/>
                </a:solidFill>
              </a:rPr>
              <a:t>РЕШЕНИЕ</a:t>
            </a:r>
            <a:endParaRPr sz="3000">
              <a:solidFill>
                <a:srgbClr val="6AA84F"/>
              </a:solidFill>
            </a:endParaRPr>
          </a:p>
        </p:txBody>
      </p:sp>
      <p:sp>
        <p:nvSpPr>
          <p:cNvPr id="169" name="Google Shape;169;p5"/>
          <p:cNvSpPr txBox="1">
            <a:spLocks noGrp="1"/>
          </p:cNvSpPr>
          <p:nvPr>
            <p:ph type="body" idx="1"/>
          </p:nvPr>
        </p:nvSpPr>
        <p:spPr>
          <a:xfrm>
            <a:off x="1144725" y="582325"/>
            <a:ext cx="7796700" cy="28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latin typeface="Times New Roman"/>
                <a:ea typeface="Times New Roman"/>
                <a:cs typeface="Times New Roman"/>
                <a:sym typeface="Times New Roman"/>
              </a:rPr>
              <a:t>в применении биотехнологических способов</a:t>
            </a: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latin typeface="Times New Roman"/>
                <a:ea typeface="Times New Roman"/>
                <a:cs typeface="Times New Roman"/>
                <a:sym typeface="Times New Roman"/>
              </a:rPr>
              <a:t>обработки вариативных композиционных решений, содержащих растительное сырье, с целью сохранения нативных свойств сырья и усилению органолептических свойств продукта в определенном направлении, так называемом «без мясном мясе»</a:t>
            </a: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8001" y="3054900"/>
            <a:ext cx="3153938" cy="2088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432332" y="184606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6AA84F"/>
                </a:solidFill>
              </a:rPr>
              <a:t>ЦЕННОСТНОЕ ПРЕДЛОЖЕНИЕ</a:t>
            </a:r>
            <a:endParaRPr sz="3000">
              <a:solidFill>
                <a:srgbClr val="6AA84F"/>
              </a:solidFill>
            </a:endParaRPr>
          </a:p>
        </p:txBody>
      </p:sp>
      <p:sp>
        <p:nvSpPr>
          <p:cNvPr id="184" name="Google Shape;184;p6"/>
          <p:cNvSpPr txBox="1">
            <a:spLocks noGrp="1"/>
          </p:cNvSpPr>
          <p:nvPr>
            <p:ph type="body" idx="1"/>
          </p:nvPr>
        </p:nvSpPr>
        <p:spPr>
          <a:xfrm>
            <a:off x="432325" y="691600"/>
            <a:ext cx="7744200" cy="29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100" b="1">
                <a:latin typeface="Times New Roman"/>
                <a:ea typeface="Times New Roman"/>
                <a:cs typeface="Times New Roman"/>
                <a:sym typeface="Times New Roman"/>
              </a:rPr>
              <a:t>Мы, стартап “Экопродукт”, помогаем веганам, в ситуации когда им необходим продукт, который легко будет усваиваться в организме, иметь высокую энергетическую ценность.</a:t>
            </a:r>
            <a:endParaRPr sz="21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100" b="1">
                <a:latin typeface="Times New Roman"/>
                <a:ea typeface="Times New Roman"/>
                <a:cs typeface="Times New Roman"/>
                <a:sym typeface="Times New Roman"/>
              </a:rPr>
              <a:t>также мы решаем проблему людей у которых есть непереносимость животного (традиционного) белка.</a:t>
            </a:r>
            <a:endParaRPr sz="21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100" b="1">
                <a:latin typeface="Times New Roman"/>
                <a:ea typeface="Times New Roman"/>
                <a:cs typeface="Times New Roman"/>
                <a:sym typeface="Times New Roman"/>
              </a:rPr>
              <a:t>с помощью применения биофактификации - биотехнологических способов обработки вариативных композиционных решений.</a:t>
            </a: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0100" y="3260550"/>
            <a:ext cx="2741750" cy="2056324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401718" y="5110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>
            <a:spLocks noGrp="1"/>
          </p:cNvSpPr>
          <p:nvPr>
            <p:ph type="title"/>
          </p:nvPr>
        </p:nvSpPr>
        <p:spPr>
          <a:xfrm>
            <a:off x="401717" y="4765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 txBox="1"/>
          <p:nvPr/>
        </p:nvSpPr>
        <p:spPr>
          <a:xfrm>
            <a:off x="401725" y="1365475"/>
            <a:ext cx="81393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работает на рынок B2B. </a:t>
            </a:r>
            <a:br>
              <a:rPr lang="ru" sz="2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20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Наша ЦА - веганы - 30% населения России, а также люди с проблемами перевариваемости животного белка</a:t>
            </a:r>
            <a:endParaRPr sz="20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7"/>
          <p:cNvSpPr txBox="1"/>
          <p:nvPr/>
        </p:nvSpPr>
        <p:spPr>
          <a:xfrm>
            <a:off x="401725" y="2528575"/>
            <a:ext cx="8051400" cy="25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6AA84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2029 году мировой рынок растительного мяса достигнет 140 млрд долларов или 10%. В дальнейшем эта доля будет только расти. Российские производители могут занять до 15% мирового рынка в ближайшие 10 лет.</a:t>
            </a:r>
            <a:endParaRPr sz="1900" b="1">
              <a:solidFill>
                <a:srgbClr val="6AA84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6AA84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6AA84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6AA84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Независимый портал для специалистов мясной индустрии </a:t>
            </a:r>
            <a:endParaRPr sz="1900" b="1">
              <a:solidFill>
                <a:srgbClr val="6AA84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6AA84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«Мясной Эксперт»</a:t>
            </a:r>
            <a:endParaRPr sz="2200" b="1">
              <a:solidFill>
                <a:srgbClr val="6AA84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456826" y="3788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8"/>
          <p:cNvSpPr txBox="1"/>
          <p:nvPr/>
        </p:nvSpPr>
        <p:spPr>
          <a:xfrm>
            <a:off x="456819" y="1269988"/>
            <a:ext cx="6936600" cy="11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chemeClr val="dk2"/>
                </a:solidFill>
                <a:highlight>
                  <a:schemeClr val="lt1"/>
                </a:highlight>
              </a:rPr>
              <a:t>Производством растительного мяса в промышленных масштабах в мире занимаются несколько крупных компаний — Beyond Meat, группа компаний “ЭФКО”</a:t>
            </a:r>
            <a:endParaRPr sz="1900" b="1" i="0" u="none" strike="noStrike" cap="none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456825" y="3443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2" name="Google Shape;22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3721" y="2676527"/>
            <a:ext cx="4387603" cy="24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"/>
          <p:cNvSpPr txBox="1"/>
          <p:nvPr/>
        </p:nvSpPr>
        <p:spPr>
          <a:xfrm>
            <a:off x="457201" y="1840400"/>
            <a:ext cx="7638000" cy="27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 b="1">
                <a:solidFill>
                  <a:srgbClr val="FD493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предлагаем клиентам полезный белково-растительный продукт с натуральным составом, минимизирующее вред для здоровья</a:t>
            </a:r>
            <a:endParaRPr sz="1700" b="1">
              <a:solidFill>
                <a:srgbClr val="FD493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 b="1">
                <a:solidFill>
                  <a:srgbClr val="FD493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сбыта продукции планируется сотрудничество с торговыми сетями, кофейнями и кафетериями при университетах.</a:t>
            </a:r>
            <a:endParaRPr sz="1700" b="1">
              <a:solidFill>
                <a:srgbClr val="FD493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привлечения финансов планируется участие в грантах, а также поиск инвесторов.</a:t>
            </a:r>
            <a:endParaRPr sz="17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качестве каналов продвижения планируется реклама в социальных сетях и видеохостингах.</a:t>
            </a:r>
            <a:endParaRPr sz="16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900" b="1">
              <a:solidFill>
                <a:srgbClr val="FE70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8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457200" y="972700"/>
            <a:ext cx="20061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9"/>
          <p:cNvSpPr txBox="1">
            <a:spLocks noGrp="1"/>
          </p:cNvSpPr>
          <p:nvPr>
            <p:ph type="title"/>
          </p:nvPr>
        </p:nvSpPr>
        <p:spPr>
          <a:xfrm>
            <a:off x="407625" y="972700"/>
            <a:ext cx="4822800" cy="10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Бизнес-модель:</a:t>
            </a:r>
            <a:endParaRPr sz="2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3000">
              <a:solidFill>
                <a:schemeClr val="lt1"/>
              </a:solidFill>
            </a:endParaRPr>
          </a:p>
        </p:txBody>
      </p:sp>
      <p:sp>
        <p:nvSpPr>
          <p:cNvPr id="232" name="Google Shape;23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9b95adeafe_2_0"/>
          <p:cNvSpPr txBox="1"/>
          <p:nvPr/>
        </p:nvSpPr>
        <p:spPr>
          <a:xfrm>
            <a:off x="457201" y="1840400"/>
            <a:ext cx="7638000" cy="26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9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-Аренда помещения (≈20000 т.р);</a:t>
            </a:r>
            <a:endParaRPr sz="19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9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-Закупка сырья (≈2000 т.р);</a:t>
            </a:r>
            <a:endParaRPr sz="19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9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-Закупка биоматериалов (≈1500 т.р);</a:t>
            </a:r>
            <a:endParaRPr sz="19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9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-Реактивы для проведения лабораторных испытаний (≈10000 т.р);</a:t>
            </a:r>
            <a:endParaRPr sz="19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9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-Закупка базового оборудования (≈ 15000 т.р.);</a:t>
            </a:r>
            <a:endParaRPr sz="19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9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-Инвестиции на разработку упаковки (≈ 25000 т.р.);</a:t>
            </a:r>
            <a:endParaRPr sz="19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9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-Инвестиции в рекламную компанию (≈ 30000 т.р.);</a:t>
            </a:r>
            <a:endParaRPr sz="19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8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2" name="Google Shape;242;g29b95adeafe_2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g29b95adeafe_2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29b95adeafe_2_0"/>
          <p:cNvSpPr/>
          <p:nvPr/>
        </p:nvSpPr>
        <p:spPr>
          <a:xfrm>
            <a:off x="457200" y="972700"/>
            <a:ext cx="78336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29b95adeafe_2_0"/>
          <p:cNvSpPr txBox="1">
            <a:spLocks noGrp="1"/>
          </p:cNvSpPr>
          <p:nvPr>
            <p:ph type="title"/>
          </p:nvPr>
        </p:nvSpPr>
        <p:spPr>
          <a:xfrm>
            <a:off x="407624" y="972700"/>
            <a:ext cx="8091600" cy="10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ПРИМЕРНЫЙ ОБЪЕМ ЗАТРАЧИВАЕМЫХ ДЕНЕЖНЫХ СРЕДСТВ:</a:t>
            </a:r>
            <a:endParaRPr sz="2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3000">
              <a:solidFill>
                <a:schemeClr val="lt1"/>
              </a:solidFill>
            </a:endParaRPr>
          </a:p>
        </p:txBody>
      </p:sp>
      <p:sp>
        <p:nvSpPr>
          <p:cNvPr id="246" name="Google Shape;246;g29b95adeafe_2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g29b95adeafe_2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g29b95adeafe_2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g29b95adeafe_2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g29b95adeafe_2_0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0"/>
          <p:cNvSpPr txBox="1">
            <a:spLocks noGrp="1"/>
          </p:cNvSpPr>
          <p:nvPr>
            <p:ph type="title"/>
          </p:nvPr>
        </p:nvSpPr>
        <p:spPr>
          <a:xfrm>
            <a:off x="391717" y="5091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0"/>
          <p:cNvSpPr txBox="1"/>
          <p:nvPr/>
        </p:nvSpPr>
        <p:spPr>
          <a:xfrm>
            <a:off x="457200" y="1448650"/>
            <a:ext cx="7524000" cy="3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rgbClr val="FE7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данный момент мы изучаем различные заквасочные культуры для проведения биофактификации растительного сырья (бобы, горох, фасоль).</a:t>
            </a:r>
            <a:endParaRPr sz="2200" b="1">
              <a:solidFill>
                <a:srgbClr val="FE70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FE70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Проводим сравнительный анализ характеристик технологических процессов при традиционном и опытном образцах исследования.</a:t>
            </a:r>
            <a:endParaRPr sz="2200" b="1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6" name="Google Shape;266;p12"/>
          <p:cNvSpPr txBox="1">
            <a:spLocks noGrp="1"/>
          </p:cNvSpPr>
          <p:nvPr>
            <p:ph type="body" idx="1"/>
          </p:nvPr>
        </p:nvSpPr>
        <p:spPr>
          <a:xfrm>
            <a:off x="456825" y="1466275"/>
            <a:ext cx="7866000" cy="34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Times New Roman"/>
              <a:buChar char="●"/>
            </a:pPr>
            <a:r>
              <a:rPr lang="ru" sz="2100" b="1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корреляционной зависимости между установленными требованиями к разрабатываемому экопродукту и намеченному проекту исследований</a:t>
            </a:r>
            <a:endParaRPr sz="2100" b="1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FE7062"/>
              </a:buClr>
              <a:buSzPts val="2100"/>
              <a:buFont typeface="Times New Roman"/>
              <a:buChar char="●"/>
            </a:pPr>
            <a:r>
              <a:rPr lang="ru" sz="2100" b="1">
                <a:solidFill>
                  <a:srgbClr val="FE7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Подбор и апробация всех компонентов биологически обогащенного экопродукта функционального и персонализированного назначения</a:t>
            </a:r>
            <a:endParaRPr sz="2100" b="1">
              <a:solidFill>
                <a:srgbClr val="FE70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Font typeface="Times New Roman"/>
              <a:buChar char="●"/>
            </a:pPr>
            <a:r>
              <a:rPr lang="ru" sz="2100" b="1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микробиологических показателей биообъектов и определение их антагонистической активности по отношению к рецептурной смеси</a:t>
            </a:r>
            <a:endParaRPr sz="2100" b="1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" b="1">
              <a:solidFill>
                <a:srgbClr val="FE70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80" name="Google Shape;280;p11"/>
          <p:cNvGraphicFramePr/>
          <p:nvPr/>
        </p:nvGraphicFramePr>
        <p:xfrm>
          <a:off x="538185" y="127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{1B704F84-166C-424F-B5B8-74CDB1929E91}</a:tableStyleId>
              </a:tblPr>
              <a:tblGrid>
                <a:gridCol w="3559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9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6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b="1" i="1" u="none" strike="noStrike" cap="none">
                          <a:solidFill>
                            <a:schemeClr val="lt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РОЛЬ</a:t>
                      </a:r>
                      <a:endParaRPr sz="1300" b="1" i="1" u="none" strike="noStrike" cap="none">
                        <a:solidFill>
                          <a:schemeClr val="lt2"/>
                        </a:solidFill>
                        <a:highlight>
                          <a:srgbClr val="FE7062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b="1" i="1" u="none" strike="noStrike" cap="none">
                          <a:solidFill>
                            <a:schemeClr val="lt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ФАМИЛИЯ ИМЯ</a:t>
                      </a:r>
                      <a:endParaRPr sz="1300" b="1" i="1" u="none" strike="noStrike" cap="none">
                        <a:solidFill>
                          <a:schemeClr val="lt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b="1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ЛИДЕР </a:t>
                      </a:r>
                      <a:r>
                        <a:rPr lang="ru" sz="1300" b="1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РАЗРАБОТЧИК </a:t>
                      </a:r>
                      <a:endParaRPr sz="13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Амбарцумян Карен </a:t>
                      </a:r>
                      <a:endParaRPr sz="1700" b="1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b="1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ТЕХНОЛОГ</a:t>
                      </a:r>
                      <a:endParaRPr sz="13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Вяткина Дарья </a:t>
                      </a:r>
                      <a:endParaRPr sz="1700" b="1" u="none" strike="noStrike" cap="none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b="1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МАРКЕТОЛОГ</a:t>
                      </a:r>
                      <a:endParaRPr sz="1300" b="1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Ярмулицкий Павел</a:t>
                      </a:r>
                      <a:endParaRPr sz="1700" b="1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1" name="Google Shape;281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"/>
          <p:cNvSpPr txBox="1">
            <a:spLocks noGrp="1"/>
          </p:cNvSpPr>
          <p:nvPr>
            <p:ph type="title"/>
          </p:nvPr>
        </p:nvSpPr>
        <p:spPr>
          <a:xfrm>
            <a:off x="1319492" y="5053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2" name="Google Shape;292;p13"/>
          <p:cNvSpPr txBox="1">
            <a:spLocks noGrp="1"/>
          </p:cNvSpPr>
          <p:nvPr>
            <p:ph type="body" idx="1"/>
          </p:nvPr>
        </p:nvSpPr>
        <p:spPr>
          <a:xfrm>
            <a:off x="4135401" y="1638550"/>
            <a:ext cx="3992100" cy="21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Амбарцумян Карен Геворгович</a:t>
            </a:r>
            <a:endParaRPr sz="17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телефон +79659828537</a:t>
            </a:r>
            <a:endParaRPr sz="1700" b="1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почта kg.ambartsumyan@gmail.com</a:t>
            </a:r>
            <a:endParaRPr sz="1700" b="1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2" name="Google Shape;30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0679" y="1397806"/>
            <a:ext cx="2871666" cy="3491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593</Words>
  <Application>Microsoft Office PowerPoint</Application>
  <PresentationFormat>Экран (16:9)</PresentationFormat>
  <Paragraphs>81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Raleway SemiBold</vt:lpstr>
      <vt:lpstr>Arial</vt:lpstr>
      <vt:lpstr>Times New Roman</vt:lpstr>
      <vt:lpstr>Calibri</vt:lpstr>
      <vt:lpstr>Helvetica Neue</vt:lpstr>
      <vt:lpstr>Raleway</vt:lpstr>
      <vt:lpstr>Century Gothic</vt:lpstr>
      <vt:lpstr>Simple Light</vt:lpstr>
      <vt:lpstr>Simple Light</vt:lpstr>
      <vt:lpstr>Презентация PowerPoint</vt:lpstr>
      <vt:lpstr>Презентация PowerPoint</vt:lpstr>
      <vt:lpstr>ЦЕЛЕВАЯ АУДИТОРИЯ</vt:lpstr>
      <vt:lpstr>ПРОБЛЕМА</vt:lpstr>
      <vt:lpstr>РЕШЕНИЕ</vt:lpstr>
      <vt:lpstr>ЦЕННОСТНОЕ ПРЕДЛОЖЕНИЕ</vt:lpstr>
      <vt:lpstr>РЫНОК</vt:lpstr>
      <vt:lpstr>КОНКУРЕНТЫ</vt:lpstr>
      <vt:lpstr>Бизнес-модель: </vt:lpstr>
      <vt:lpstr>ПРИМЕРНЫЙ ОБЪЕМ ЗАТРАЧИВАЕМЫХ ДЕНЕЖНЫХ СРЕДСТВ: </vt:lpstr>
      <vt:lpstr>ТЕКУЩИЕ РЕЗУЛЬТАТЫ</vt:lpstr>
      <vt:lpstr>ПЛАНЫ РАЗВИТИЯ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Карен Амбарцумян</cp:lastModifiedBy>
  <cp:revision>1</cp:revision>
  <dcterms:modified xsi:type="dcterms:W3CDTF">2023-11-30T12:46:20Z</dcterms:modified>
</cp:coreProperties>
</file>