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9" r:id="rId3"/>
    <p:sldId id="281" r:id="rId4"/>
    <p:sldId id="284" r:id="rId5"/>
    <p:sldId id="265" r:id="rId6"/>
    <p:sldId id="283" r:id="rId7"/>
    <p:sldId id="285" r:id="rId8"/>
    <p:sldId id="286" r:id="rId9"/>
    <p:sldId id="287" r:id="rId10"/>
    <p:sldId id="277" r:id="rId11"/>
    <p:sldId id="272" r:id="rId12"/>
    <p:sldId id="276" r:id="rId13"/>
    <p:sldId id="25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тон Рыбников" initials="А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F6F6F6"/>
    <a:srgbClr val="FAFAFA"/>
    <a:srgbClr val="CE9B49"/>
    <a:srgbClr val="1F7051"/>
    <a:srgbClr val="185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75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90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F5D4F-0C0B-4638-8DE1-811DFFE57C5F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0CFF7-A8B1-4173-91B9-47137E2EA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523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6481" y="21816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6481" y="466127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81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46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16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29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93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37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69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16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7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92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028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C668A-1F73-4BC2-8E6A-5AB26077D176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6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2.png"/><Relationship Id="rId7" Type="http://schemas.openxmlformats.org/officeDocument/2006/relationships/image" Target="../media/image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2.png"/><Relationship Id="rId7" Type="http://schemas.openxmlformats.org/officeDocument/2006/relationships/image" Target="../media/image1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9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2.png"/><Relationship Id="rId7" Type="http://schemas.openxmlformats.org/officeDocument/2006/relationships/image" Target="../media/image2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.png"/><Relationship Id="rId7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4040" y="21288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4041" y="21129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3056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359" y="566143"/>
              <a:ext cx="2691375" cy="1065037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53"/>
            <a:stretch/>
          </p:blipFill>
          <p:spPr>
            <a:xfrm>
              <a:off x="10302843" y="0"/>
              <a:ext cx="1889155" cy="6858000"/>
            </a:xfrm>
            <a:prstGeom prst="rect">
              <a:avLst/>
            </a:prstGeom>
          </p:spPr>
        </p:pic>
      </p:grp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854040" y="2344779"/>
            <a:ext cx="9144000" cy="2387600"/>
          </a:xfrm>
        </p:spPr>
        <p:txBody>
          <a:bodyPr>
            <a:noAutofit/>
          </a:bodyPr>
          <a:lstStyle/>
          <a:p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3BE09C-3565-44BB-AA2C-DD8CA2519C03}"/>
              </a:ext>
            </a:extLst>
          </p:cNvPr>
          <p:cNvSpPr txBox="1"/>
          <p:nvPr/>
        </p:nvSpPr>
        <p:spPr>
          <a:xfrm>
            <a:off x="2468224" y="2794825"/>
            <a:ext cx="622043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485B17"/>
                </a:solidFill>
                <a:latin typeface="Noto Sans" panose="020B0502040504020204" pitchFamily="34"/>
              </a:rPr>
              <a:t>Разработка Цифрового сервиса утилизации отходов в строительном бизнесе </a:t>
            </a:r>
          </a:p>
        </p:txBody>
      </p:sp>
      <p:sp>
        <p:nvSpPr>
          <p:cNvPr id="15" name="Подзаголовок 14">
            <a:extLst>
              <a:ext uri="{FF2B5EF4-FFF2-40B4-BE49-F238E27FC236}">
                <a16:creationId xmlns:a16="http://schemas.microsoft.com/office/drawing/2014/main" id="{79142476-C9AA-4969-B976-D657A2F4A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371" y="4950979"/>
            <a:ext cx="9144000" cy="526795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Лидер проекта – ст. гр. БИ-11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Сапиева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М.А.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138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800" y="666008"/>
            <a:ext cx="6422450" cy="835215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Актуальность проекта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6B4748-6ACC-432E-B44F-8926BFE0DB5A}"/>
              </a:ext>
            </a:extLst>
          </p:cNvPr>
          <p:cNvSpPr txBox="1"/>
          <p:nvPr/>
        </p:nvSpPr>
        <p:spPr>
          <a:xfrm>
            <a:off x="573516" y="1306789"/>
            <a:ext cx="95757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главных экологических проблем - утилизация отходов строительства и промышленных отходов в России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 Российской Федерации на полигонах захоронения и свалках находится около 80 млрд. тонн строительных и промышленных отходов. К ним от промышленности добавляется каждый год еще почти 3,7 – 3,8 млрд. тонн. Во вторичный оборот на переработку поступает около 10 % этих объемов. </a:t>
            </a:r>
          </a:p>
          <a:p>
            <a:endParaRPr lang="ru-RU" sz="2000" b="1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663A65-6BF9-405E-A249-A46A7095E0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584" y="3742723"/>
            <a:ext cx="4375989" cy="22468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2F003E2-E885-4A96-B4E4-5C12098F9AE1}"/>
              </a:ext>
            </a:extLst>
          </p:cNvPr>
          <p:cNvSpPr txBox="1"/>
          <p:nvPr/>
        </p:nvSpPr>
        <p:spPr>
          <a:xfrm>
            <a:off x="1948153" y="3034837"/>
            <a:ext cx="1629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0" u="none" strike="noStrike" baseline="0" dirty="0">
                <a:solidFill>
                  <a:schemeClr val="accent4">
                    <a:lumMod val="50000"/>
                  </a:schemeClr>
                </a:solidFill>
                <a:latin typeface="Noto Sans" panose="020B0502040504020204" pitchFamily="34"/>
              </a:rPr>
              <a:t>Застройщик</a:t>
            </a:r>
            <a:r>
              <a:rPr lang="ru-RU" sz="4000" b="1" i="0" u="none" strike="noStrike" baseline="0" dirty="0">
                <a:solidFill>
                  <a:schemeClr val="accent4">
                    <a:lumMod val="50000"/>
                  </a:schemeClr>
                </a:solidFill>
                <a:latin typeface="Noto Sans" panose="020B0502040504020204" pitchFamily="34"/>
              </a:rPr>
              <a:t> 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C7E737A-35D3-4156-9F20-93DB8957C8C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" r="2488" b="4340"/>
          <a:stretch/>
        </p:blipFill>
        <p:spPr>
          <a:xfrm>
            <a:off x="6441950" y="3222397"/>
            <a:ext cx="3302123" cy="19128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E049067-BAA2-46EF-A75E-D40FDFEF096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93" t="6198" r="1157" b="8441"/>
          <a:stretch/>
        </p:blipFill>
        <p:spPr>
          <a:xfrm>
            <a:off x="5361402" y="5274732"/>
            <a:ext cx="5651013" cy="111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9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-1" y="28575"/>
            <a:ext cx="12192000" cy="6858000"/>
            <a:chOff x="28197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8197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Заголовок 9">
            <a:extLst>
              <a:ext uri="{FF2B5EF4-FFF2-40B4-BE49-F238E27FC236}">
                <a16:creationId xmlns:a16="http://schemas.microsoft.com/office/drawing/2014/main" id="{821488C8-8E48-4593-9B42-877195859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835" y="389187"/>
            <a:ext cx="3148108" cy="911089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Проблема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C477532B-F736-41DB-B91C-C013EEE3362A}"/>
              </a:ext>
            </a:extLst>
          </p:cNvPr>
          <p:cNvSpPr txBox="1">
            <a:spLocks/>
          </p:cNvSpPr>
          <p:nvPr/>
        </p:nvSpPr>
        <p:spPr>
          <a:xfrm>
            <a:off x="792671" y="1113071"/>
            <a:ext cx="2863680" cy="4795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Проблема клиента, которую вы решаете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DA6076AA-0D99-4625-B298-43E1C23F9107}"/>
              </a:ext>
            </a:extLst>
          </p:cNvPr>
          <p:cNvSpPr txBox="1">
            <a:spLocks/>
          </p:cNvSpPr>
          <p:nvPr/>
        </p:nvSpPr>
        <p:spPr>
          <a:xfrm>
            <a:off x="6963495" y="1074360"/>
            <a:ext cx="4003674" cy="5209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Почему существующих вариантов решения </a:t>
            </a:r>
            <a:br>
              <a:rPr lang="ru-RU" sz="1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недостаточно?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BA8ABDC-0334-4014-A9AD-D65B74A3BED3}"/>
              </a:ext>
            </a:extLst>
          </p:cNvPr>
          <p:cNvSpPr/>
          <p:nvPr/>
        </p:nvSpPr>
        <p:spPr>
          <a:xfrm>
            <a:off x="718038" y="1946028"/>
            <a:ext cx="537796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главных экологических проблем - утилизация отходов строительства и промышленных отходов в России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 Российской Федерации на полигонах захоронения и свалках находится около 80 млрд. тонн строительных и промышленных отходов. К ним от промышленности добавляется каждый год еще почти 3,7 – 3,8 млрд. тонн. Во вторичный оборот на переработку поступает около 10 % этих объемов. </a:t>
            </a:r>
          </a:p>
          <a:p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момента мусорной реформы в России, одним из актуальных вопросов является вывоз строительного мусора в Майкопе,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то есть утилизация крупногабаритного (КГМ) и строительного мусора, схожих по внешним признакам, но относящихся к разным категориям отходов.</a:t>
            </a:r>
          </a:p>
          <a:p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C4B8C97-1250-4D57-8055-9A808545B253}"/>
              </a:ext>
            </a:extLst>
          </p:cNvPr>
          <p:cNvSpPr/>
          <p:nvPr/>
        </p:nvSpPr>
        <p:spPr>
          <a:xfrm>
            <a:off x="6995503" y="1913264"/>
            <a:ext cx="470667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Адыгее работает единственный региональный оператор по обращению с твердыми коммунальными отходами.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Услугу по вывозу мусора ООО «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ЭкоЦентр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оказывает более 460 тысячам жителей во всех населенных пунктах республики, в том числе отдаленных и труднодоступных. Для поддержания чистоты и порядка ежедневно выпускаются 60 современных единиц спецтехники, оснащенных системой ГЛОНАСС.</a:t>
            </a:r>
            <a:b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вступления в силу закона об утилизации отходов, государство всерьёз взялось за несанкционированные свалки. Поэтому вывозить мусор по старинке на соседний пустырь уже не получится.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20 полигонов, внесенных в государственный реестр объектов размещения отходов на территории Краснодарского края, Республики Адыгея, Республики Крым и г. Севастополь у нас в Адыгее 2 полигона - г. Адыгейск и г. Майкоп.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286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28575"/>
            <a:ext cx="12192000" cy="6858000"/>
            <a:chOff x="28198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8198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Заголовок 9">
            <a:extLst>
              <a:ext uri="{FF2B5EF4-FFF2-40B4-BE49-F238E27FC236}">
                <a16:creationId xmlns:a16="http://schemas.microsoft.com/office/drawing/2014/main" id="{821488C8-8E48-4593-9B42-877195859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835" y="389187"/>
            <a:ext cx="3148108" cy="911089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Проблема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C477532B-F736-41DB-B91C-C013EEE3362A}"/>
              </a:ext>
            </a:extLst>
          </p:cNvPr>
          <p:cNvSpPr txBox="1">
            <a:spLocks/>
          </p:cNvSpPr>
          <p:nvPr/>
        </p:nvSpPr>
        <p:spPr>
          <a:xfrm>
            <a:off x="792671" y="1113071"/>
            <a:ext cx="2863680" cy="4795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Проблема клиента, которую вы решаете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DA6076AA-0D99-4625-B298-43E1C23F9107}"/>
              </a:ext>
            </a:extLst>
          </p:cNvPr>
          <p:cNvSpPr txBox="1">
            <a:spLocks/>
          </p:cNvSpPr>
          <p:nvPr/>
        </p:nvSpPr>
        <p:spPr>
          <a:xfrm>
            <a:off x="6963495" y="1074360"/>
            <a:ext cx="4003674" cy="5209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Почему существующих вариантов решения </a:t>
            </a:r>
            <a:br>
              <a:rPr lang="ru-RU" sz="1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не достаточно?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9109DF-C69D-4468-A4F8-BB5E67D1EAE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058" t="4482" r="7436" b="9668"/>
          <a:stretch/>
        </p:blipFill>
        <p:spPr>
          <a:xfrm>
            <a:off x="284428" y="1580812"/>
            <a:ext cx="5069327" cy="286295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D2CA87-440D-4C2D-8A2F-E31F1CDA9CA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821" t="3457" r="7040" b="8792"/>
          <a:stretch/>
        </p:blipFill>
        <p:spPr>
          <a:xfrm>
            <a:off x="2932981" y="4472338"/>
            <a:ext cx="4068995" cy="233167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E3D3E76-4F2C-4AE6-99F4-958A0601722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779" t="4731" r="6886" b="9547"/>
          <a:stretch/>
        </p:blipFill>
        <p:spPr>
          <a:xfrm>
            <a:off x="6159756" y="1549731"/>
            <a:ext cx="5444243" cy="304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28575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540412" y="330882"/>
            <a:ext cx="6422450" cy="835215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Решение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CBAAAD-18A2-4E24-AABF-34E01AC719D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71" t="11484" r="7404" b="14872"/>
          <a:stretch/>
        </p:blipFill>
        <p:spPr>
          <a:xfrm>
            <a:off x="817684" y="1157797"/>
            <a:ext cx="10207869" cy="505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039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28575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540412" y="330882"/>
            <a:ext cx="6422450" cy="835215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Решение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3EEF8C-3E4B-4142-BAE1-C194FAE179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428" y="1137687"/>
            <a:ext cx="11391844" cy="509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23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28575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540412" y="330882"/>
            <a:ext cx="6422450" cy="835215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Решение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44B4F6-0DEA-4B60-83C3-12009AFCCE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428" y="1002037"/>
            <a:ext cx="5850047" cy="139448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4D70D0A-8B39-4356-91B4-2144D66569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2218" y="1002037"/>
            <a:ext cx="5552713" cy="139448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6CF14C0-91BD-4F01-AB62-78D87F8508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2218" y="3646823"/>
            <a:ext cx="5330535" cy="144885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9E73A8B-ACCB-4DC4-8E71-B4FBC702BC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428" y="2485039"/>
            <a:ext cx="5832261" cy="406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54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28575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540412" y="330882"/>
            <a:ext cx="6422450" cy="835215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Решение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38A08F-0F39-431A-BEEF-E96B5215A6B6}"/>
              </a:ext>
            </a:extLst>
          </p:cNvPr>
          <p:cNvSpPr txBox="1"/>
          <p:nvPr/>
        </p:nvSpPr>
        <p:spPr>
          <a:xfrm>
            <a:off x="380930" y="935882"/>
            <a:ext cx="6220436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0" u="none" strike="noStrike" baseline="0" dirty="0">
                <a:solidFill>
                  <a:schemeClr val="accent4">
                    <a:lumMod val="50000"/>
                  </a:schemeClr>
                </a:solidFill>
              </a:rPr>
              <a:t>Цифровая модель </a:t>
            </a:r>
            <a:r>
              <a:rPr lang="ru-RU" sz="2400" b="1" i="0" u="none" strike="noStrike" baseline="0" dirty="0" err="1">
                <a:solidFill>
                  <a:schemeClr val="accent4">
                    <a:lumMod val="50000"/>
                  </a:schemeClr>
                </a:solidFill>
              </a:rPr>
              <a:t>отходооборота</a:t>
            </a:r>
            <a:r>
              <a:rPr lang="ru-RU" sz="2400" b="1" i="0" u="none" strike="noStrike" baseline="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ru-RU" sz="2400" b="0" i="0" u="none" strike="noStrike" baseline="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b="0" i="0" u="none" strike="noStrike" baseline="0" dirty="0"/>
          </a:p>
          <a:p>
            <a:r>
              <a:rPr lang="ru-RU" b="0" i="0" u="none" strike="noStrike" baseline="0" dirty="0"/>
              <a:t>Цифровой сервис системного интегратора производит моделирование потоков </a:t>
            </a:r>
            <a:r>
              <a:rPr lang="ru-RU" b="0" i="0" u="none" strike="noStrike" baseline="0" dirty="0" err="1"/>
              <a:t>отходоперевозок</a:t>
            </a:r>
            <a:r>
              <a:rPr lang="ru-RU" b="0" i="0" u="none" strike="noStrike" baseline="0" dirty="0"/>
              <a:t> и </a:t>
            </a:r>
            <a:r>
              <a:rPr lang="ru-RU" b="0" i="0" u="none" strike="noStrike" baseline="0" dirty="0" err="1"/>
              <a:t>отходонакопления</a:t>
            </a:r>
            <a:r>
              <a:rPr lang="ru-RU" b="0" i="0" u="none" strike="noStrike" baseline="0" dirty="0"/>
              <a:t> на полигонах </a:t>
            </a:r>
            <a:r>
              <a:rPr lang="ru-RU" b="0" i="0" u="none" strike="noStrike" baseline="0" dirty="0" err="1"/>
              <a:t>отходопереработчиков</a:t>
            </a:r>
            <a:r>
              <a:rPr lang="ru-RU" b="0" i="0" u="none" strike="noStrike" baseline="0" dirty="0"/>
              <a:t> в режиме реального времени. На основании модели и производительности </a:t>
            </a:r>
            <a:r>
              <a:rPr lang="ru-RU" b="0" i="0" u="none" strike="noStrike" baseline="0" dirty="0" err="1"/>
              <a:t>отходопереработчиков</a:t>
            </a:r>
            <a:r>
              <a:rPr lang="ru-RU" b="0" i="0" u="none" strike="noStrike" baseline="0" dirty="0"/>
              <a:t>, </a:t>
            </a:r>
            <a:r>
              <a:rPr lang="ru-RU" b="0" i="0" u="none" strike="noStrike" baseline="0" dirty="0" err="1"/>
              <a:t>отходоперевозчиков</a:t>
            </a:r>
            <a:r>
              <a:rPr lang="ru-RU" b="0" i="0" u="none" strike="noStrike" baseline="0" dirty="0"/>
              <a:t> и </a:t>
            </a:r>
            <a:r>
              <a:rPr lang="ru-RU" b="0" i="0" u="none" strike="noStrike" baseline="0" dirty="0" err="1"/>
              <a:t>отходопроизводителя</a:t>
            </a:r>
            <a:r>
              <a:rPr lang="ru-RU" b="0" i="0" u="none" strike="noStrike" baseline="0" dirty="0"/>
              <a:t> сервис проводит анализ и прогнозирование потоков ОСС для дальнейшего регулирования и контроля системы потоков ОСС 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364055-FD60-493F-ADF3-2CE30F6347B0}"/>
              </a:ext>
            </a:extLst>
          </p:cNvPr>
          <p:cNvSpPr txBox="1"/>
          <p:nvPr/>
        </p:nvSpPr>
        <p:spPr>
          <a:xfrm>
            <a:off x="6857349" y="939987"/>
            <a:ext cx="495174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0" u="none" strike="noStrike" baseline="0" dirty="0">
                <a:solidFill>
                  <a:schemeClr val="accent4">
                    <a:lumMod val="50000"/>
                  </a:schemeClr>
                </a:solidFill>
              </a:rPr>
              <a:t>В модели будет отображаться </a:t>
            </a:r>
            <a:endParaRPr lang="ru-RU" sz="2400" b="0" i="0" u="none" strike="noStrike" baseline="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b="0" i="0" u="none" strike="noStrike" baseline="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0" i="0" u="none" strike="noStrike" baseline="0" dirty="0"/>
              <a:t>реальное наполнение складов и контейнеров </a:t>
            </a:r>
            <a:r>
              <a:rPr lang="ru-RU" b="0" i="0" u="none" strike="noStrike" baseline="0" dirty="0" err="1"/>
              <a:t>отходопроизводителя</a:t>
            </a:r>
            <a:r>
              <a:rPr lang="ru-RU" b="0" i="0" u="none" strike="noStrike" baseline="0" dirty="0"/>
              <a:t>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0" i="0" u="none" strike="noStrike" baseline="0" dirty="0"/>
              <a:t>перевозка отходов </a:t>
            </a:r>
            <a:r>
              <a:rPr lang="ru-RU" b="0" i="0" u="none" strike="noStrike" baseline="0" dirty="0" err="1"/>
              <a:t>отходоперевозчиком</a:t>
            </a:r>
            <a:r>
              <a:rPr lang="ru-RU" b="0" i="0" u="none" strike="noStrike" baseline="0" dirty="0"/>
              <a:t>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0" i="0" u="none" strike="noStrike" baseline="0" dirty="0"/>
              <a:t>наполнение складов и полигонов </a:t>
            </a:r>
            <a:r>
              <a:rPr lang="ru-RU" b="0" i="0" u="none" strike="noStrike" baseline="0" dirty="0" err="1"/>
              <a:t>отходоперевозчика</a:t>
            </a:r>
            <a:r>
              <a:rPr lang="ru-RU" b="0" i="0" u="none" strike="noStrike" baseline="0" dirty="0"/>
              <a:t>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0" i="0" u="none" strike="noStrike" baseline="0" dirty="0"/>
              <a:t>объемы перерабатываемые на производстве 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54883F-EFC0-4C15-9D74-E66F31B56F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412" y="4334021"/>
            <a:ext cx="5555588" cy="142663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CD0CAB7-8DF6-4815-9F34-B493F3C493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7868" y="3516824"/>
            <a:ext cx="5174685" cy="132318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DEF4AD8-4152-442A-8309-1F6464857F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7868" y="4960357"/>
            <a:ext cx="5209704" cy="135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889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28575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540412" y="330882"/>
            <a:ext cx="6422450" cy="835215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Решение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AC6F423-1834-4E6F-BF74-C721288632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57" y="1233576"/>
            <a:ext cx="11213231" cy="51931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95208E-8E0D-4EA3-87E5-36EED2474995}"/>
              </a:ext>
            </a:extLst>
          </p:cNvPr>
          <p:cNvSpPr txBox="1"/>
          <p:nvPr/>
        </p:nvSpPr>
        <p:spPr>
          <a:xfrm>
            <a:off x="491897" y="5208040"/>
            <a:ext cx="1320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Предпроектное обследование</a:t>
            </a:r>
          </a:p>
          <a:p>
            <a:pPr algn="ctr"/>
            <a:r>
              <a:rPr lang="ru-RU" sz="1200" b="1" dirty="0"/>
              <a:t>Апрель-май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33052D-E7A8-4FFD-8A8E-F44274E788F8}"/>
              </a:ext>
            </a:extLst>
          </p:cNvPr>
          <p:cNvSpPr txBox="1"/>
          <p:nvPr/>
        </p:nvSpPr>
        <p:spPr>
          <a:xfrm>
            <a:off x="1968838" y="4336941"/>
            <a:ext cx="1253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Разработка приложения</a:t>
            </a:r>
          </a:p>
          <a:p>
            <a:pPr algn="ctr"/>
            <a:r>
              <a:rPr lang="ru-RU" sz="1200" b="1" dirty="0"/>
              <a:t>Июнь-Сентябрь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7973E1-2E87-4B3F-B5E2-9C74E3F0A133}"/>
              </a:ext>
            </a:extLst>
          </p:cNvPr>
          <p:cNvSpPr txBox="1"/>
          <p:nvPr/>
        </p:nvSpPr>
        <p:spPr>
          <a:xfrm>
            <a:off x="3529673" y="3782943"/>
            <a:ext cx="1484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Поэтапный запуск</a:t>
            </a:r>
          </a:p>
          <a:p>
            <a:pPr algn="ctr"/>
            <a:r>
              <a:rPr lang="ru-RU" sz="1200" b="1" dirty="0"/>
              <a:t>Сентябрь-Октябрь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381E78-DE42-40A0-B6B8-CA988E48BE90}"/>
              </a:ext>
            </a:extLst>
          </p:cNvPr>
          <p:cNvSpPr txBox="1"/>
          <p:nvPr/>
        </p:nvSpPr>
        <p:spPr>
          <a:xfrm>
            <a:off x="5030033" y="4089904"/>
            <a:ext cx="2078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Методология, разработка внутренних регламентов</a:t>
            </a:r>
          </a:p>
          <a:p>
            <a:pPr algn="ctr"/>
            <a:r>
              <a:rPr lang="ru-RU" sz="1200" b="1" dirty="0"/>
              <a:t>Октябрь-Ноябрь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461C266-CE2B-40CA-AA27-0162285489E2}"/>
              </a:ext>
            </a:extLst>
          </p:cNvPr>
          <p:cNvSpPr/>
          <p:nvPr/>
        </p:nvSpPr>
        <p:spPr>
          <a:xfrm>
            <a:off x="6902540" y="3674405"/>
            <a:ext cx="19531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Интеграция с другими государственными системами</a:t>
            </a:r>
          </a:p>
          <a:p>
            <a:pPr algn="ctr"/>
            <a:r>
              <a:rPr lang="ru-RU" sz="1200" b="1" dirty="0"/>
              <a:t>Ноябрь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B5FF849-2C76-4F8E-9E47-E8F85B20FE84}"/>
              </a:ext>
            </a:extLst>
          </p:cNvPr>
          <p:cNvSpPr/>
          <p:nvPr/>
        </p:nvSpPr>
        <p:spPr>
          <a:xfrm>
            <a:off x="8721227" y="3171555"/>
            <a:ext cx="14501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Ввод системы в эксплуатацию</a:t>
            </a:r>
          </a:p>
          <a:p>
            <a:pPr algn="ctr"/>
            <a:r>
              <a:rPr lang="ru-RU" sz="1200" b="1" dirty="0"/>
              <a:t>Декабрь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59917F7-0687-4AFD-AEFC-5A94B122DABD}"/>
              </a:ext>
            </a:extLst>
          </p:cNvPr>
          <p:cNvSpPr/>
          <p:nvPr/>
        </p:nvSpPr>
        <p:spPr>
          <a:xfrm>
            <a:off x="10022789" y="1371568"/>
            <a:ext cx="14501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Развитие системы и наполнение дополнительными функциями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D24ED7-0174-440A-A681-AB0CF26C500C}"/>
              </a:ext>
            </a:extLst>
          </p:cNvPr>
          <p:cNvSpPr txBox="1"/>
          <p:nvPr/>
        </p:nvSpPr>
        <p:spPr>
          <a:xfrm>
            <a:off x="1350866" y="1193912"/>
            <a:ext cx="7134045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Noto Sans" panose="020B0502040504020204" pitchFamily="34"/>
              </a:rPr>
              <a:t>ДОРОЖНАЯ КАРТА ПРОЕКТА</a:t>
            </a:r>
          </a:p>
          <a:p>
            <a:pPr algn="ctr"/>
            <a:endParaRPr lang="ru-RU" sz="900" b="1" dirty="0">
              <a:solidFill>
                <a:schemeClr val="accent2">
                  <a:lumMod val="50000"/>
                </a:schemeClr>
              </a:solidFill>
              <a:latin typeface="Noto Sans" panose="020B0502040504020204" pitchFamily="34"/>
            </a:endParaRPr>
          </a:p>
          <a:p>
            <a:pPr algn="ctr"/>
            <a:r>
              <a:rPr lang="ru-RU" sz="2000" b="1" dirty="0">
                <a:solidFill>
                  <a:srgbClr val="485B17"/>
                </a:solidFill>
                <a:latin typeface="Noto Sans" panose="020B0502040504020204" pitchFamily="34"/>
              </a:rPr>
              <a:t>Разработка Цифрового сервиса утилизации отходов в строительном бизнесе </a:t>
            </a:r>
          </a:p>
          <a:p>
            <a:r>
              <a:rPr 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75470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D400D2-C400-49E8-A5DB-7BDC787048BE}"/>
              </a:ext>
            </a:extLst>
          </p:cNvPr>
          <p:cNvSpPr/>
          <p:nvPr/>
        </p:nvSpPr>
        <p:spPr>
          <a:xfrm>
            <a:off x="284428" y="759007"/>
            <a:ext cx="94596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Текущие результаты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DD50F5-0047-4CE0-8098-F8D06A846E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976" y="1529376"/>
            <a:ext cx="10808043" cy="449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016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DC94059-C0C5-4EDF-B406-F2B3B5050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460133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Планы развития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7678837-8D1E-48F7-89C0-4CBD082D758B}"/>
              </a:ext>
            </a:extLst>
          </p:cNvPr>
          <p:cNvSpPr txBox="1">
            <a:spLocks/>
          </p:cNvSpPr>
          <p:nvPr/>
        </p:nvSpPr>
        <p:spPr>
          <a:xfrm>
            <a:off x="735153" y="1426464"/>
            <a:ext cx="5286706" cy="52817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None/>
              <a:defRPr/>
            </a:pPr>
            <a:r>
              <a:rPr lang="ru-RU" sz="1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 ЭТАП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r>
              <a:rPr lang="ru-RU" sz="1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(конец 202</a:t>
            </a:r>
            <a:r>
              <a:rPr lang="en-US" sz="1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4</a:t>
            </a:r>
            <a:r>
              <a:rPr lang="ru-RU" sz="1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года)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None/>
              <a:defRPr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1.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Формирование теоретического базиса исследования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None/>
              <a:defRPr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2.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Предпроектное обследование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None/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3. Разработка методического обеспечения системы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None/>
              <a:defRPr/>
            </a:pPr>
            <a:r>
              <a:rPr lang="en-US" sz="1600" kern="0" dirty="0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3. </a:t>
            </a:r>
            <a:r>
              <a:rPr lang="ru-RU" sz="1600" kern="0" dirty="0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Оформление программной документации</a:t>
            </a:r>
            <a:endParaRPr lang="ru-RU" sz="1600" kern="0" dirty="0">
              <a:solidFill>
                <a:schemeClr val="accent5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endParaRPr lang="ru-RU" sz="2400" kern="0" dirty="0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endParaRPr lang="ru-RU" kern="0" dirty="0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endParaRPr lang="ru-RU" sz="4000" kern="0" dirty="0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endParaRPr lang="ru-RU" kern="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C5D5967B-E51F-4BDA-8091-494E52AF2393}"/>
              </a:ext>
            </a:extLst>
          </p:cNvPr>
          <p:cNvSpPr txBox="1">
            <a:spLocks/>
          </p:cNvSpPr>
          <p:nvPr/>
        </p:nvSpPr>
        <p:spPr>
          <a:xfrm>
            <a:off x="6878331" y="1200554"/>
            <a:ext cx="4794422" cy="537796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None/>
              <a:defRPr/>
            </a:pPr>
            <a:r>
              <a:rPr lang="ru-RU" sz="1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 ЭТАП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None/>
              <a:defRPr/>
            </a:pPr>
            <a:r>
              <a:rPr lang="ru-RU" sz="1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(1-2 квартал 202</a:t>
            </a:r>
            <a:r>
              <a:rPr lang="en-US" sz="1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5</a:t>
            </a:r>
            <a:r>
              <a:rPr lang="ru-RU" sz="1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года)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None/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ru-RU" sz="1600" dirty="0"/>
              <a:t>.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Создание прототипа программного продукта. Разработка приложения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None/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5. Реализация вычислительных экспериментов на имитационной модели. Поэтапный запуск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None/>
              <a:defRPr/>
            </a:pPr>
            <a:r>
              <a:rPr lang="ru-RU" sz="1600" kern="0" dirty="0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6. Методология, разработка внутренних регламентов. Интеграция с другими государственными системами.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None/>
              <a:defRPr/>
            </a:pPr>
            <a:r>
              <a:rPr lang="ru-RU" sz="1600" kern="0" dirty="0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7. </a:t>
            </a:r>
            <a:r>
              <a:rPr lang="ru-RU" sz="1600" kern="0" dirty="0">
                <a:solidFill>
                  <a:schemeClr val="accent5">
                    <a:lumMod val="50000"/>
                  </a:schemeClr>
                </a:solidFill>
                <a:cs typeface="Arial"/>
              </a:rPr>
              <a:t>Ввод системы в эксплуатацию. </a:t>
            </a:r>
            <a:r>
              <a:rPr lang="ru-RU" sz="1600" kern="0" dirty="0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Начало выхода на коммерциализацию продукта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r>
              <a:rPr lang="ru-RU" sz="1600" kern="0" dirty="0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8.</a:t>
            </a:r>
            <a:r>
              <a:rPr lang="en-US" sz="1600" kern="0" dirty="0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 </a:t>
            </a:r>
            <a:r>
              <a:rPr lang="ru-RU" sz="1600" kern="0" dirty="0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Внедрение продукта в площадки цифровой дистрибуции (</a:t>
            </a:r>
            <a:r>
              <a:rPr lang="en-US" sz="1600" kern="0" dirty="0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Google Play, </a:t>
            </a:r>
            <a:r>
              <a:rPr lang="en-US" sz="1600" kern="0" dirty="0" err="1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AppStore</a:t>
            </a:r>
            <a:r>
              <a:rPr lang="en-US" sz="1600" kern="0" dirty="0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 </a:t>
            </a:r>
            <a:r>
              <a:rPr lang="ru-RU" sz="1600" kern="0" dirty="0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и т.п.)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kern="0" dirty="0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9.</a:t>
            </a:r>
            <a:r>
              <a:rPr lang="en-US" sz="1600" kern="0" dirty="0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 </a:t>
            </a:r>
            <a:r>
              <a:rPr lang="ru-RU" sz="1600" kern="0" dirty="0">
                <a:solidFill>
                  <a:schemeClr val="accent5">
                    <a:lumMod val="50000"/>
                  </a:schemeClr>
                </a:solidFill>
                <a:ea typeface="Arial"/>
                <a:cs typeface="Arial"/>
                <a:sym typeface="Arial"/>
              </a:rPr>
              <a:t>Развитие системы и наполнение дополнительными функциями</a:t>
            </a:r>
          </a:p>
        </p:txBody>
      </p:sp>
    </p:spTree>
    <p:extLst>
      <p:ext uri="{BB962C8B-B14F-4D97-AF65-F5344CB8AC3E}">
        <p14:creationId xmlns:p14="http://schemas.microsoft.com/office/powerpoint/2010/main" val="1791387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3C19CBD0-316E-4F24-A9A8-5FD01C228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04" y="759007"/>
            <a:ext cx="2401062" cy="8371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Команда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D365D033-0121-43CF-9FA3-6D259648BF3A}"/>
              </a:ext>
            </a:extLst>
          </p:cNvPr>
          <p:cNvSpPr txBox="1">
            <a:spLocks/>
          </p:cNvSpPr>
          <p:nvPr/>
        </p:nvSpPr>
        <p:spPr>
          <a:xfrm>
            <a:off x="294404" y="1279172"/>
            <a:ext cx="6392037" cy="1135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Ключевые члены ваше команды (</a:t>
            </a:r>
            <a:r>
              <a:rPr lang="en" sz="2000" dirty="0">
                <a:solidFill>
                  <a:schemeClr val="accent2">
                    <a:lumMod val="50000"/>
                  </a:schemeClr>
                </a:solidFill>
              </a:rPr>
              <a:t>CEO, CTO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и С</a:t>
            </a:r>
            <a:r>
              <a:rPr lang="en" sz="2000" dirty="0">
                <a:solidFill>
                  <a:schemeClr val="accent2">
                    <a:lumMod val="50000"/>
                  </a:schemeClr>
                </a:solidFill>
              </a:rPr>
              <a:t>MO),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опыт и компетенции;</a:t>
            </a:r>
          </a:p>
        </p:txBody>
      </p:sp>
      <p:sp>
        <p:nvSpPr>
          <p:cNvPr id="16" name="Текст 21">
            <a:extLst>
              <a:ext uri="{FF2B5EF4-FFF2-40B4-BE49-F238E27FC236}">
                <a16:creationId xmlns:a16="http://schemas.microsoft.com/office/drawing/2014/main" id="{98F54892-CEAF-4154-BFDB-612C398CA32F}"/>
              </a:ext>
            </a:extLst>
          </p:cNvPr>
          <p:cNvSpPr txBox="1">
            <a:spLocks/>
          </p:cNvSpPr>
          <p:nvPr/>
        </p:nvSpPr>
        <p:spPr>
          <a:xfrm>
            <a:off x="151368" y="4134747"/>
            <a:ext cx="1788043" cy="2240885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Сапиев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Азамат </a:t>
            </a:r>
            <a:r>
              <a:rPr kumimoji="0" 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Заурбиевич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кандидат экономических наук, доцент кафедры информационной безопасности и прикладной информатики ФГБОУ ВО «Майкопский государственный технологический университет», автор идеи, менеджер проекта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C373BD0-B211-4125-BAF2-15A77A5E99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428" y="2367249"/>
            <a:ext cx="1308831" cy="1653489"/>
          </a:xfrm>
          <a:prstGeom prst="rect">
            <a:avLst/>
          </a:prstGeom>
        </p:spPr>
      </p:pic>
      <p:sp>
        <p:nvSpPr>
          <p:cNvPr id="18" name="Текст 27">
            <a:extLst>
              <a:ext uri="{FF2B5EF4-FFF2-40B4-BE49-F238E27FC236}">
                <a16:creationId xmlns:a16="http://schemas.microsoft.com/office/drawing/2014/main" id="{193296F8-1063-4C68-9232-E25C5998C6F9}"/>
              </a:ext>
            </a:extLst>
          </p:cNvPr>
          <p:cNvSpPr txBox="1">
            <a:spLocks/>
          </p:cNvSpPr>
          <p:nvPr/>
        </p:nvSpPr>
        <p:spPr>
          <a:xfrm>
            <a:off x="5482862" y="4132185"/>
            <a:ext cx="1728107" cy="26603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" indent="0">
              <a:buNone/>
            </a:pPr>
            <a:r>
              <a:rPr lang="ru-RU" sz="1200" b="1" dirty="0" err="1">
                <a:solidFill>
                  <a:sysClr val="windowText" lastClr="000000"/>
                </a:solidFill>
                <a:latin typeface="Arial"/>
              </a:rPr>
              <a:t>Каджиева</a:t>
            </a:r>
            <a:r>
              <a:rPr lang="ru-RU" sz="1200" b="1" dirty="0">
                <a:solidFill>
                  <a:sysClr val="windowText" lastClr="000000"/>
                </a:solidFill>
                <a:latin typeface="Arial"/>
              </a:rPr>
              <a:t> Нелля Сергеевна</a:t>
            </a:r>
            <a:r>
              <a:rPr lang="ru-RU" sz="1200" dirty="0">
                <a:solidFill>
                  <a:sysClr val="windowText" lastClr="000000"/>
                </a:solidFill>
                <a:latin typeface="Arial"/>
              </a:rPr>
              <a:t>, студентка гр. БИ-11 факультета информационных систем в экономике и юриспруденции ФГБОУ ВО «Майкопский государственный технологический университет», специалист по разработке защищенного ПО </a:t>
            </a:r>
          </a:p>
          <a:p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EBF68A4-8250-4201-AE84-9F33809F035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33" r="28800" b="20609"/>
          <a:stretch/>
        </p:blipFill>
        <p:spPr>
          <a:xfrm>
            <a:off x="5628358" y="2371213"/>
            <a:ext cx="1253954" cy="1645558"/>
          </a:xfrm>
          <a:prstGeom prst="rect">
            <a:avLst/>
          </a:prstGeom>
        </p:spPr>
      </p:pic>
      <p:sp>
        <p:nvSpPr>
          <p:cNvPr id="20" name="Текст 24">
            <a:extLst>
              <a:ext uri="{FF2B5EF4-FFF2-40B4-BE49-F238E27FC236}">
                <a16:creationId xmlns:a16="http://schemas.microsoft.com/office/drawing/2014/main" id="{29C2863F-6402-43C4-9557-A5606E842CC4}"/>
              </a:ext>
            </a:extLst>
          </p:cNvPr>
          <p:cNvSpPr txBox="1">
            <a:spLocks/>
          </p:cNvSpPr>
          <p:nvPr/>
        </p:nvSpPr>
        <p:spPr>
          <a:xfrm>
            <a:off x="3661335" y="4111459"/>
            <a:ext cx="1936525" cy="22408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" indent="0">
              <a:buNone/>
            </a:pPr>
            <a:r>
              <a:rPr lang="ru-RU" sz="1200" b="1" dirty="0" err="1">
                <a:solidFill>
                  <a:sysClr val="windowText" lastClr="000000"/>
                </a:solidFill>
                <a:latin typeface="Arial"/>
              </a:rPr>
              <a:t>Дахужев</a:t>
            </a:r>
            <a:r>
              <a:rPr lang="ru-RU" sz="1200" b="1" dirty="0">
                <a:solidFill>
                  <a:sysClr val="windowText" lastClr="000000"/>
                </a:solidFill>
                <a:latin typeface="Arial"/>
              </a:rPr>
              <a:t> Ислам </a:t>
            </a:r>
            <a:r>
              <a:rPr lang="ru-RU" sz="1200" b="1" dirty="0" err="1">
                <a:solidFill>
                  <a:sysClr val="windowText" lastClr="000000"/>
                </a:solidFill>
                <a:latin typeface="Arial"/>
              </a:rPr>
              <a:t>Масхудович</a:t>
            </a:r>
            <a:r>
              <a:rPr lang="ru-RU" sz="1200" dirty="0">
                <a:solidFill>
                  <a:sysClr val="windowText" lastClr="000000"/>
                </a:solidFill>
                <a:latin typeface="Arial"/>
              </a:rPr>
              <a:t>, студент специалитета гр. СБ-61 факультета информационных систем в экономике и юриспруденции ФГБОУ ВО «Майкопский государственный технологический университет», специалист по кибербезопасности</a:t>
            </a:r>
          </a:p>
          <a:p>
            <a:endParaRPr lang="ru-RU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2C1A1F9-A265-46D3-8E2C-B99E60939EF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" r="1550"/>
          <a:stretch>
            <a:fillRect/>
          </a:stretch>
        </p:blipFill>
        <p:spPr>
          <a:xfrm>
            <a:off x="3765605" y="2379636"/>
            <a:ext cx="1474567" cy="1628713"/>
          </a:xfrm>
          <a:prstGeom prst="rect">
            <a:avLst/>
          </a:prstGeom>
        </p:spPr>
      </p:pic>
      <p:sp>
        <p:nvSpPr>
          <p:cNvPr id="22" name="Текст 30">
            <a:extLst>
              <a:ext uri="{FF2B5EF4-FFF2-40B4-BE49-F238E27FC236}">
                <a16:creationId xmlns:a16="http://schemas.microsoft.com/office/drawing/2014/main" id="{DA035EC3-1107-4122-A654-442EB791F8D9}"/>
              </a:ext>
            </a:extLst>
          </p:cNvPr>
          <p:cNvSpPr txBox="1">
            <a:spLocks/>
          </p:cNvSpPr>
          <p:nvPr/>
        </p:nvSpPr>
        <p:spPr>
          <a:xfrm>
            <a:off x="1939410" y="4103924"/>
            <a:ext cx="1630323" cy="23472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" indent="0">
              <a:buNone/>
            </a:pPr>
            <a:r>
              <a:rPr lang="ru-RU" sz="1200" b="1" dirty="0" err="1">
                <a:solidFill>
                  <a:sysClr val="windowText" lastClr="000000"/>
                </a:solidFill>
                <a:latin typeface="Arial"/>
              </a:rPr>
              <a:t>Сапиева</a:t>
            </a:r>
            <a:r>
              <a:rPr lang="ru-RU" sz="1200" b="1" dirty="0">
                <a:solidFill>
                  <a:sysClr val="windowText" lastClr="000000"/>
                </a:solidFill>
                <a:latin typeface="Arial"/>
              </a:rPr>
              <a:t> Милана </a:t>
            </a:r>
            <a:r>
              <a:rPr lang="ru-RU" sz="1200" b="1" dirty="0" err="1">
                <a:solidFill>
                  <a:sysClr val="windowText" lastClr="000000"/>
                </a:solidFill>
                <a:latin typeface="Arial"/>
              </a:rPr>
              <a:t>Азаматовна</a:t>
            </a:r>
            <a:r>
              <a:rPr lang="ru-RU" sz="1200" b="1" dirty="0">
                <a:solidFill>
                  <a:sysClr val="windowText" lastClr="000000"/>
                </a:solidFill>
                <a:latin typeface="Arial"/>
              </a:rPr>
              <a:t>, </a:t>
            </a:r>
            <a:r>
              <a:rPr lang="ru-RU" sz="1200" dirty="0">
                <a:solidFill>
                  <a:sysClr val="windowText" lastClr="000000"/>
                </a:solidFill>
                <a:latin typeface="Arial"/>
              </a:rPr>
              <a:t>студентка гр. БИ-11 факультета информационных систем в экономике и юриспруденции ФГБОУ ВО «Майкопский государственный технологический университет», лидер команды</a:t>
            </a:r>
            <a:endParaRPr lang="ru-RU" dirty="0"/>
          </a:p>
        </p:txBody>
      </p:sp>
      <p:sp>
        <p:nvSpPr>
          <p:cNvPr id="28" name="Текст 30">
            <a:extLst>
              <a:ext uri="{FF2B5EF4-FFF2-40B4-BE49-F238E27FC236}">
                <a16:creationId xmlns:a16="http://schemas.microsoft.com/office/drawing/2014/main" id="{E30B012C-E76A-4F7B-88D8-0A1AF1C6C1D3}"/>
              </a:ext>
            </a:extLst>
          </p:cNvPr>
          <p:cNvSpPr txBox="1">
            <a:spLocks/>
          </p:cNvSpPr>
          <p:nvPr/>
        </p:nvSpPr>
        <p:spPr>
          <a:xfrm>
            <a:off x="7082447" y="4132185"/>
            <a:ext cx="1728107" cy="20143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" indent="0">
              <a:buNone/>
            </a:pPr>
            <a:r>
              <a:rPr lang="ru-RU" sz="1200" b="1" dirty="0" err="1">
                <a:solidFill>
                  <a:sysClr val="windowText" lastClr="000000"/>
                </a:solidFill>
                <a:latin typeface="Arial"/>
              </a:rPr>
              <a:t>Наточий</a:t>
            </a:r>
            <a:r>
              <a:rPr lang="ru-RU" sz="1200" b="1" dirty="0">
                <a:solidFill>
                  <a:sysClr val="windowText" lastClr="000000"/>
                </a:solidFill>
                <a:latin typeface="Arial"/>
              </a:rPr>
              <a:t> Егор Сергеевич, </a:t>
            </a:r>
            <a:r>
              <a:rPr lang="ru-RU" sz="1200" dirty="0">
                <a:solidFill>
                  <a:sysClr val="windowText" lastClr="000000"/>
                </a:solidFill>
                <a:latin typeface="Arial"/>
              </a:rPr>
              <a:t>студент гр. ИП-41 Политехнического колледжа ФГБОУ ВО «Майкопский государственный технологический университет», программист</a:t>
            </a:r>
          </a:p>
          <a:p>
            <a:endParaRPr lang="ru-RU" dirty="0"/>
          </a:p>
        </p:txBody>
      </p:sp>
      <p:sp>
        <p:nvSpPr>
          <p:cNvPr id="29" name="Текст 30">
            <a:extLst>
              <a:ext uri="{FF2B5EF4-FFF2-40B4-BE49-F238E27FC236}">
                <a16:creationId xmlns:a16="http://schemas.microsoft.com/office/drawing/2014/main" id="{9C6F9F6A-88F8-4268-90A7-F228B4B62EE8}"/>
              </a:ext>
            </a:extLst>
          </p:cNvPr>
          <p:cNvSpPr txBox="1">
            <a:spLocks/>
          </p:cNvSpPr>
          <p:nvPr/>
        </p:nvSpPr>
        <p:spPr>
          <a:xfrm>
            <a:off x="8638245" y="4159402"/>
            <a:ext cx="1614346" cy="20143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" indent="0">
              <a:buNone/>
            </a:pPr>
            <a:r>
              <a:rPr lang="ru-RU" sz="1200" b="1" dirty="0">
                <a:solidFill>
                  <a:sysClr val="windowText" lastClr="000000"/>
                </a:solidFill>
                <a:latin typeface="Arial"/>
              </a:rPr>
              <a:t>Захаров Владимир Сергеевич, </a:t>
            </a:r>
            <a:r>
              <a:rPr lang="ru-RU" sz="1200" dirty="0">
                <a:solidFill>
                  <a:sysClr val="windowText" lastClr="000000"/>
                </a:solidFill>
                <a:latin typeface="Arial"/>
              </a:rPr>
              <a:t>студент гр. ИП-41 Политехнического колледжа ФГБОУ ВО «Майкопский государственный технологический университет», программист</a:t>
            </a: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A3B7BF-0201-411C-86F2-A38990726D8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470" y="2379636"/>
            <a:ext cx="1201352" cy="1589510"/>
          </a:xfrm>
          <a:prstGeom prst="rect">
            <a:avLst/>
          </a:prstGeom>
        </p:spPr>
      </p:pic>
      <p:sp>
        <p:nvSpPr>
          <p:cNvPr id="23" name="Текст 30">
            <a:extLst>
              <a:ext uri="{FF2B5EF4-FFF2-40B4-BE49-F238E27FC236}">
                <a16:creationId xmlns:a16="http://schemas.microsoft.com/office/drawing/2014/main" id="{3E38BEEF-2AFD-43BA-BA46-9924323DA3AF}"/>
              </a:ext>
            </a:extLst>
          </p:cNvPr>
          <p:cNvSpPr txBox="1">
            <a:spLocks/>
          </p:cNvSpPr>
          <p:nvPr/>
        </p:nvSpPr>
        <p:spPr>
          <a:xfrm>
            <a:off x="10216668" y="4111459"/>
            <a:ext cx="1614347" cy="20143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" indent="0">
              <a:buNone/>
            </a:pPr>
            <a:r>
              <a:rPr lang="ru-RU" sz="1200" b="1" dirty="0">
                <a:solidFill>
                  <a:sysClr val="windowText" lastClr="000000"/>
                </a:solidFill>
                <a:latin typeface="Arial"/>
              </a:rPr>
              <a:t>Гладченко Дарья Вячеславовна, </a:t>
            </a:r>
            <a:r>
              <a:rPr lang="ru-RU" sz="1200" dirty="0">
                <a:solidFill>
                  <a:sysClr val="windowText" lastClr="000000"/>
                </a:solidFill>
                <a:latin typeface="Arial"/>
              </a:rPr>
              <a:t>студентка гр. ИП-41 Политехнического колледжа ФГБОУ ВО «Майкопский государственный технологический университет», программист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455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884628" y="21542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884629" y="21256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56341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5644" y="566143"/>
              <a:ext cx="2691375" cy="1065037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361"/>
            <a:stretch/>
          </p:blipFill>
          <p:spPr>
            <a:xfrm>
              <a:off x="0" y="0"/>
              <a:ext cx="1895475" cy="6858000"/>
            </a:xfrm>
            <a:prstGeom prst="rect">
              <a:avLst/>
            </a:prstGeom>
          </p:spPr>
        </p:pic>
      </p:grp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2085325" y="4969083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Телефон: +79288816878</a:t>
            </a:r>
          </a:p>
          <a:p>
            <a:pPr algn="l"/>
            <a:r>
              <a:rPr lang="en-US" dirty="0"/>
              <a:t>E-mail</a:t>
            </a:r>
            <a:r>
              <a:rPr lang="ru-RU" dirty="0"/>
              <a:t>: </a:t>
            </a:r>
            <a:r>
              <a:rPr lang="en-US" dirty="0"/>
              <a:t>milana.sapieva@yandex.ru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42B511-CE49-4E9A-8866-653A9E46C581}"/>
              </a:ext>
            </a:extLst>
          </p:cNvPr>
          <p:cNvSpPr txBox="1"/>
          <p:nvPr/>
        </p:nvSpPr>
        <p:spPr>
          <a:xfrm>
            <a:off x="3990975" y="2631790"/>
            <a:ext cx="8067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Благодарю за внимание!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21C7E83-5EBF-49E1-B392-AACD7DFDADC9}"/>
              </a:ext>
            </a:extLst>
          </p:cNvPr>
          <p:cNvSpPr/>
          <p:nvPr/>
        </p:nvSpPr>
        <p:spPr>
          <a:xfrm>
            <a:off x="2081213" y="4315967"/>
            <a:ext cx="1724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Контакты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1854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778</Words>
  <Application>Microsoft Office PowerPoint</Application>
  <PresentationFormat>Широкоэкранный</PresentationFormat>
  <Paragraphs>82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Noto Sans</vt:lpstr>
      <vt:lpstr>Times New Roman</vt:lpstr>
      <vt:lpstr>Wingdings</vt:lpstr>
      <vt:lpstr>Тема Office</vt:lpstr>
      <vt:lpstr> </vt:lpstr>
      <vt:lpstr>Актуальность проекта</vt:lpstr>
      <vt:lpstr>Проблема</vt:lpstr>
      <vt:lpstr>Проблема</vt:lpstr>
      <vt:lpstr>Решение</vt:lpstr>
      <vt:lpstr>Решение</vt:lpstr>
      <vt:lpstr>Решение</vt:lpstr>
      <vt:lpstr>Решение</vt:lpstr>
      <vt:lpstr>Решение</vt:lpstr>
      <vt:lpstr>Презентация PowerPoint</vt:lpstr>
      <vt:lpstr>Планы развития</vt:lpstr>
      <vt:lpstr>Команда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Азамат</dc:creator>
  <cp:lastModifiedBy>1</cp:lastModifiedBy>
  <cp:revision>101</cp:revision>
  <dcterms:created xsi:type="dcterms:W3CDTF">2022-12-07T07:35:46Z</dcterms:created>
  <dcterms:modified xsi:type="dcterms:W3CDTF">2024-06-20T13:58:11Z</dcterms:modified>
</cp:coreProperties>
</file>