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9" r:id="rId3"/>
    <p:sldId id="280" r:id="rId4"/>
    <p:sldId id="275" r:id="rId5"/>
    <p:sldId id="281" r:id="rId6"/>
    <p:sldId id="276" r:id="rId7"/>
    <p:sldId id="282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51" y="2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/>
            <a:r>
              <a:rPr lang="ru-RU" sz="2400" b="1" dirty="0"/>
              <a:t>Система мониторинга и диагностики узлов беспилотных авиационных систем</a:t>
            </a:r>
          </a:p>
          <a:p>
            <a:endParaRPr dirty="0"/>
          </a:p>
        </p:txBody>
      </p:sp>
      <p:sp>
        <p:nvSpPr>
          <p:cNvPr id="171" name="Квадрат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Gilroy-ExtraBold"/>
              </a:rPr>
            </a:br>
            <a:r>
              <a:rPr lang="ru-RU" b="1" dirty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Объект 4"/>
              <p:cNvSpPr txBox="1">
                <a:spLocks/>
              </p:cNvSpPr>
              <p:nvPr/>
            </p:nvSpPr>
            <p:spPr>
              <a:xfrm>
                <a:off x="464171" y="1062511"/>
                <a:ext cx="8219256" cy="424471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ru-RU" sz="1600" dirty="0">
                    <a:cs typeface="Times New Roman" panose="02020603050405020304" pitchFamily="18" charset="0"/>
                  </a:rPr>
                  <a:t> Цель – повышение надежности и безотказности узлов БАС, в том числе электрических двигателей, предупреждение аварийных ситуаций.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ru-RU" sz="1600" dirty="0">
                    <a:cs typeface="Times New Roman" panose="02020603050405020304" pitchFamily="18" charset="0"/>
                  </a:rPr>
                  <a:t>     Задачи – разработка системы мониторинга и диагностирования узлов БАС, определение технического состояния.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ru-RU" sz="1600" dirty="0"/>
                  <a:t>     Для решения данной задачи вводится виртуальная измерительная матрица в пространстве состояний.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ru-RU" sz="1600" b="1" i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1</m:t>
                    </m:r>
                    <m:r>
                      <a:rPr lang="ru-RU" sz="1600" b="1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1600" b="1" i="1">
                        <a:latin typeface="Cambria Math" panose="02040503050406030204" pitchFamily="18" charset="0"/>
                      </a:rPr>
                      <m:t>𝐀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)</m:t>
                    </m:r>
                    <m:r>
                      <a:rPr lang="ru-RU" sz="1600" b="1" i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)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+</m:t>
                    </m:r>
                    <m:r>
                      <a:rPr lang="ru-RU" sz="1600" b="1" i="1">
                        <a:latin typeface="Cambria Math" panose="02040503050406030204" pitchFamily="18" charset="0"/>
                      </a:rPr>
                      <m:t>𝐁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)</m:t>
                    </m:r>
                    <m:r>
                      <a:rPr lang="ru-RU" sz="1600" b="1" i="1">
                        <a:latin typeface="Cambria Math" panose="02040503050406030204" pitchFamily="18" charset="0"/>
                      </a:rPr>
                      <m:t>𝐮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1600" dirty="0"/>
                  <a:t>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ru-RU" sz="1600" b="1" i="1">
                        <a:latin typeface="Cambria Math" panose="02040503050406030204" pitchFamily="18" charset="0"/>
                      </a:rPr>
                      <m:t>𝐲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)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1600" b="1" i="1">
                        <a:latin typeface="Cambria Math" panose="02040503050406030204" pitchFamily="18" charset="0"/>
                      </a:rPr>
                      <m:t>𝐂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)</m:t>
                    </m:r>
                    <m:r>
                      <a:rPr lang="ru-RU" sz="1600" b="1" i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)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+</m:t>
                    </m:r>
                    <m:r>
                      <a:rPr lang="ru-RU" sz="1600" b="1" i="1">
                        <a:latin typeface="Cambria Math" panose="02040503050406030204" pitchFamily="18" charset="0"/>
                      </a:rPr>
                      <m:t>𝐃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)</m:t>
                    </m:r>
                    <m:r>
                      <a:rPr lang="ru-RU" sz="1600" b="1" i="1">
                        <a:latin typeface="Cambria Math" panose="02040503050406030204" pitchFamily="18" charset="0"/>
                      </a:rPr>
                      <m:t>𝐮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1600" dirty="0"/>
                  <a:t>,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ru-RU" sz="1600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160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ru-RU" sz="1600" i="1">
                          <a:latin typeface="Cambria Math" panose="02040503050406030204" pitchFamily="18" charset="0"/>
                        </a:rPr>
                        <m:t>, 1, …, </m:t>
                      </m:r>
                      <m:r>
                        <a:rPr lang="ru-RU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ru-RU" sz="1600" i="1">
                          <a:latin typeface="Cambria Math" panose="02040503050406030204" pitchFamily="18" charset="0"/>
                        </a:rPr>
                        <m:t>−1,</m:t>
                      </m:r>
                    </m:oMath>
                  </m:oMathPara>
                </a14:m>
                <a:endParaRPr lang="ru-RU" sz="16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b="1" i="1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ru-RU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ru-RU" sz="1600" b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b="1" i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ru-RU" sz="160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16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ru-RU" sz="1600" dirty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ru-RU" sz="1600" dirty="0"/>
                  <a:t>где </a:t>
                </a:r>
                <a14:m>
                  <m:oMath xmlns:m="http://schemas.openxmlformats.org/officeDocument/2006/math">
                    <m:r>
                      <a:rPr lang="ru-RU" sz="1600" b="1" i="1">
                        <a:latin typeface="Cambria Math" panose="02040503050406030204" pitchFamily="18" charset="0"/>
                      </a:rPr>
                      <m:t>𝐂</m:t>
                    </m:r>
                    <m:r>
                      <a:rPr lang="ru-RU" sz="16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6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sz="16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1600" dirty="0"/>
                  <a:t> – виртуальная измерительная матрица.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ru-RU" sz="1600" dirty="0"/>
                  <a:t>     Модель привода в пространстве состояний с отрицательной обратной связью при квазиоптимальном управлении показана на рисунке. Закон оптимального управления по отрицательной обратной связи, найденный по линейному квадратичному функционалу, должен минимизировать критерий оптимальности </a:t>
                </a:r>
                <a:r>
                  <a:rPr lang="en-US" sz="1600" i="1" dirty="0"/>
                  <a:t>I</a:t>
                </a:r>
                <a:r>
                  <a:rPr lang="ru-RU" sz="1600" dirty="0"/>
                  <a:t>.</a:t>
                </a:r>
                <a:endParaRPr lang="ru-RU" sz="1600" dirty="0">
                  <a:latin typeface="Georgia" panose="02040502050405020303" pitchFamily="18" charset="0"/>
                </a:endParaRPr>
              </a:p>
              <a:p>
                <a:pPr marL="514350" indent="-514350">
                  <a:buAutoNum type="arabicPeriod"/>
                </a:pPr>
                <a:endParaRPr lang="ru-RU" sz="1800" dirty="0">
                  <a:latin typeface="Georgia" panose="02040502050405020303" pitchFamily="18" charset="0"/>
                </a:endParaRPr>
              </a:p>
            </p:txBody>
          </p:sp>
        </mc:Choice>
        <mc:Fallback>
          <p:sp>
            <p:nvSpPr>
              <p:cNvPr id="13" name="Объект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71" y="1062511"/>
                <a:ext cx="8219256" cy="4244712"/>
              </a:xfrm>
              <a:prstGeom prst="rect">
                <a:avLst/>
              </a:prstGeom>
              <a:blipFill>
                <a:blip r:embed="rId4"/>
                <a:stretch>
                  <a:fillRect l="-223" r="-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Технологичность стартап-проекта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>
                <a:cs typeface="Times New Roman" panose="02020603050405020304" pitchFamily="18" charset="0"/>
              </a:rPr>
              <a:t>Повышение надежности и безотказности узлов БАС, в том числе электрических двигателей, предупреждение аварийных ситуаций.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Существующие решения не эффективны для БАС, где требуется, чтобы </a:t>
            </a:r>
            <a:r>
              <a:rPr lang="ru-RU" sz="2400" dirty="0">
                <a:cs typeface="Times New Roman" panose="02020603050405020304" pitchFamily="18" charset="0"/>
              </a:rPr>
              <a:t>система мониторинга и диагностирования узлов БАС имела</a:t>
            </a:r>
            <a:r>
              <a:rPr lang="ru-RU" sz="2400" dirty="0"/>
              <a:t> малую массу, высокую производительность и эффективность.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1657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2400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Аналогов нет, т.к. отрасль БАС начала активно развиваться в России с 2024 года.</a:t>
            </a:r>
            <a:endParaRPr lang="ru-RU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ru-RU" sz="1600" dirty="0"/>
              <a:t>Т.к. рынок отрасли БАС еще только развивается, то трудно предполагать его объем, рост и уровень конкуренции. Предполагается, что каждое предприятие, где производятся или эксплуатируются БАС должно встраивать </a:t>
            </a:r>
            <a:r>
              <a:rPr lang="ru-RU" sz="1600" dirty="0">
                <a:cs typeface="Times New Roman" panose="02020603050405020304" pitchFamily="18" charset="0"/>
              </a:rPr>
              <a:t>системы мониторинга и диагностирования узлов БАС.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/>
              <a:t>«Геоскан», мелкосерийно производит несколько типов гражданских БАС. План поставок на этот год — около 5 тыс. дронов. Спрос на профессиональные БАС для нужд только сельского хозяйства оценивается в 50 тыс. штук, для мониторинга (над стройками, другими инфраструктурными объектами, для кадастровых работ) — порядка 10–20 тыс. штук. в РФ производят «</a:t>
            </a:r>
            <a:r>
              <a:rPr lang="ru-RU" sz="1600" dirty="0" err="1"/>
              <a:t>Аэромакс</a:t>
            </a:r>
            <a:r>
              <a:rPr lang="ru-RU" sz="1600" dirty="0"/>
              <a:t>», компания «Транспорт будущего» (входит в ГК «ЭФКО»), концерн «Алмаз-Антей» (запустил серию прошлой осенью, до конца 2022 года планировалось выпустить тысячу БАС), Ижевские беспилотные системы, группа компаний «</a:t>
            </a:r>
            <a:r>
              <a:rPr lang="en-US" sz="1600" dirty="0" err="1"/>
              <a:t>Zala</a:t>
            </a:r>
            <a:r>
              <a:rPr lang="en-US" sz="1600" dirty="0"/>
              <a:t> Aero</a:t>
            </a:r>
            <a:r>
              <a:rPr lang="ru-RU" sz="1600" dirty="0"/>
              <a:t>», ОАК, «Вертолеты России», «</a:t>
            </a:r>
            <a:r>
              <a:rPr lang="ru-RU" sz="1600" dirty="0" err="1"/>
              <a:t>Агримакс.Аэро</a:t>
            </a:r>
            <a:r>
              <a:rPr lang="ru-RU" sz="1600" dirty="0"/>
              <a:t>», «</a:t>
            </a:r>
            <a:r>
              <a:rPr lang="ru-RU" sz="1600" dirty="0" err="1"/>
              <a:t>Аэромакс</a:t>
            </a:r>
            <a:r>
              <a:rPr lang="ru-RU" sz="1600" dirty="0"/>
              <a:t>», «</a:t>
            </a:r>
            <a:r>
              <a:rPr lang="ru-RU" sz="1600" dirty="0" err="1"/>
              <a:t>Финко</a:t>
            </a:r>
            <a:r>
              <a:rPr lang="ru-RU" sz="1600" dirty="0"/>
              <a:t>», «</a:t>
            </a:r>
            <a:r>
              <a:rPr lang="ru-RU" sz="1600" dirty="0" err="1"/>
              <a:t>Птеро</a:t>
            </a:r>
            <a:r>
              <a:rPr lang="ru-RU" sz="1600" dirty="0"/>
              <a:t>», ЛМТ, «Миль и Камов», «Радар </a:t>
            </a:r>
            <a:r>
              <a:rPr lang="ru-RU" sz="1600" dirty="0" err="1"/>
              <a:t>ммс</a:t>
            </a:r>
            <a:r>
              <a:rPr lang="ru-RU" sz="1600" dirty="0"/>
              <a:t>», «ВР-Технологии», «</a:t>
            </a:r>
            <a:r>
              <a:rPr lang="ru-RU" sz="1600" dirty="0" err="1"/>
              <a:t>Аэроглоуб</a:t>
            </a:r>
            <a:r>
              <a:rPr lang="ru-RU" sz="1600" dirty="0"/>
              <a:t>» и другие. </a:t>
            </a:r>
            <a:endParaRPr lang="ru-RU" sz="16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57200">
              <a:buAutoNum type="arabicPeriod"/>
            </a:pPr>
            <a:r>
              <a:rPr lang="ru-RU" sz="2400" dirty="0"/>
              <a:t>Разработка методики проведения экспериментов на стенде и на БАС.</a:t>
            </a:r>
          </a:p>
          <a:p>
            <a:pPr marL="473075" indent="-457200">
              <a:buAutoNum type="arabicPeriod"/>
            </a:pPr>
            <a:r>
              <a:rPr lang="ru-RU" sz="2400" dirty="0"/>
              <a:t>Проведение экспериментов на стенде.</a:t>
            </a:r>
          </a:p>
          <a:p>
            <a:pPr marL="473075" indent="-457200">
              <a:buAutoNum type="arabicPeriod"/>
            </a:pPr>
            <a:r>
              <a:rPr lang="ru-RU" sz="2400" dirty="0"/>
              <a:t>Совершенствование алгоритмов и ПО.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2400" dirty="0"/>
              <a:t>Изготовление опытного образца системы мониторинга и диагностики БАС.</a:t>
            </a:r>
          </a:p>
          <a:p>
            <a:pPr marL="473075" indent="-457200">
              <a:buAutoNum type="arabicPeriod"/>
            </a:pPr>
            <a:r>
              <a:rPr lang="ru-RU" sz="2400" dirty="0"/>
              <a:t>Проведение экспериментов на БАС.</a:t>
            </a:r>
          </a:p>
          <a:p>
            <a:pPr marL="473075" indent="-457200">
              <a:buAutoNum type="arabicPeriod"/>
            </a:pPr>
            <a:r>
              <a:rPr lang="ru-RU" sz="2400" dirty="0"/>
              <a:t>Разработка методики мониторинга и диагностики БАС.</a:t>
            </a:r>
          </a:p>
          <a:p>
            <a:pPr marL="473075" indent="-457200">
              <a:buAutoNum type="arabicPeriod"/>
            </a:pPr>
            <a:r>
              <a:rPr lang="ru-RU" sz="2400" dirty="0"/>
              <a:t>Изготовление и продажи систем мониторинга и диагностики БАС.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Никитин Юрий Рафаилович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канд. техн. наук, доцент кафедры «Мехатронные системы»,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ФГБОУ ВО «Ижевский государственный технический университет имени М.Т.Калашникова»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Квалификация заявителя</a:t>
            </a:r>
          </a:p>
        </p:txBody>
      </p:sp>
    </p:spTree>
    <p:extLst>
      <p:ext uri="{BB962C8B-B14F-4D97-AF65-F5344CB8AC3E}">
        <p14:creationId xmlns:p14="http://schemas.microsoft.com/office/powerpoint/2010/main" val="310293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Nikitin@istu.ru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+79068164399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10692680" y="1556322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84628" y="1895596"/>
            <a:ext cx="2957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Никитин Юрий Рафаилович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6677" y="3866222"/>
            <a:ext cx="12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Фото проекта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20D5164-6620-4E0A-8EB8-D8CF147FC5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789255"/>
            <a:ext cx="4895877" cy="326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9331</TotalTime>
  <Words>529</Words>
  <Application>Microsoft Office PowerPoint</Application>
  <PresentationFormat>Экран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Cambria Math</vt:lpstr>
      <vt:lpstr>Georgia</vt:lpstr>
      <vt:lpstr>Gilroy-ExtraBold</vt:lpstr>
      <vt:lpstr>Helvetica Neue</vt:lpstr>
      <vt:lpstr>Times New Roman</vt:lpstr>
      <vt:lpstr>Тема Office</vt:lpstr>
      <vt:lpstr>Студенческий  Стартап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Юрий Никитин</cp:lastModifiedBy>
  <cp:revision>79</cp:revision>
  <dcterms:created xsi:type="dcterms:W3CDTF">2023-02-08T09:03:57Z</dcterms:created>
  <dcterms:modified xsi:type="dcterms:W3CDTF">2024-09-04T17:37:53Z</dcterms:modified>
</cp:coreProperties>
</file>