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4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6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8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9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5840" r:id="rId2"/>
    <p:sldMasterId id="2147485870" r:id="rId3"/>
    <p:sldMasterId id="2147485900" r:id="rId4"/>
    <p:sldMasterId id="2147485930" r:id="rId5"/>
    <p:sldMasterId id="2147485960" r:id="rId6"/>
    <p:sldMasterId id="2147485990" r:id="rId7"/>
    <p:sldMasterId id="2147486050" r:id="rId8"/>
    <p:sldMasterId id="2147486110" r:id="rId9"/>
    <p:sldMasterId id="2147486170" r:id="rId10"/>
    <p:sldMasterId id="2147486200" r:id="rId11"/>
  </p:sldMasterIdLst>
  <p:notesMasterIdLst>
    <p:notesMasterId r:id="rId24"/>
  </p:notesMasterIdLst>
  <p:handoutMasterIdLst>
    <p:handoutMasterId r:id="rId25"/>
  </p:handoutMasterIdLst>
  <p:sldIdLst>
    <p:sldId id="339" r:id="rId12"/>
    <p:sldId id="340" r:id="rId13"/>
    <p:sldId id="341" r:id="rId14"/>
    <p:sldId id="342" r:id="rId15"/>
    <p:sldId id="344" r:id="rId16"/>
    <p:sldId id="343" r:id="rId17"/>
    <p:sldId id="346" r:id="rId18"/>
    <p:sldId id="348" r:id="rId19"/>
    <p:sldId id="359" r:id="rId20"/>
    <p:sldId id="350" r:id="rId21"/>
    <p:sldId id="351" r:id="rId22"/>
    <p:sldId id="360" r:id="rId23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акеева Елена Владимировна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14F"/>
    <a:srgbClr val="E9EFF7"/>
    <a:srgbClr val="6666FF"/>
    <a:srgbClr val="8A0000"/>
    <a:srgbClr val="8D8DE3"/>
    <a:srgbClr val="000086"/>
    <a:srgbClr val="8585FF"/>
    <a:srgbClr val="336699"/>
    <a:srgbClr val="CAE6EE"/>
    <a:srgbClr val="C1B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94494" autoAdjust="0"/>
  </p:normalViewPr>
  <p:slideViewPr>
    <p:cSldViewPr>
      <p:cViewPr varScale="1">
        <p:scale>
          <a:sx n="110" d="100"/>
          <a:sy n="110" d="100"/>
        </p:scale>
        <p:origin x="13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922" y="-90"/>
      </p:cViewPr>
      <p:guideLst>
        <p:guide orient="horz" pos="3131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88B58-BD10-43A4-BAB4-8F4E81A44D33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3526C-21EC-4FB6-9374-2B3F6DD951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544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692E72-7A4F-45F5-AC11-BAC7E3474F54}" type="datetimeFigureOut">
              <a:rPr lang="ru-RU"/>
              <a:pPr>
                <a:defRPr/>
              </a:pPr>
              <a:t>15.11.2023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2416"/>
            <a:ext cx="5409562" cy="447436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71403C-4C3B-4954-B569-13FC6BBD37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850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71403C-4C3B-4954-B569-13FC6BBD379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117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CA03DBF-898C-4250-B526-75046463BF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695C50E-9748-4DE6-95F0-5E43CB8A40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2E56470-EEEB-4313-B48C-B456EB95C7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715435-ADFB-4C69-9517-C7BE0441F3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25DF797-C469-417E-ACB2-1E9C9F1092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8A49163-F171-4B6B-8C7E-0830471CD9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CA30AF4-2AE4-43FA-9B90-F13E796D87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5820461-05F2-4AC2-9991-CDBC2426B4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3852907-1C21-4151-9CE5-58F26B89CF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D9890D7-F3EE-45A4-937B-C1700D3A2D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53FB81-B68A-47E7-AB1F-B7A43080CA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8F7AC74-BC45-47A7-A0E2-8120A1D4AE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9660FA-4B2F-4141-A75F-9ABE1BED01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B13E2B2-3748-4517-A52F-5BA787CF78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18628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797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26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662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053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472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67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052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14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16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83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918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5733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121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9409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16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173006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44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97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36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565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279995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5303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8016899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4860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5579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8781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5307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2981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075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8106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181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6984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093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957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325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2742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757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8271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7516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2215693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5904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837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981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205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539068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144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3378510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173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60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7438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807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673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355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9350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440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2546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676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772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561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146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0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6280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321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3935337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673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7353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120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26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681223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3786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4449456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5142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2190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414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356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57336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716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453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587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9017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0095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873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8677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748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719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0568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6146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89091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5865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72255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703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950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575660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9745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2402365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074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0153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8873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974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4376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0167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54322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502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023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7738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1135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274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7452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24843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564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29237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95651873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56794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57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97943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09811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00130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8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2041668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6706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426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6071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8144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00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9357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4556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8183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26976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9774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3679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8240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56817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6367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9543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378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771417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98390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21058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3866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3664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9461932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54014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20725090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795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9816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603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71347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9091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44382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1678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96014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50041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471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65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8419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1968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3921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600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6779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92665880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7185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090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2015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02449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0131669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6997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28199257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37552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13819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7914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25063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402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7845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71722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0182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359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5364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8678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08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25089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54911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8607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8223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88731601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23575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0747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2320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48471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0802930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14157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32836516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0339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85932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34085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7485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76327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1386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6866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19415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3962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0506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2656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9970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7552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9251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44285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6296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04309403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694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5876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88542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6309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5727261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27217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75872954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1066-1F2D-4CF6-8BDF-D5B3DD31780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5465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715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22F0-5E79-47A1-A082-32CE5FAD46B4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30456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0ED5-8EB8-4C44-B46B-F1C01517D849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43667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822A-61D4-49A8-9A90-870F8A7D2A23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0747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674-42C8-429D-B338-E015FE44EEDC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06950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CAC5-9F5A-4194-9767-B6F568CA6FD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0730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C2949-7AAD-4D2D-8257-A1AA81EDDEAE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2594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F8F7-5102-441A-A2C5-C5D224F3AA0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9790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D72AC-2A44-4AA0-8490-2C504EC0CD1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4674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7AB36-BAD9-4D2C-AB05-0C3152EEBF4A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43091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FC1E-B28C-4E7D-BB46-365273BB14F1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58923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D87F-6A83-4745-B943-D122BAA344B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1907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37139-B34F-4523-A095-84E680EFE222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95567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05933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19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18" y="394242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1" y="3939654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F1EC214-25E3-4389-8B69-4283F812F45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2067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244F-5068-460F-ADA1-5DAB69D33F6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0959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0EE3-511C-485C-B077-AD45D453807B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2091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8830071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3728-CCF1-49FD-82F7-2DD3779BC3E8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94663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0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0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8" name="Slide Number Placeholder 3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E15B-BC9F-45E0-BC2F-F0C04D74BD7F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50976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18" name="Rectangle 27"/>
          <p:cNvSpPr/>
          <p:nvPr userDrawn="1"/>
        </p:nvSpPr>
        <p:spPr>
          <a:xfrm>
            <a:off x="6942138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8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3" y="394734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3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7" y="3962400"/>
            <a:ext cx="1744663" cy="14938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19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18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3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Slide Number Placeholder 29"/>
          <p:cNvSpPr>
            <a:spLocks noGrp="1"/>
          </p:cNvSpPr>
          <p:nvPr>
            <p:ph type="sldNum" sz="quarter" idx="30"/>
          </p:nvPr>
        </p:nvSpPr>
        <p:spPr>
          <a:xfrm>
            <a:off x="8077200" y="0"/>
            <a:ext cx="585788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6296-3B7D-4AA6-A720-254FD0A78077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55577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8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8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8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8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8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8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43" name="Slide Number Placeholder 49"/>
          <p:cNvSpPr>
            <a:spLocks noGrp="1"/>
          </p:cNvSpPr>
          <p:nvPr>
            <p:ph type="sldNum" sz="quarter" idx="30"/>
          </p:nvPr>
        </p:nvSpPr>
        <p:spPr>
          <a:xfrm>
            <a:off x="8153400" y="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A90A4-3E3B-4A69-8433-B6EE261ECC5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4183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1602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7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Slide Number Placeholder 2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4A72-3BE6-49EC-9D86-C550AA37D800}" type="slidenum">
              <a:rPr lang="en-JM" alt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JM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08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slideLayout" Target="../slideLayouts/slideLayout109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Relationship Id="rId27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Relationship Id="rId27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Relationship Id="rId27" Type="http://schemas.openxmlformats.org/officeDocument/2006/relationships/image" Target="../media/image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Relationship Id="rId27" Type="http://schemas.openxmlformats.org/officeDocument/2006/relationships/image" Target="../media/image2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18" Type="http://schemas.openxmlformats.org/officeDocument/2006/relationships/slideLayout" Target="../slideLayouts/slideLayout224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slideLayout" Target="../slideLayouts/slideLayout223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20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24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23" Type="http://schemas.openxmlformats.org/officeDocument/2006/relationships/slideLayout" Target="../slideLayouts/slideLayout229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216.xml"/><Relationship Id="rId19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Relationship Id="rId22" Type="http://schemas.openxmlformats.org/officeDocument/2006/relationships/slideLayout" Target="../slideLayouts/slideLayout228.xml"/><Relationship Id="rId27" Type="http://schemas.openxmlformats.org/officeDocument/2006/relationships/image" Target="../media/image2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8.xml"/><Relationship Id="rId13" Type="http://schemas.openxmlformats.org/officeDocument/2006/relationships/slideLayout" Target="../slideLayouts/slideLayout243.xml"/><Relationship Id="rId18" Type="http://schemas.openxmlformats.org/officeDocument/2006/relationships/slideLayout" Target="../slideLayouts/slideLayout24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33.xml"/><Relationship Id="rId21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37.xml"/><Relationship Id="rId12" Type="http://schemas.openxmlformats.org/officeDocument/2006/relationships/slideLayout" Target="../slideLayouts/slideLayout242.xml"/><Relationship Id="rId17" Type="http://schemas.openxmlformats.org/officeDocument/2006/relationships/slideLayout" Target="../slideLayouts/slideLayout247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232.xml"/><Relationship Id="rId16" Type="http://schemas.openxmlformats.org/officeDocument/2006/relationships/slideLayout" Target="../slideLayouts/slideLayout246.xml"/><Relationship Id="rId20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31.xml"/><Relationship Id="rId6" Type="http://schemas.openxmlformats.org/officeDocument/2006/relationships/slideLayout" Target="../slideLayouts/slideLayout236.xml"/><Relationship Id="rId11" Type="http://schemas.openxmlformats.org/officeDocument/2006/relationships/slideLayout" Target="../slideLayouts/slideLayout241.xml"/><Relationship Id="rId24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35.xml"/><Relationship Id="rId15" Type="http://schemas.openxmlformats.org/officeDocument/2006/relationships/slideLayout" Target="../slideLayouts/slideLayout245.xml"/><Relationship Id="rId23" Type="http://schemas.openxmlformats.org/officeDocument/2006/relationships/slideLayout" Target="../slideLayouts/slideLayout253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240.xml"/><Relationship Id="rId19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34.xml"/><Relationship Id="rId9" Type="http://schemas.openxmlformats.org/officeDocument/2006/relationships/slideLayout" Target="../slideLayouts/slideLayout239.xml"/><Relationship Id="rId14" Type="http://schemas.openxmlformats.org/officeDocument/2006/relationships/slideLayout" Target="../slideLayouts/slideLayout244.xml"/><Relationship Id="rId22" Type="http://schemas.openxmlformats.org/officeDocument/2006/relationships/slideLayout" Target="../slideLayouts/slideLayout252.xml"/><Relationship Id="rId27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741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471384B-51EE-406E-B435-E1A0DB86BF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12" r:id="rId1"/>
    <p:sldLayoutId id="2147485813" r:id="rId2"/>
    <p:sldLayoutId id="2147485814" r:id="rId3"/>
    <p:sldLayoutId id="2147485815" r:id="rId4"/>
    <p:sldLayoutId id="2147485816" r:id="rId5"/>
    <p:sldLayoutId id="2147485817" r:id="rId6"/>
    <p:sldLayoutId id="2147485818" r:id="rId7"/>
    <p:sldLayoutId id="2147485819" r:id="rId8"/>
    <p:sldLayoutId id="2147485820" r:id="rId9"/>
    <p:sldLayoutId id="2147485821" r:id="rId10"/>
    <p:sldLayoutId id="2147485822" r:id="rId11"/>
    <p:sldLayoutId id="2147485823" r:id="rId12"/>
    <p:sldLayoutId id="2147485824" r:id="rId13"/>
    <p:sldLayoutId id="214748582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574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1" r:id="rId1"/>
    <p:sldLayoutId id="2147485842" r:id="rId2"/>
    <p:sldLayoutId id="2147485843" r:id="rId3"/>
    <p:sldLayoutId id="2147485844" r:id="rId4"/>
    <p:sldLayoutId id="2147485845" r:id="rId5"/>
    <p:sldLayoutId id="2147485846" r:id="rId6"/>
    <p:sldLayoutId id="2147485847" r:id="rId7"/>
    <p:sldLayoutId id="2147485848" r:id="rId8"/>
    <p:sldLayoutId id="2147485849" r:id="rId9"/>
    <p:sldLayoutId id="2147485850" r:id="rId10"/>
    <p:sldLayoutId id="2147485851" r:id="rId11"/>
    <p:sldLayoutId id="2147485852" r:id="rId12"/>
    <p:sldLayoutId id="2147485853" r:id="rId13"/>
    <p:sldLayoutId id="2147485854" r:id="rId14"/>
    <p:sldLayoutId id="2147485855" r:id="rId15"/>
    <p:sldLayoutId id="2147485856" r:id="rId16"/>
    <p:sldLayoutId id="2147485857" r:id="rId17"/>
    <p:sldLayoutId id="2147485858" r:id="rId18"/>
    <p:sldLayoutId id="2147485859" r:id="rId19"/>
    <p:sldLayoutId id="2147485861" r:id="rId20"/>
    <p:sldLayoutId id="2147485862" r:id="rId21"/>
    <p:sldLayoutId id="2147485866" r:id="rId22"/>
    <p:sldLayoutId id="2147485868" r:id="rId23"/>
    <p:sldLayoutId id="214748586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218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1" r:id="rId1"/>
    <p:sldLayoutId id="2147485872" r:id="rId2"/>
    <p:sldLayoutId id="2147485873" r:id="rId3"/>
    <p:sldLayoutId id="2147485874" r:id="rId4"/>
    <p:sldLayoutId id="2147485875" r:id="rId5"/>
    <p:sldLayoutId id="2147485876" r:id="rId6"/>
    <p:sldLayoutId id="2147485877" r:id="rId7"/>
    <p:sldLayoutId id="2147485878" r:id="rId8"/>
    <p:sldLayoutId id="2147485879" r:id="rId9"/>
    <p:sldLayoutId id="2147485880" r:id="rId10"/>
    <p:sldLayoutId id="2147485881" r:id="rId11"/>
    <p:sldLayoutId id="2147485882" r:id="rId12"/>
    <p:sldLayoutId id="2147485883" r:id="rId13"/>
    <p:sldLayoutId id="2147485884" r:id="rId14"/>
    <p:sldLayoutId id="2147485885" r:id="rId15"/>
    <p:sldLayoutId id="2147485886" r:id="rId16"/>
    <p:sldLayoutId id="2147485887" r:id="rId17"/>
    <p:sldLayoutId id="2147485888" r:id="rId18"/>
    <p:sldLayoutId id="2147485889" r:id="rId19"/>
    <p:sldLayoutId id="2147485891" r:id="rId20"/>
    <p:sldLayoutId id="2147485892" r:id="rId21"/>
    <p:sldLayoutId id="2147485896" r:id="rId22"/>
    <p:sldLayoutId id="2147485898" r:id="rId23"/>
    <p:sldLayoutId id="214748589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531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1" r:id="rId1"/>
    <p:sldLayoutId id="2147485902" r:id="rId2"/>
    <p:sldLayoutId id="2147485903" r:id="rId3"/>
    <p:sldLayoutId id="2147485904" r:id="rId4"/>
    <p:sldLayoutId id="2147485905" r:id="rId5"/>
    <p:sldLayoutId id="2147485906" r:id="rId6"/>
    <p:sldLayoutId id="2147485907" r:id="rId7"/>
    <p:sldLayoutId id="2147485908" r:id="rId8"/>
    <p:sldLayoutId id="2147485909" r:id="rId9"/>
    <p:sldLayoutId id="2147485910" r:id="rId10"/>
    <p:sldLayoutId id="2147485911" r:id="rId11"/>
    <p:sldLayoutId id="2147485912" r:id="rId12"/>
    <p:sldLayoutId id="2147485913" r:id="rId13"/>
    <p:sldLayoutId id="2147485914" r:id="rId14"/>
    <p:sldLayoutId id="2147485915" r:id="rId15"/>
    <p:sldLayoutId id="2147485916" r:id="rId16"/>
    <p:sldLayoutId id="2147485917" r:id="rId17"/>
    <p:sldLayoutId id="2147485918" r:id="rId18"/>
    <p:sldLayoutId id="2147485919" r:id="rId19"/>
    <p:sldLayoutId id="2147485921" r:id="rId20"/>
    <p:sldLayoutId id="2147485922" r:id="rId21"/>
    <p:sldLayoutId id="2147485926" r:id="rId22"/>
    <p:sldLayoutId id="2147485928" r:id="rId23"/>
    <p:sldLayoutId id="214748592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419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1" r:id="rId1"/>
    <p:sldLayoutId id="2147485932" r:id="rId2"/>
    <p:sldLayoutId id="2147485933" r:id="rId3"/>
    <p:sldLayoutId id="2147485934" r:id="rId4"/>
    <p:sldLayoutId id="2147485935" r:id="rId5"/>
    <p:sldLayoutId id="2147485936" r:id="rId6"/>
    <p:sldLayoutId id="2147485937" r:id="rId7"/>
    <p:sldLayoutId id="2147485938" r:id="rId8"/>
    <p:sldLayoutId id="2147485939" r:id="rId9"/>
    <p:sldLayoutId id="2147485940" r:id="rId10"/>
    <p:sldLayoutId id="2147485941" r:id="rId11"/>
    <p:sldLayoutId id="2147485942" r:id="rId12"/>
    <p:sldLayoutId id="2147485943" r:id="rId13"/>
    <p:sldLayoutId id="2147485944" r:id="rId14"/>
    <p:sldLayoutId id="2147485945" r:id="rId15"/>
    <p:sldLayoutId id="2147485946" r:id="rId16"/>
    <p:sldLayoutId id="2147485947" r:id="rId17"/>
    <p:sldLayoutId id="2147485948" r:id="rId18"/>
    <p:sldLayoutId id="2147485949" r:id="rId19"/>
    <p:sldLayoutId id="2147485951" r:id="rId20"/>
    <p:sldLayoutId id="2147485952" r:id="rId21"/>
    <p:sldLayoutId id="2147485956" r:id="rId22"/>
    <p:sldLayoutId id="2147485958" r:id="rId23"/>
    <p:sldLayoutId id="214748595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52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61" r:id="rId1"/>
    <p:sldLayoutId id="2147485962" r:id="rId2"/>
    <p:sldLayoutId id="2147485963" r:id="rId3"/>
    <p:sldLayoutId id="2147485964" r:id="rId4"/>
    <p:sldLayoutId id="2147485965" r:id="rId5"/>
    <p:sldLayoutId id="2147485966" r:id="rId6"/>
    <p:sldLayoutId id="2147485967" r:id="rId7"/>
    <p:sldLayoutId id="2147485968" r:id="rId8"/>
    <p:sldLayoutId id="2147485969" r:id="rId9"/>
    <p:sldLayoutId id="2147485970" r:id="rId10"/>
    <p:sldLayoutId id="2147485971" r:id="rId11"/>
    <p:sldLayoutId id="2147485972" r:id="rId12"/>
    <p:sldLayoutId id="2147485973" r:id="rId13"/>
    <p:sldLayoutId id="2147485974" r:id="rId14"/>
    <p:sldLayoutId id="2147485975" r:id="rId15"/>
    <p:sldLayoutId id="2147485976" r:id="rId16"/>
    <p:sldLayoutId id="2147485977" r:id="rId17"/>
    <p:sldLayoutId id="2147485978" r:id="rId18"/>
    <p:sldLayoutId id="2147485979" r:id="rId19"/>
    <p:sldLayoutId id="2147485981" r:id="rId20"/>
    <p:sldLayoutId id="2147485982" r:id="rId21"/>
    <p:sldLayoutId id="2147485986" r:id="rId22"/>
    <p:sldLayoutId id="2147485988" r:id="rId23"/>
    <p:sldLayoutId id="214748598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992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91" r:id="rId1"/>
    <p:sldLayoutId id="2147485992" r:id="rId2"/>
    <p:sldLayoutId id="2147485993" r:id="rId3"/>
    <p:sldLayoutId id="2147485994" r:id="rId4"/>
    <p:sldLayoutId id="2147485995" r:id="rId5"/>
    <p:sldLayoutId id="2147485996" r:id="rId6"/>
    <p:sldLayoutId id="2147485997" r:id="rId7"/>
    <p:sldLayoutId id="2147485998" r:id="rId8"/>
    <p:sldLayoutId id="2147485999" r:id="rId9"/>
    <p:sldLayoutId id="2147486000" r:id="rId10"/>
    <p:sldLayoutId id="2147486001" r:id="rId11"/>
    <p:sldLayoutId id="2147486002" r:id="rId12"/>
    <p:sldLayoutId id="2147486003" r:id="rId13"/>
    <p:sldLayoutId id="2147486004" r:id="rId14"/>
    <p:sldLayoutId id="2147486005" r:id="rId15"/>
    <p:sldLayoutId id="2147486006" r:id="rId16"/>
    <p:sldLayoutId id="2147486007" r:id="rId17"/>
    <p:sldLayoutId id="2147486008" r:id="rId18"/>
    <p:sldLayoutId id="2147486009" r:id="rId19"/>
    <p:sldLayoutId id="2147486011" r:id="rId20"/>
    <p:sldLayoutId id="2147486012" r:id="rId21"/>
    <p:sldLayoutId id="2147486016" r:id="rId22"/>
    <p:sldLayoutId id="2147486018" r:id="rId23"/>
    <p:sldLayoutId id="214748601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804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51" r:id="rId1"/>
    <p:sldLayoutId id="2147486052" r:id="rId2"/>
    <p:sldLayoutId id="2147486053" r:id="rId3"/>
    <p:sldLayoutId id="2147486054" r:id="rId4"/>
    <p:sldLayoutId id="2147486055" r:id="rId5"/>
    <p:sldLayoutId id="2147486056" r:id="rId6"/>
    <p:sldLayoutId id="2147486057" r:id="rId7"/>
    <p:sldLayoutId id="2147486058" r:id="rId8"/>
    <p:sldLayoutId id="2147486059" r:id="rId9"/>
    <p:sldLayoutId id="2147486060" r:id="rId10"/>
    <p:sldLayoutId id="2147486061" r:id="rId11"/>
    <p:sldLayoutId id="2147486062" r:id="rId12"/>
    <p:sldLayoutId id="2147486063" r:id="rId13"/>
    <p:sldLayoutId id="2147486064" r:id="rId14"/>
    <p:sldLayoutId id="2147486065" r:id="rId15"/>
    <p:sldLayoutId id="2147486066" r:id="rId16"/>
    <p:sldLayoutId id="2147486067" r:id="rId17"/>
    <p:sldLayoutId id="2147486068" r:id="rId18"/>
    <p:sldLayoutId id="2147486069" r:id="rId19"/>
    <p:sldLayoutId id="2147486071" r:id="rId20"/>
    <p:sldLayoutId id="2147486072" r:id="rId21"/>
    <p:sldLayoutId id="2147486076" r:id="rId22"/>
    <p:sldLayoutId id="2147486078" r:id="rId23"/>
    <p:sldLayoutId id="214748607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753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11" r:id="rId1"/>
    <p:sldLayoutId id="2147486112" r:id="rId2"/>
    <p:sldLayoutId id="2147486113" r:id="rId3"/>
    <p:sldLayoutId id="2147486114" r:id="rId4"/>
    <p:sldLayoutId id="2147486115" r:id="rId5"/>
    <p:sldLayoutId id="2147486116" r:id="rId6"/>
    <p:sldLayoutId id="2147486117" r:id="rId7"/>
    <p:sldLayoutId id="2147486118" r:id="rId8"/>
    <p:sldLayoutId id="2147486119" r:id="rId9"/>
    <p:sldLayoutId id="2147486120" r:id="rId10"/>
    <p:sldLayoutId id="2147486121" r:id="rId11"/>
    <p:sldLayoutId id="2147486122" r:id="rId12"/>
    <p:sldLayoutId id="2147486123" r:id="rId13"/>
    <p:sldLayoutId id="2147486124" r:id="rId14"/>
    <p:sldLayoutId id="2147486125" r:id="rId15"/>
    <p:sldLayoutId id="2147486126" r:id="rId16"/>
    <p:sldLayoutId id="2147486127" r:id="rId17"/>
    <p:sldLayoutId id="2147486128" r:id="rId18"/>
    <p:sldLayoutId id="2147486129" r:id="rId19"/>
    <p:sldLayoutId id="2147486131" r:id="rId20"/>
    <p:sldLayoutId id="2147486132" r:id="rId21"/>
    <p:sldLayoutId id="2147486136" r:id="rId22"/>
    <p:sldLayoutId id="2147486138" r:id="rId23"/>
    <p:sldLayoutId id="214748613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268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71" r:id="rId1"/>
    <p:sldLayoutId id="2147486172" r:id="rId2"/>
    <p:sldLayoutId id="2147486173" r:id="rId3"/>
    <p:sldLayoutId id="2147486174" r:id="rId4"/>
    <p:sldLayoutId id="2147486175" r:id="rId5"/>
    <p:sldLayoutId id="2147486176" r:id="rId6"/>
    <p:sldLayoutId id="2147486177" r:id="rId7"/>
    <p:sldLayoutId id="2147486178" r:id="rId8"/>
    <p:sldLayoutId id="2147486179" r:id="rId9"/>
    <p:sldLayoutId id="2147486180" r:id="rId10"/>
    <p:sldLayoutId id="2147486181" r:id="rId11"/>
    <p:sldLayoutId id="2147486182" r:id="rId12"/>
    <p:sldLayoutId id="2147486183" r:id="rId13"/>
    <p:sldLayoutId id="2147486184" r:id="rId14"/>
    <p:sldLayoutId id="2147486185" r:id="rId15"/>
    <p:sldLayoutId id="2147486186" r:id="rId16"/>
    <p:sldLayoutId id="2147486187" r:id="rId17"/>
    <p:sldLayoutId id="2147486188" r:id="rId18"/>
    <p:sldLayoutId id="2147486189" r:id="rId19"/>
    <p:sldLayoutId id="2147486191" r:id="rId20"/>
    <p:sldLayoutId id="2147486192" r:id="rId21"/>
    <p:sldLayoutId id="2147486196" r:id="rId22"/>
    <p:sldLayoutId id="2147486198" r:id="rId23"/>
    <p:sldLayoutId id="214748619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hord 10"/>
          <p:cNvSpPr>
            <a:spLocks noChangeAspect="1"/>
          </p:cNvSpPr>
          <p:nvPr userDrawn="1"/>
        </p:nvSpPr>
        <p:spPr>
          <a:xfrm rot="-4140000">
            <a:off x="8104188" y="-201613"/>
            <a:ext cx="611188" cy="611187"/>
          </a:xfrm>
          <a:prstGeom prst="chord">
            <a:avLst>
              <a:gd name="adj1" fmla="val 2850485"/>
              <a:gd name="adj2" fmla="val 16200000"/>
            </a:avLst>
          </a:prstGeom>
          <a:solidFill>
            <a:srgbClr val="2E6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prstClr val="white"/>
              </a:solidFill>
              <a:latin typeface="PT Sans Narrow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JM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5775" y="0"/>
            <a:ext cx="609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A77EB4-DAD0-4B3D-8DE9-1A94817731E4}" type="slidenum">
              <a:rPr lang="en-JM" altLang="ru-RU">
                <a:solidFill>
                  <a:prstClr val="white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JM" altLang="ru-RU" dirty="0">
              <a:solidFill>
                <a:prstClr val="white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2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695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5"/>
          <p:cNvGrpSpPr>
            <a:grpSpLocks/>
          </p:cNvGrpSpPr>
          <p:nvPr userDrawn="1"/>
        </p:nvGrpSpPr>
        <p:grpSpPr bwMode="auto">
          <a:xfrm rot="10800000">
            <a:off x="8105775" y="6276975"/>
            <a:ext cx="381000" cy="381000"/>
            <a:chOff x="8229600" y="6248400"/>
            <a:chExt cx="381000" cy="381000"/>
          </a:xfrm>
        </p:grpSpPr>
        <p:sp>
          <p:nvSpPr>
            <p:cNvPr id="24" name="Oval 8">
              <a:hlinkClick r:id="" action="ppaction://hlinkshowjump?jump=previousslide" highlightClick="1"/>
            </p:cNvPr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14">
              <a:hlinkClick r:id="" action="ppaction://noaction" highlightClick="1"/>
            </p:cNvPr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5"/>
          <p:cNvGrpSpPr>
            <a:grpSpLocks/>
          </p:cNvGrpSpPr>
          <p:nvPr userDrawn="1"/>
        </p:nvGrpSpPr>
        <p:grpSpPr bwMode="auto">
          <a:xfrm>
            <a:off x="8610600" y="6276975"/>
            <a:ext cx="381000" cy="381000"/>
            <a:chOff x="8229600" y="6248400"/>
            <a:chExt cx="381000" cy="381000"/>
          </a:xfrm>
        </p:grpSpPr>
        <p:sp>
          <p:nvSpPr>
            <p:cNvPr id="33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34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769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01" r:id="rId1"/>
    <p:sldLayoutId id="2147486202" r:id="rId2"/>
    <p:sldLayoutId id="2147486203" r:id="rId3"/>
    <p:sldLayoutId id="2147486204" r:id="rId4"/>
    <p:sldLayoutId id="2147486205" r:id="rId5"/>
    <p:sldLayoutId id="2147486206" r:id="rId6"/>
    <p:sldLayoutId id="2147486207" r:id="rId7"/>
    <p:sldLayoutId id="2147486208" r:id="rId8"/>
    <p:sldLayoutId id="2147486209" r:id="rId9"/>
    <p:sldLayoutId id="2147486210" r:id="rId10"/>
    <p:sldLayoutId id="2147486211" r:id="rId11"/>
    <p:sldLayoutId id="2147486212" r:id="rId12"/>
    <p:sldLayoutId id="2147486213" r:id="rId13"/>
    <p:sldLayoutId id="2147486214" r:id="rId14"/>
    <p:sldLayoutId id="2147486215" r:id="rId15"/>
    <p:sldLayoutId id="2147486216" r:id="rId16"/>
    <p:sldLayoutId id="2147486217" r:id="rId17"/>
    <p:sldLayoutId id="2147486218" r:id="rId18"/>
    <p:sldLayoutId id="2147486219" r:id="rId19"/>
    <p:sldLayoutId id="2147486221" r:id="rId20"/>
    <p:sldLayoutId id="2147486222" r:id="rId21"/>
    <p:sldLayoutId id="2147486226" r:id="rId22"/>
    <p:sldLayoutId id="2147486228" r:id="rId23"/>
    <p:sldLayoutId id="2147486229" r:id="rId2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0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606097" y="5048808"/>
            <a:ext cx="8110142" cy="1340768"/>
          </a:xfrm>
        </p:spPr>
        <p:txBody>
          <a:bodyPr/>
          <a:lstStyle/>
          <a:p>
            <a:pPr algn="l"/>
            <a:r>
              <a:rPr lang="ru-RU" altLang="ru-RU" sz="1800" dirty="0">
                <a:solidFill>
                  <a:srgbClr val="10014F"/>
                </a:solidFill>
                <a:latin typeface="Arial Black" pitchFamily="34" charset="0"/>
              </a:rPr>
              <a:t>Иващенко Владимир Александрович</a:t>
            </a:r>
            <a:r>
              <a:rPr lang="en-US" altLang="ru-RU" sz="1800" dirty="0">
                <a:solidFill>
                  <a:srgbClr val="10014F"/>
                </a:solidFill>
                <a:latin typeface="Arial Black" pitchFamily="34" charset="0"/>
              </a:rPr>
              <a:t>,</a:t>
            </a:r>
            <a:r>
              <a:rPr lang="ru-RU" altLang="ru-RU" sz="1800" dirty="0">
                <a:solidFill>
                  <a:srgbClr val="10014F"/>
                </a:solidFill>
                <a:latin typeface="Arial Black" pitchFamily="34" charset="0"/>
              </a:rPr>
              <a:t> студент 3 курса, бакалавриат «Сервис на автомобильном транспорте»</a:t>
            </a:r>
          </a:p>
          <a:p>
            <a:pPr algn="l"/>
            <a:r>
              <a:rPr lang="ru-RU" altLang="ru-RU" sz="1800" dirty="0">
                <a:solidFill>
                  <a:srgbClr val="10014F"/>
                </a:solidFill>
                <a:latin typeface="Arial Black" pitchFamily="34" charset="0"/>
              </a:rPr>
              <a:t>Инженерный институт кафедра </a:t>
            </a:r>
            <a:r>
              <a:rPr lang="ru-RU" altLang="ru-RU" sz="1800" b="1" dirty="0">
                <a:solidFill>
                  <a:srgbClr val="10014F"/>
                </a:solidFill>
                <a:latin typeface="Arial Black" pitchFamily="34" charset="0"/>
              </a:rPr>
              <a:t>«Техническая эксплуатация автомобилей»</a:t>
            </a:r>
            <a:endParaRPr lang="ru-RU" altLang="ru-RU" sz="1800" dirty="0">
              <a:solidFill>
                <a:srgbClr val="10014F"/>
              </a:solidFill>
              <a:latin typeface="Arial Black" pitchFamily="34" charset="0"/>
            </a:endParaRPr>
          </a:p>
        </p:txBody>
      </p:sp>
      <p:grpSp>
        <p:nvGrpSpPr>
          <p:cNvPr id="16388" name="Group 15"/>
          <p:cNvGrpSpPr>
            <a:grpSpLocks/>
          </p:cNvGrpSpPr>
          <p:nvPr/>
        </p:nvGrpSpPr>
        <p:grpSpPr bwMode="auto">
          <a:xfrm>
            <a:off x="8534400" y="4419600"/>
            <a:ext cx="381000" cy="381000"/>
            <a:chOff x="8229600" y="6248400"/>
            <a:chExt cx="381000" cy="381000"/>
          </a:xfrm>
        </p:grpSpPr>
        <p:sp>
          <p:nvSpPr>
            <p:cNvPr id="9" name="Oval 8"/>
            <p:cNvSpPr/>
            <p:nvPr/>
          </p:nvSpPr>
          <p:spPr>
            <a:xfrm>
              <a:off x="8229600" y="6248400"/>
              <a:ext cx="381000" cy="381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>
                <a:solidFill>
                  <a:prstClr val="black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8305800" y="6438900"/>
              <a:ext cx="228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88" y="80398"/>
            <a:ext cx="8388424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876300" y="2887752"/>
            <a:ext cx="7391400" cy="1728192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ru-RU" sz="2400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РАЗРАБОТКА</a:t>
            </a:r>
            <a:r>
              <a:rPr lang="ru-RU" sz="2400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СИСТЕМЫ ИНТЕЛЛЕКТУАЛЬНОГО КОНТРОЛЯ МАССЫ ТРАНСПОРТНОГО СРЕДСТВА ДЛЯ РОТОРНОГО ПАРКИНГА</a:t>
            </a:r>
            <a:endParaRPr lang="en-JM" altLang="ru-RU" sz="2400" b="1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1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51520" y="164827"/>
            <a:ext cx="7467600" cy="864095"/>
          </a:xfrm>
        </p:spPr>
        <p:txBody>
          <a:bodyPr/>
          <a:lstStyle/>
          <a:p>
            <a:pPr eaLnBrk="1" hangingPunct="1"/>
            <a:r>
              <a:rPr lang="ru-RU" altLang="ru-RU" sz="3600" b="1" dirty="0">
                <a:solidFill>
                  <a:srgbClr val="C00000"/>
                </a:solidFill>
                <a:latin typeface="Arial Black" pitchFamily="34" charset="0"/>
              </a:rPr>
              <a:t>Цель и задачи проекта</a:t>
            </a:r>
            <a:endParaRPr lang="en-JM" altLang="ru-RU" sz="36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7411" name="Content Placeholder 5"/>
          <p:cNvSpPr>
            <a:spLocks noGrp="1"/>
          </p:cNvSpPr>
          <p:nvPr>
            <p:ph sz="quarter" idx="13"/>
          </p:nvPr>
        </p:nvSpPr>
        <p:spPr>
          <a:xfrm>
            <a:off x="0" y="1052736"/>
            <a:ext cx="9036496" cy="5040560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200" dirty="0">
                <a:solidFill>
                  <a:srgbClr val="C00000"/>
                </a:solidFill>
                <a:latin typeface="Arial Black" pitchFamily="34" charset="0"/>
              </a:rPr>
              <a:t>Цель проекта: </a:t>
            </a:r>
            <a:r>
              <a:rPr lang="ru-RU" sz="2200" dirty="0" smtClean="0">
                <a:solidFill>
                  <a:srgbClr val="10014F"/>
                </a:solidFill>
                <a:latin typeface="Arial Black" pitchFamily="34" charset="0"/>
              </a:rPr>
              <a:t>разработка </a:t>
            </a: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интеллектуальной </a:t>
            </a:r>
            <a:r>
              <a:rPr lang="ru-RU" sz="2200" dirty="0" smtClean="0">
                <a:solidFill>
                  <a:srgbClr val="10014F"/>
                </a:solidFill>
                <a:latin typeface="Arial Black" pitchFamily="34" charset="0"/>
              </a:rPr>
              <a:t>системы контроля </a:t>
            </a: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массы автомобилей для повышения надёжности систем и механизмов конструкции роторного паркинга. </a:t>
            </a:r>
          </a:p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     </a:t>
            </a:r>
          </a:p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200" dirty="0">
                <a:solidFill>
                  <a:srgbClr val="C00000"/>
                </a:solidFill>
                <a:latin typeface="Arial Black" pitchFamily="34" charset="0"/>
              </a:rPr>
              <a:t>Задачи:</a:t>
            </a:r>
          </a:p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- </a:t>
            </a:r>
            <a:r>
              <a:rPr lang="ru-RU" sz="2200" dirty="0" smtClean="0">
                <a:solidFill>
                  <a:srgbClr val="10014F"/>
                </a:solidFill>
                <a:latin typeface="Arial Black" pitchFamily="34" charset="0"/>
              </a:rPr>
              <a:t>разработка </a:t>
            </a: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интеллектуальную систему контроля массы автомобилей для роторного паркинга;</a:t>
            </a:r>
          </a:p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- повысить срок службы роторного паркинга;</a:t>
            </a:r>
          </a:p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200" dirty="0">
                <a:solidFill>
                  <a:srgbClr val="10014F"/>
                </a:solidFill>
                <a:latin typeface="Arial Black" pitchFamily="34" charset="0"/>
              </a:rPr>
              <a:t>- повысить надёжность систем и механизмов роторного паркинга.</a:t>
            </a:r>
          </a:p>
          <a:p>
            <a:pPr marL="0" indent="0" algn="just" eaLnBrk="1" hangingPunct="1">
              <a:lnSpc>
                <a:spcPct val="120000"/>
              </a:lnSpc>
              <a:spcBef>
                <a:spcPct val="0"/>
              </a:spcBef>
            </a:pPr>
            <a:endParaRPr lang="ru-RU" sz="2200" dirty="0">
              <a:solidFill>
                <a:srgbClr val="10014F"/>
              </a:solidFill>
              <a:latin typeface="Arial Black" pitchFamily="34" charset="0"/>
            </a:endParaRPr>
          </a:p>
        </p:txBody>
      </p:sp>
      <p:sp>
        <p:nvSpPr>
          <p:cNvPr id="17412" name="Slide Number Placeholder 9"/>
          <p:cNvSpPr>
            <a:spLocks noGrp="1"/>
          </p:cNvSpPr>
          <p:nvPr>
            <p:ph type="sldNum" sz="quarter" idx="15"/>
          </p:nvPr>
        </p:nvSpPr>
        <p:spPr bwMode="auto">
          <a:xfrm>
            <a:off x="8099425" y="0"/>
            <a:ext cx="5873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F4086C-421A-43AD-A3CD-6BA23B9F7A2A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JM" alt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3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990600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C00000"/>
                </a:solidFill>
                <a:latin typeface="Arial Black" pitchFamily="34" charset="0"/>
              </a:rPr>
              <a:t>Актуальность идеи </a:t>
            </a:r>
            <a:endParaRPr lang="en-JM" altLang="ru-RU" sz="28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843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982581"/>
            <a:ext cx="8928992" cy="1906488"/>
          </a:xfrm>
        </p:spPr>
        <p:txBody>
          <a:bodyPr/>
          <a:lstStyle/>
          <a:p>
            <a:pPr marL="0" indent="0" algn="just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rgbClr val="10014F"/>
                </a:solidFill>
                <a:latin typeface="Arial Black" pitchFamily="34" charset="0"/>
              </a:rPr>
              <a:t>В последнее время во многих городах наблюдается нехватка парковочных мест.</a:t>
            </a:r>
          </a:p>
          <a:p>
            <a:pPr marL="0" indent="0" algn="just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rgbClr val="10014F"/>
                </a:solidFill>
                <a:latin typeface="Arial Black" pitchFamily="34" charset="0"/>
              </a:rPr>
              <a:t>Решение данной проблемы невозможно из-за отсутствия соответствующих территорий, перспективным направлением является развитие автоматизированных роторных парковок, стоимость которых является довольно высокой. Увеличение надежности и срока службы данных установок и обусловило актуальность темы.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5716193" y="3438156"/>
            <a:ext cx="3473896" cy="933450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8A0000"/>
                </a:solidFill>
                <a:latin typeface="Arial Black" pitchFamily="34" charset="0"/>
              </a:rPr>
              <a:t>     Увеличение надёжности и срока службы установки</a:t>
            </a:r>
            <a:endParaRPr lang="en-JM" dirty="0">
              <a:solidFill>
                <a:srgbClr val="8A0000"/>
              </a:solidFill>
              <a:latin typeface="Arial Black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srgbClr val="8A000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5811220" y="2513987"/>
            <a:ext cx="3283842" cy="742950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8A0000"/>
                </a:solidFill>
                <a:latin typeface="Arial Black" pitchFamily="34" charset="0"/>
              </a:rPr>
              <a:t>     Контроль массы автомобиля</a:t>
            </a:r>
            <a:endParaRPr lang="en-JM" dirty="0">
              <a:solidFill>
                <a:srgbClr val="8A0000"/>
              </a:solidFill>
              <a:latin typeface="Arial Black" pitchFamily="34" charset="0"/>
            </a:endParaRPr>
          </a:p>
        </p:txBody>
      </p:sp>
      <p:sp>
        <p:nvSpPr>
          <p:cNvPr id="18440" name="Slide Number Placeholder 11"/>
          <p:cNvSpPr>
            <a:spLocks noGrp="1"/>
          </p:cNvSpPr>
          <p:nvPr>
            <p:ph type="sldNum" sz="quarter" idx="18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43ADA-5448-4756-A26B-1481F0446065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57577" y="2540181"/>
            <a:ext cx="45719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857258" y="3532968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rgbClr val="4BACC6">
                  <a:lumMod val="75000"/>
                </a:srgbClr>
              </a:solidFill>
            </a:endParaRPr>
          </a:p>
        </p:txBody>
      </p:sp>
      <p:pic>
        <p:nvPicPr>
          <p:cNvPr id="12" name="Picture 2" descr="роторные парковки — фото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271" y="2492896"/>
            <a:ext cx="2989272" cy="323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6"/>
          <p:cNvSpPr>
            <a:spLocks noGrp="1"/>
          </p:cNvSpPr>
          <p:nvPr>
            <p:ph sz="quarter" idx="15"/>
          </p:nvPr>
        </p:nvSpPr>
        <p:spPr>
          <a:xfrm>
            <a:off x="5681224" y="4466418"/>
            <a:ext cx="3473896" cy="933450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8A0000"/>
                </a:solidFill>
                <a:latin typeface="Arial Black" pitchFamily="34" charset="0"/>
              </a:rPr>
              <a:t>     Хранение информации о массе автомобиля</a:t>
            </a:r>
            <a:endParaRPr lang="en-JM" dirty="0">
              <a:solidFill>
                <a:srgbClr val="8A0000"/>
              </a:solidFill>
              <a:latin typeface="Arial Black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srgbClr val="8A0000"/>
              </a:solidFill>
              <a:latin typeface="Arial Black" pitchFamily="34" charset="0"/>
            </a:endParaRPr>
          </a:p>
        </p:txBody>
      </p:sp>
      <p:sp>
        <p:nvSpPr>
          <p:cNvPr id="15" name="Rectangle 21"/>
          <p:cNvSpPr/>
          <p:nvPr/>
        </p:nvSpPr>
        <p:spPr>
          <a:xfrm>
            <a:off x="5834239" y="45898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rgbClr val="4BACC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5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29029" y="1"/>
            <a:ext cx="8964488" cy="764704"/>
          </a:xfrm>
        </p:spPr>
        <p:txBody>
          <a:bodyPr/>
          <a:lstStyle/>
          <a:p>
            <a:pPr eaLnBrk="1" hangingPunct="1"/>
            <a:r>
              <a:rPr lang="ru-RU" altLang="ru-RU" sz="2600" b="1" dirty="0">
                <a:solidFill>
                  <a:srgbClr val="C00000"/>
                </a:solidFill>
                <a:latin typeface="Arial Black" pitchFamily="34" charset="0"/>
              </a:rPr>
              <a:t>Предлагаемое решение</a:t>
            </a:r>
            <a:endParaRPr lang="en-JM" altLang="ru-RU" sz="26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416064" y="851096"/>
            <a:ext cx="8304129" cy="2016225"/>
          </a:xfrm>
        </p:spPr>
        <p:txBody>
          <a:bodyPr/>
          <a:lstStyle/>
          <a:p>
            <a:pPr marL="0" indent="0" algn="just" eaLnBrk="1" hangingPunct="1">
              <a:spcBef>
                <a:spcPts val="0"/>
              </a:spcBef>
              <a:buNone/>
            </a:pPr>
            <a:r>
              <a:rPr lang="ru-RU" sz="1600" dirty="0">
                <a:solidFill>
                  <a:srgbClr val="10014F"/>
                </a:solidFill>
                <a:latin typeface="Arial Black" panose="020B0A04020102020204" pitchFamily="34" charset="0"/>
              </a:rPr>
              <a:t>Решением является </a:t>
            </a:r>
            <a:r>
              <a:rPr lang="ru-RU" sz="1600" dirty="0" smtClean="0">
                <a:solidFill>
                  <a:srgbClr val="10014F"/>
                </a:solidFill>
                <a:latin typeface="Arial Black" panose="020B0A04020102020204" pitchFamily="34" charset="0"/>
              </a:rPr>
              <a:t>разработка</a:t>
            </a:r>
            <a:r>
              <a:rPr lang="ru-RU" sz="1600" dirty="0" smtClean="0">
                <a:solidFill>
                  <a:srgbClr val="10014F"/>
                </a:solidFill>
                <a:latin typeface="Arial Black" panose="020B0A04020102020204" pitchFamily="34" charset="0"/>
              </a:rPr>
              <a:t> </a:t>
            </a:r>
            <a:r>
              <a:rPr lang="ru-RU" sz="1600" dirty="0">
                <a:solidFill>
                  <a:srgbClr val="10014F"/>
                </a:solidFill>
                <a:latin typeface="Arial Black" panose="020B0A04020102020204" pitchFamily="34" charset="0"/>
              </a:rPr>
              <a:t>интеллектуальной системы </a:t>
            </a:r>
            <a:r>
              <a:rPr lang="ru-RU" sz="1600" dirty="0" smtClean="0">
                <a:solidFill>
                  <a:srgbClr val="10014F"/>
                </a:solidFill>
                <a:latin typeface="Arial Black" panose="020B0A04020102020204" pitchFamily="34" charset="0"/>
              </a:rPr>
              <a:t>контроля массы автомобилей </a:t>
            </a:r>
            <a:r>
              <a:rPr lang="ru-RU" sz="1600" dirty="0">
                <a:solidFill>
                  <a:srgbClr val="10014F"/>
                </a:solidFill>
                <a:latin typeface="Arial Black" panose="020B0A04020102020204" pitchFamily="34" charset="0"/>
              </a:rPr>
              <a:t>для повышения надёжности систем и механизмов конструкции роторного паркинга.</a:t>
            </a:r>
            <a:endParaRPr lang="ru-RU" altLang="ru-RU" sz="1600" b="1" dirty="0">
              <a:solidFill>
                <a:srgbClr val="10014F"/>
              </a:solidFill>
              <a:latin typeface="Arial Black" pitchFamily="34" charset="0"/>
            </a:endParaRPr>
          </a:p>
        </p:txBody>
      </p:sp>
      <p:sp>
        <p:nvSpPr>
          <p:cNvPr id="19460" name="Slide Number Placeholder 8"/>
          <p:cNvSpPr>
            <a:spLocks noGrp="1"/>
          </p:cNvSpPr>
          <p:nvPr>
            <p:ph type="sldNum" sz="quarter" idx="10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5FC04C-6AEE-45D8-A497-138CD9B98CA7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JM" altLang="ru-RU" sz="1800" dirty="0">
              <a:solidFill>
                <a:prstClr val="white"/>
              </a:solidFill>
            </a:endParaRPr>
          </a:p>
        </p:txBody>
      </p:sp>
      <p:sp>
        <p:nvSpPr>
          <p:cNvPr id="19462" name="Прямоугольник 1"/>
          <p:cNvSpPr>
            <a:spLocks noChangeArrowheads="1"/>
          </p:cNvSpPr>
          <p:nvPr/>
        </p:nvSpPr>
        <p:spPr bwMode="auto">
          <a:xfrm>
            <a:off x="6550646" y="4762917"/>
            <a:ext cx="20659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dirty="0" err="1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Тензодатчик</a:t>
            </a:r>
            <a:r>
              <a:rPr lang="ru-RU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 АТХ</a:t>
            </a:r>
            <a:endParaRPr lang="en-JM" altLang="ru-RU" sz="1600" dirty="0">
              <a:solidFill>
                <a:srgbClr val="8A0000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1187624" y="4990458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rgbClr val="4BACC6">
                  <a:lumMod val="75000"/>
                </a:srgb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33431" y="2407698"/>
            <a:ext cx="2686762" cy="19034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564904"/>
            <a:ext cx="5008518" cy="2198013"/>
          </a:xfrm>
          <a:prstGeom prst="rect">
            <a:avLst/>
          </a:prstGeom>
        </p:spPr>
      </p:pic>
      <p:sp>
        <p:nvSpPr>
          <p:cNvPr id="10" name="Rectangle 16"/>
          <p:cNvSpPr/>
          <p:nvPr/>
        </p:nvSpPr>
        <p:spPr>
          <a:xfrm>
            <a:off x="6504608" y="4797152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1763688" y="4864804"/>
            <a:ext cx="31477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Структурная схема предлагаемой системы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JM" altLang="ru-RU" sz="1600" dirty="0">
              <a:solidFill>
                <a:srgbClr val="8A0000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58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59712" cy="715962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latin typeface="Arial Black" pitchFamily="34" charset="0"/>
              </a:rPr>
              <a:t>Обоснование научной новизны проекта и актуальности для науки</a:t>
            </a:r>
            <a:endParaRPr lang="en-JM" alt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6627" name="Content Placeholder 4"/>
          <p:cNvSpPr>
            <a:spLocks noGrp="1"/>
          </p:cNvSpPr>
          <p:nvPr>
            <p:ph sz="quarter" idx="13"/>
          </p:nvPr>
        </p:nvSpPr>
        <p:spPr>
          <a:xfrm>
            <a:off x="107504" y="908720"/>
            <a:ext cx="8928992" cy="1301080"/>
          </a:xfrm>
        </p:spPr>
        <p:txBody>
          <a:bodyPr/>
          <a:lstStyle/>
          <a:p>
            <a:pPr marL="0" indent="0" algn="just" eaLnBrk="1" hangingPunct="1">
              <a:spcBef>
                <a:spcPts val="0"/>
              </a:spcBef>
            </a:pPr>
            <a:r>
              <a:rPr lang="ru-RU" sz="1400" dirty="0">
                <a:solidFill>
                  <a:srgbClr val="10014F"/>
                </a:solidFill>
                <a:latin typeface="Arial Black" panose="020B0A04020102020204" pitchFamily="34" charset="0"/>
              </a:rPr>
              <a:t>При использовании роторного паркинга в классическом виде (без </a:t>
            </a:r>
            <a:r>
              <a:rPr lang="ru-RU" sz="1400" dirty="0" smtClean="0">
                <a:solidFill>
                  <a:srgbClr val="10014F"/>
                </a:solidFill>
                <a:latin typeface="Arial Black" panose="020B0A04020102020204" pitchFamily="34" charset="0"/>
              </a:rPr>
              <a:t>интеллектуальной системы) </a:t>
            </a:r>
            <a:r>
              <a:rPr lang="ru-RU" sz="1400" dirty="0">
                <a:solidFill>
                  <a:srgbClr val="10014F"/>
                </a:solidFill>
                <a:latin typeface="Arial Black" panose="020B0A04020102020204" pitchFamily="34" charset="0"/>
              </a:rPr>
              <a:t>нет контроля по заезжающим в него автомобилям. Следовательно, при нерациональном их распределении центр тяжести может сместиться в какую-либо сторону, тем самым системы и механизмы паркинга могут выйти из строя или некорректно работать. Также и может быть повреждено паркуемое транспортное средство, следовательно, работникам паркинга светят проблемы с клиентами!</a:t>
            </a:r>
            <a:endParaRPr lang="ru-RU" altLang="ru-RU" sz="1400" b="1" dirty="0">
              <a:solidFill>
                <a:srgbClr val="10014F"/>
              </a:solidFill>
              <a:latin typeface="Arial Black" pitchFamily="34" charset="0"/>
            </a:endParaRPr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/>
          <a:srcRect l="2599" r="2599"/>
          <a:stretch>
            <a:fillRect/>
          </a:stretch>
        </p:blipFill>
        <p:spPr>
          <a:xfrm>
            <a:off x="3955053" y="2436813"/>
            <a:ext cx="4757217" cy="3345358"/>
          </a:xfrm>
          <a:prstGeom prst="rect">
            <a:avLst/>
          </a:prstGeom>
        </p:spPr>
      </p:pic>
      <p:sp>
        <p:nvSpPr>
          <p:cNvPr id="26629" name="Slide Number Placeholder 11"/>
          <p:cNvSpPr>
            <a:spLocks noGrp="1"/>
          </p:cNvSpPr>
          <p:nvPr>
            <p:ph type="sldNum" sz="quarter" idx="18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818939-CBA9-4CF7-BED6-D0C2B58C05DF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sp>
        <p:nvSpPr>
          <p:cNvPr id="26630" name="Прямоугольник 1"/>
          <p:cNvSpPr>
            <a:spLocks noChangeArrowheads="1"/>
          </p:cNvSpPr>
          <p:nvPr/>
        </p:nvSpPr>
        <p:spPr bwMode="auto">
          <a:xfrm>
            <a:off x="802963" y="2407517"/>
            <a:ext cx="28329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Эти паркинги нашли применение в городах Японии</a:t>
            </a:r>
            <a:r>
              <a:rPr lang="en-US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,</a:t>
            </a:r>
            <a:r>
              <a:rPr lang="ru-RU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 Германии и</a:t>
            </a:r>
            <a:r>
              <a:rPr lang="en-US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Китая</a:t>
            </a:r>
          </a:p>
        </p:txBody>
      </p:sp>
      <p:sp>
        <p:nvSpPr>
          <p:cNvPr id="7" name="Rectangle 16"/>
          <p:cNvSpPr/>
          <p:nvPr/>
        </p:nvSpPr>
        <p:spPr>
          <a:xfrm>
            <a:off x="774863" y="2559812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rgbClr val="4BACC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7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78971" y="304800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Область применения</a:t>
            </a:r>
            <a:endParaRPr lang="en-JM" alt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345299" y="1772816"/>
            <a:ext cx="8496944" cy="18002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defRPr/>
            </a:pPr>
            <a:r>
              <a:rPr lang="ru-RU" sz="2800" dirty="0">
                <a:solidFill>
                  <a:srgbClr val="10014F"/>
                </a:solidFill>
                <a:latin typeface="Arial Black" panose="020B0A04020102020204" pitchFamily="34" charset="0"/>
              </a:rPr>
              <a:t>Роторные (карусельные) паркинги применяются на территории крупных торговых центров, бизнес-центров, сервисных центров, которые ограниченны территорией для парковки автомобилей клиентов.</a:t>
            </a:r>
            <a:endParaRPr lang="ru-RU" sz="2800" b="1" dirty="0">
              <a:solidFill>
                <a:srgbClr val="10014F"/>
              </a:solidFill>
              <a:latin typeface="Arial Black" pitchFamily="34" charset="0"/>
            </a:endParaRPr>
          </a:p>
        </p:txBody>
      </p:sp>
      <p:sp>
        <p:nvSpPr>
          <p:cNvPr id="20484" name="Slide Number Placeholder 11"/>
          <p:cNvSpPr>
            <a:spLocks noGrp="1"/>
          </p:cNvSpPr>
          <p:nvPr>
            <p:ph type="sldNum" sz="quarter" idx="18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3B97CB-F420-48F0-BBFD-CC54E3923CFE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JM" alt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8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8219256" cy="878160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latin typeface="Arial Black" pitchFamily="34" charset="0"/>
              </a:rPr>
              <a:t>Техническая значимость</a:t>
            </a:r>
            <a:r>
              <a:rPr lang="ru-RU" altLang="ru-RU" sz="2000" b="1" dirty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altLang="ru-RU" sz="2000" b="1" dirty="0">
                <a:solidFill>
                  <a:srgbClr val="C00000"/>
                </a:solidFill>
                <a:latin typeface="Arial Black" pitchFamily="34" charset="0"/>
              </a:rPr>
            </a:br>
            <a:endParaRPr lang="en-JM" altLang="ru-RU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7651" name="Slide Number Placeholder 10"/>
          <p:cNvSpPr>
            <a:spLocks noGrp="1"/>
          </p:cNvSpPr>
          <p:nvPr>
            <p:ph type="sldNum" sz="quarter" idx="10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2ACAF8-A02A-4071-BF6B-D1BB5C400C6D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348979"/>
              </p:ext>
            </p:extLst>
          </p:nvPr>
        </p:nvGraphicFramePr>
        <p:xfrm>
          <a:off x="179512" y="980729"/>
          <a:ext cx="8568952" cy="506403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2489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1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11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927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647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72313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8A0000"/>
                          </a:solidFill>
                          <a:latin typeface="Arial Black" pitchFamily="34" charset="0"/>
                        </a:rPr>
                        <a:t>Название </a:t>
                      </a:r>
                      <a:endParaRPr lang="en-JM" sz="1600" dirty="0">
                        <a:solidFill>
                          <a:srgbClr val="8A0000"/>
                        </a:solidFill>
                        <a:latin typeface="Arial Black" pitchFamily="34" charset="0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rgbClr val="8A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Исключение</a:t>
                      </a:r>
                      <a:r>
                        <a:rPr lang="ru-RU" sz="1600" b="1" kern="1200" baseline="0" dirty="0">
                          <a:solidFill>
                            <a:srgbClr val="8A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 перевеса или смещения центра тяжести автомобиля</a:t>
                      </a:r>
                      <a:endParaRPr lang="en-JM" sz="1600" b="1" kern="1200" dirty="0">
                        <a:solidFill>
                          <a:srgbClr val="8A0000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rgbClr val="8A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Хранение информации о массе автомобиля</a:t>
                      </a:r>
                      <a:endParaRPr lang="en-JM" sz="1600" b="1" kern="1200" dirty="0">
                        <a:solidFill>
                          <a:srgbClr val="8A0000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rgbClr val="8A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Надёжность установки</a:t>
                      </a:r>
                      <a:endParaRPr lang="en-JM" sz="1600" b="1" kern="1200" dirty="0">
                        <a:solidFill>
                          <a:srgbClr val="8A0000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rgbClr val="8A0000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Эффективность системы</a:t>
                      </a:r>
                      <a:endParaRPr lang="en-JM" sz="1600" b="1" kern="1200" dirty="0">
                        <a:solidFill>
                          <a:srgbClr val="8A0000"/>
                        </a:solidFill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5390">
                <a:tc>
                  <a:txBody>
                    <a:bodyPr/>
                    <a:lstStyle/>
                    <a:p>
                      <a:r>
                        <a:rPr lang="ru-RU" sz="1700" baseline="0" dirty="0">
                          <a:solidFill>
                            <a:srgbClr val="10014F"/>
                          </a:solidFill>
                          <a:latin typeface="Arial Black" pitchFamily="34" charset="0"/>
                        </a:rPr>
                        <a:t>Роторный паркинг (классического вида)</a:t>
                      </a:r>
                      <a:endParaRPr lang="en-JM" sz="1700" baseline="0" dirty="0">
                        <a:solidFill>
                          <a:srgbClr val="10014F"/>
                        </a:solidFill>
                        <a:latin typeface="Arial Black" pitchFamily="34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   </a:t>
                      </a:r>
                      <a:r>
                        <a:rPr lang="ru-RU" sz="2800" dirty="0">
                          <a:solidFill>
                            <a:srgbClr val="10014F"/>
                          </a:solidFill>
                        </a:rPr>
                        <a:t> -</a:t>
                      </a:r>
                      <a:endParaRPr lang="en-JM" sz="2800" dirty="0">
                        <a:solidFill>
                          <a:srgbClr val="10014F"/>
                        </a:solidFill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 </a:t>
                      </a:r>
                      <a:r>
                        <a:rPr lang="ru-RU" sz="2800" dirty="0">
                          <a:solidFill>
                            <a:srgbClr val="10014F"/>
                          </a:solidFill>
                        </a:rPr>
                        <a:t>-</a:t>
                      </a:r>
                      <a:endParaRPr lang="en-JM" sz="2800" dirty="0">
                        <a:solidFill>
                          <a:srgbClr val="10014F"/>
                        </a:solidFill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/>
                        <a:t>    </a:t>
                      </a:r>
                      <a:r>
                        <a:rPr lang="ru-RU" sz="1800" dirty="0">
                          <a:solidFill>
                            <a:srgbClr val="10014F"/>
                          </a:solidFill>
                          <a:latin typeface="Arial Black" panose="020B0A04020102020204" pitchFamily="34" charset="0"/>
                        </a:rPr>
                        <a:t>Средняя</a:t>
                      </a:r>
                      <a:endParaRPr lang="en-JM" sz="1700" dirty="0">
                        <a:solidFill>
                          <a:srgbClr val="10014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solidFill>
                            <a:srgbClr val="10014F"/>
                          </a:solidFill>
                          <a:latin typeface="Arial Black" panose="020B0A04020102020204" pitchFamily="34" charset="0"/>
                        </a:rPr>
                        <a:t> Низкая</a:t>
                      </a:r>
                      <a:endParaRPr lang="en-JM" sz="1700" dirty="0">
                        <a:solidFill>
                          <a:srgbClr val="10014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33" marR="91433" marT="47679" marB="47679" anchor="ctr">
                    <a:lnT w="254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87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014F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Роторный паркинг (с интеллектуальной системой)</a:t>
                      </a:r>
                      <a:endParaRPr kumimoji="0" lang="en-JM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014F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  </a:t>
                      </a:r>
                      <a:r>
                        <a:rPr lang="ru-RU" sz="28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ru-RU" sz="2800" dirty="0">
                          <a:solidFill>
                            <a:srgbClr val="10014F"/>
                          </a:solidFill>
                        </a:rPr>
                        <a:t>+</a:t>
                      </a:r>
                      <a:endParaRPr lang="en-JM" sz="2800" dirty="0">
                        <a:solidFill>
                          <a:srgbClr val="10014F"/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 </a:t>
                      </a:r>
                      <a:r>
                        <a:rPr lang="ru-RU" sz="2800" dirty="0">
                          <a:solidFill>
                            <a:srgbClr val="10014F"/>
                          </a:solidFill>
                        </a:rPr>
                        <a:t>+</a:t>
                      </a:r>
                      <a:endParaRPr lang="en-JM" sz="2800" dirty="0">
                        <a:solidFill>
                          <a:srgbClr val="10014F"/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10014F"/>
                          </a:solidFill>
                          <a:latin typeface="Arial Black" panose="020B0A04020102020204" pitchFamily="34" charset="0"/>
                        </a:rPr>
                        <a:t>Высокая</a:t>
                      </a:r>
                      <a:endParaRPr lang="en-JM" sz="1800" dirty="0">
                        <a:solidFill>
                          <a:srgbClr val="10014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10014F"/>
                          </a:solidFill>
                          <a:latin typeface="Arial Black" panose="020B0A04020102020204" pitchFamily="34" charset="0"/>
                        </a:rPr>
                        <a:t>Высокая</a:t>
                      </a:r>
                      <a:endParaRPr lang="en-JM" sz="1800" dirty="0">
                        <a:solidFill>
                          <a:srgbClr val="10014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49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/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/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/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/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7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baseline="0" dirty="0">
                        <a:solidFill>
                          <a:srgbClr val="10014F"/>
                        </a:solidFill>
                        <a:latin typeface="Arial Black" pitchFamily="34" charset="0"/>
                      </a:endParaRPr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0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latin typeface="Arial Black" pitchFamily="34" charset="0"/>
              </a:rPr>
              <a:t>Календарный план проекта </a:t>
            </a:r>
            <a:endParaRPr lang="en-JM" alt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3555" name="Slide Number Placeholder 23"/>
          <p:cNvSpPr>
            <a:spLocks noGrp="1"/>
          </p:cNvSpPr>
          <p:nvPr>
            <p:ph type="sldNum" sz="quarter" idx="10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5844BE-5C32-4D1F-9DE5-BFA3A2B10A45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075444"/>
            <a:ext cx="14605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Arial" panose="020B0604020202020204" pitchFamily="34" charset="0"/>
              </a:rPr>
              <a:t>20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Arial" panose="020B0604020202020204" pitchFamily="34" charset="0"/>
              </a:rPr>
              <a:t>24</a:t>
            </a:r>
            <a:endParaRPr lang="en-JM" sz="1600" b="1" dirty="0">
              <a:solidFill>
                <a:prstClr val="black">
                  <a:lumMod val="75000"/>
                  <a:lumOff val="25000"/>
                </a:prstClr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grpSp>
        <p:nvGrpSpPr>
          <p:cNvPr id="23557" name="Group 27"/>
          <p:cNvGrpSpPr>
            <a:grpSpLocks/>
          </p:cNvGrpSpPr>
          <p:nvPr/>
        </p:nvGrpSpPr>
        <p:grpSpPr bwMode="auto">
          <a:xfrm>
            <a:off x="395536" y="1535430"/>
            <a:ext cx="2304256" cy="685800"/>
            <a:chOff x="533400" y="1752599"/>
            <a:chExt cx="1764792" cy="685801"/>
          </a:xfrm>
        </p:grpSpPr>
        <p:sp>
          <p:nvSpPr>
            <p:cNvPr id="5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rgbClr val="000086"/>
                  </a:solidFill>
                  <a:latin typeface="Arial Black" pitchFamily="34" charset="0"/>
                </a:rPr>
                <a:t>Первый этап</a:t>
              </a:r>
              <a:endParaRPr lang="en-JM" b="1" dirty="0">
                <a:solidFill>
                  <a:srgbClr val="000086"/>
                </a:solidFill>
                <a:latin typeface="Arial Black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158381" y="1154785"/>
            <a:ext cx="14605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itchFamily="18" charset="0"/>
                <a:cs typeface="Arial" panose="020B0604020202020204" pitchFamily="34" charset="0"/>
              </a:rPr>
              <a:t>20</a:t>
            </a:r>
            <a:r>
              <a:rPr lang="ru-RU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itchFamily="18" charset="0"/>
                <a:cs typeface="Arial" panose="020B0604020202020204" pitchFamily="34" charset="0"/>
              </a:rPr>
              <a:t>25</a:t>
            </a:r>
            <a:endParaRPr lang="en-JM" sz="1600" b="1" dirty="0">
              <a:solidFill>
                <a:prstClr val="black">
                  <a:lumMod val="95000"/>
                  <a:lumOff val="5000"/>
                </a:prstClr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  <p:grpSp>
        <p:nvGrpSpPr>
          <p:cNvPr id="23559" name="Group 28"/>
          <p:cNvGrpSpPr>
            <a:grpSpLocks/>
          </p:cNvGrpSpPr>
          <p:nvPr/>
        </p:nvGrpSpPr>
        <p:grpSpPr bwMode="auto">
          <a:xfrm>
            <a:off x="6156176" y="1535430"/>
            <a:ext cx="1755775" cy="685800"/>
            <a:chOff x="2667000" y="1752599"/>
            <a:chExt cx="1755648" cy="685801"/>
          </a:xfrm>
        </p:grpSpPr>
        <p:sp>
          <p:nvSpPr>
            <p:cNvPr id="8" name="Rectangle 7"/>
            <p:cNvSpPr/>
            <p:nvPr/>
          </p:nvSpPr>
          <p:spPr>
            <a:xfrm>
              <a:off x="2667000" y="1752599"/>
              <a:ext cx="1755648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67000" y="1828799"/>
              <a:ext cx="1752473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rgbClr val="000086"/>
                  </a:solidFill>
                  <a:latin typeface="Arial Black" pitchFamily="34" charset="0"/>
                </a:rPr>
                <a:t>Второй этап</a:t>
              </a:r>
              <a:endParaRPr lang="en-JM" b="1" dirty="0">
                <a:solidFill>
                  <a:srgbClr val="000086"/>
                </a:solidFill>
                <a:latin typeface="Arial Black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788024" y="2636912"/>
            <a:ext cx="4355975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1 Алгоритмизация и настройка работы системы - 6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2 Обобщение и выводы - 2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3 Техническая отчетность - 2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4 Заключительная стадия - 2 мес. </a:t>
            </a:r>
            <a:endParaRPr lang="en-JM" sz="1400" dirty="0">
              <a:solidFill>
                <a:srgbClr val="8A0000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504" y="2564904"/>
            <a:ext cx="43924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1 Подготовительная стадия - 1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2 Теоретическая разработка - 2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3 Приобретение и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установка датчиков - 6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4 Обобщение и выводы - 1 мес.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8A0000"/>
                </a:solidFill>
                <a:latin typeface="Arial Black" pitchFamily="34" charset="0"/>
                <a:cs typeface="Arial" panose="020B0604020202020204" pitchFamily="34" charset="0"/>
              </a:rPr>
              <a:t>5 Техническая отчетность - 2 мес. </a:t>
            </a:r>
            <a:endParaRPr lang="en-JM" sz="1400" dirty="0">
              <a:solidFill>
                <a:srgbClr val="8A0000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1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latin typeface="Arial Black" pitchFamily="34" charset="0"/>
              </a:rPr>
              <a:t>Оценка экономической эффективности</a:t>
            </a:r>
            <a:endParaRPr lang="en-JM" alt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3555" name="Slide Number Placeholder 23"/>
          <p:cNvSpPr>
            <a:spLocks noGrp="1"/>
          </p:cNvSpPr>
          <p:nvPr>
            <p:ph type="sldNum" sz="quarter" idx="10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5844BE-5C32-4D1F-9DE5-BFA3A2B10A45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196752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Расходы на реализацию проекта:</a:t>
            </a:r>
          </a:p>
          <a:p>
            <a:r>
              <a:rPr lang="ru-RU" dirty="0">
                <a:solidFill>
                  <a:srgbClr val="C00000"/>
                </a:solidFill>
              </a:rPr>
              <a:t>Подготовительная стадия 20000 руб. </a:t>
            </a:r>
          </a:p>
          <a:p>
            <a:r>
              <a:rPr lang="ru-RU" dirty="0">
                <a:solidFill>
                  <a:srgbClr val="C00000"/>
                </a:solidFill>
              </a:rPr>
              <a:t>Теоретическая разработка 20000 руб. Приобретение и установка датчиков 170000 руб. </a:t>
            </a:r>
          </a:p>
          <a:p>
            <a:r>
              <a:rPr lang="ru-RU" dirty="0">
                <a:solidFill>
                  <a:srgbClr val="C00000"/>
                </a:solidFill>
              </a:rPr>
              <a:t>Обобщение и выводы 20000 руб. </a:t>
            </a:r>
          </a:p>
          <a:p>
            <a:r>
              <a:rPr lang="ru-RU" dirty="0">
                <a:solidFill>
                  <a:srgbClr val="C00000"/>
                </a:solidFill>
              </a:rPr>
              <a:t>Техническая отчетность 20000 руб. </a:t>
            </a:r>
          </a:p>
          <a:p>
            <a:r>
              <a:rPr lang="ru-RU" dirty="0">
                <a:solidFill>
                  <a:srgbClr val="C00000"/>
                </a:solidFill>
              </a:rPr>
              <a:t>Алгоритмизация и настройка работы системы 190000 руб. </a:t>
            </a:r>
          </a:p>
          <a:p>
            <a:r>
              <a:rPr lang="ru-RU" dirty="0">
                <a:solidFill>
                  <a:srgbClr val="C00000"/>
                </a:solidFill>
              </a:rPr>
              <a:t>Обобщение и выводы 20000 руб.</a:t>
            </a:r>
          </a:p>
          <a:p>
            <a:r>
              <a:rPr lang="ru-RU" dirty="0">
                <a:solidFill>
                  <a:srgbClr val="C00000"/>
                </a:solidFill>
              </a:rPr>
              <a:t>Техническая отчетность 20000 руб. </a:t>
            </a:r>
          </a:p>
          <a:p>
            <a:r>
              <a:rPr lang="ru-RU" dirty="0">
                <a:solidFill>
                  <a:srgbClr val="C00000"/>
                </a:solidFill>
              </a:rPr>
              <a:t>Заключительная стадия 20000 руб. Итого: 500 000 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16016" y="1207956"/>
            <a:ext cx="4248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0014F"/>
                </a:solidFill>
              </a:rPr>
              <a:t>Ожидаемый доход:</a:t>
            </a:r>
          </a:p>
          <a:p>
            <a:endParaRPr lang="ru-RU" b="1" dirty="0">
              <a:solidFill>
                <a:srgbClr val="10014F"/>
              </a:solidFill>
            </a:endParaRPr>
          </a:p>
          <a:p>
            <a:r>
              <a:rPr lang="ru-RU" b="1" dirty="0">
                <a:solidFill>
                  <a:srgbClr val="10014F"/>
                </a:solidFill>
              </a:rPr>
              <a:t>С=</a:t>
            </a:r>
            <a:r>
              <a:rPr lang="en-US" b="1" dirty="0">
                <a:solidFill>
                  <a:srgbClr val="10014F"/>
                </a:solidFill>
              </a:rPr>
              <a:t>A*S*t*T,</a:t>
            </a:r>
          </a:p>
          <a:p>
            <a:r>
              <a:rPr lang="ru-RU" b="1" dirty="0">
                <a:solidFill>
                  <a:srgbClr val="10014F"/>
                </a:solidFill>
              </a:rPr>
              <a:t>Где </a:t>
            </a:r>
            <a:r>
              <a:rPr lang="en-US" b="1" dirty="0">
                <a:solidFill>
                  <a:srgbClr val="10014F"/>
                </a:solidFill>
              </a:rPr>
              <a:t>A –</a:t>
            </a:r>
            <a:r>
              <a:rPr lang="ru-RU" b="1" dirty="0">
                <a:solidFill>
                  <a:srgbClr val="10014F"/>
                </a:solidFill>
              </a:rPr>
              <a:t> количество парковочных мест;</a:t>
            </a:r>
          </a:p>
          <a:p>
            <a:r>
              <a:rPr lang="ru-RU" b="1" dirty="0">
                <a:solidFill>
                  <a:srgbClr val="10014F"/>
                </a:solidFill>
              </a:rPr>
              <a:t> </a:t>
            </a:r>
            <a:r>
              <a:rPr lang="en-US" b="1" dirty="0">
                <a:solidFill>
                  <a:srgbClr val="10014F"/>
                </a:solidFill>
              </a:rPr>
              <a:t>S – </a:t>
            </a:r>
            <a:r>
              <a:rPr lang="ru-RU" b="1" dirty="0">
                <a:solidFill>
                  <a:srgbClr val="10014F"/>
                </a:solidFill>
              </a:rPr>
              <a:t>стоимость парковки за 1 час; </a:t>
            </a:r>
          </a:p>
          <a:p>
            <a:r>
              <a:rPr lang="ru-RU" b="1" dirty="0">
                <a:solidFill>
                  <a:srgbClr val="10014F"/>
                </a:solidFill>
              </a:rPr>
              <a:t> </a:t>
            </a:r>
            <a:r>
              <a:rPr lang="en-US" b="1" dirty="0">
                <a:solidFill>
                  <a:srgbClr val="10014F"/>
                </a:solidFill>
              </a:rPr>
              <a:t>t –</a:t>
            </a:r>
            <a:r>
              <a:rPr lang="ru-RU" b="1" dirty="0">
                <a:solidFill>
                  <a:srgbClr val="10014F"/>
                </a:solidFill>
              </a:rPr>
              <a:t> определенный промежуток времени в часах; </a:t>
            </a:r>
          </a:p>
          <a:p>
            <a:r>
              <a:rPr lang="ru-RU" b="1" dirty="0">
                <a:solidFill>
                  <a:srgbClr val="10014F"/>
                </a:solidFill>
              </a:rPr>
              <a:t> </a:t>
            </a:r>
            <a:r>
              <a:rPr lang="en-US" b="1" dirty="0">
                <a:solidFill>
                  <a:srgbClr val="10014F"/>
                </a:solidFill>
              </a:rPr>
              <a:t>T –</a:t>
            </a:r>
            <a:r>
              <a:rPr lang="ru-RU" b="1" dirty="0">
                <a:solidFill>
                  <a:srgbClr val="10014F"/>
                </a:solidFill>
              </a:rPr>
              <a:t> количество дней в году.</a:t>
            </a:r>
          </a:p>
          <a:p>
            <a:r>
              <a:rPr lang="ru-RU" b="1" dirty="0">
                <a:solidFill>
                  <a:srgbClr val="10014F"/>
                </a:solidFill>
              </a:rPr>
              <a:t>С=16*30*10*365=1 752 000 руб. за год</a:t>
            </a:r>
            <a:r>
              <a:rPr lang="ru-RU" b="1" dirty="0" smtClean="0">
                <a:solidFill>
                  <a:srgbClr val="10014F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10014F"/>
                </a:solidFill>
              </a:rPr>
              <a:t>Капитальные вложения в приобретение роторного паркинга 10 000 000 руб.</a:t>
            </a:r>
            <a:endParaRPr lang="ru-RU" b="1" dirty="0">
              <a:solidFill>
                <a:srgbClr val="10014F"/>
              </a:solidFill>
            </a:endParaRPr>
          </a:p>
          <a:p>
            <a:endParaRPr lang="ru-RU" b="1" dirty="0">
              <a:solidFill>
                <a:srgbClr val="10014F"/>
              </a:solidFill>
            </a:endParaRPr>
          </a:p>
          <a:p>
            <a:r>
              <a:rPr lang="ru-RU" b="1" dirty="0">
                <a:solidFill>
                  <a:srgbClr val="10014F"/>
                </a:solidFill>
              </a:rPr>
              <a:t>Окупаемость равняется 5</a:t>
            </a:r>
            <a:r>
              <a:rPr lang="en-US" b="1" dirty="0">
                <a:solidFill>
                  <a:srgbClr val="10014F"/>
                </a:solidFill>
              </a:rPr>
              <a:t>,</a:t>
            </a:r>
            <a:r>
              <a:rPr lang="ru-RU" b="1" dirty="0">
                <a:solidFill>
                  <a:srgbClr val="10014F"/>
                </a:solidFill>
              </a:rPr>
              <a:t>7 года.</a:t>
            </a:r>
            <a:endParaRPr lang="en-US" b="1" dirty="0">
              <a:solidFill>
                <a:srgbClr val="1001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9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61937"/>
            <a:ext cx="8229600" cy="502767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latin typeface="Arial Black" pitchFamily="34" charset="0"/>
              </a:rPr>
              <a:t>Партнеры, заинтересованные организации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5536" y="3480048"/>
            <a:ext cx="2579358" cy="381000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altLang="ru-RU" dirty="0">
                <a:solidFill>
                  <a:srgbClr val="10014F"/>
                </a:solidFill>
                <a:latin typeface="Arial Black" pitchFamily="34" charset="0"/>
              </a:rPr>
              <a:t>Парковка больницы</a:t>
            </a:r>
            <a:endParaRPr lang="en-JM" altLang="ru-RU" dirty="0">
              <a:solidFill>
                <a:srgbClr val="10014F"/>
              </a:solidFill>
              <a:latin typeface="Arial Black" pitchFamily="34" charset="0"/>
            </a:endParaRPr>
          </a:p>
        </p:txBody>
      </p:sp>
      <p:sp>
        <p:nvSpPr>
          <p:cNvPr id="2560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240023" y="3692162"/>
            <a:ext cx="2133600" cy="381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600" dirty="0">
                <a:solidFill>
                  <a:srgbClr val="10014F"/>
                </a:solidFill>
                <a:latin typeface="Arial Black" pitchFamily="34" charset="0"/>
              </a:rPr>
              <a:t>Парковка ТЦ</a:t>
            </a:r>
            <a:endParaRPr lang="en-JM" altLang="ru-RU" sz="1600" dirty="0">
              <a:solidFill>
                <a:srgbClr val="10014F"/>
              </a:solidFill>
              <a:latin typeface="Arial Black" pitchFamily="34" charset="0"/>
            </a:endParaRPr>
          </a:p>
        </p:txBody>
      </p:sp>
      <p:sp>
        <p:nvSpPr>
          <p:cNvPr id="25607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2843808" y="5670195"/>
            <a:ext cx="3600400" cy="381000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altLang="ru-RU" dirty="0">
                <a:solidFill>
                  <a:srgbClr val="10014F"/>
                </a:solidFill>
                <a:latin typeface="Arial Black" pitchFamily="34" charset="0"/>
              </a:rPr>
              <a:t>Парковка сервисного центра</a:t>
            </a:r>
            <a:endParaRPr lang="en-JM" altLang="ru-RU" dirty="0">
              <a:solidFill>
                <a:srgbClr val="10014F"/>
              </a:solidFill>
              <a:latin typeface="Arial Black" pitchFamily="34" charset="0"/>
            </a:endParaRPr>
          </a:p>
        </p:txBody>
      </p:sp>
      <p:sp>
        <p:nvSpPr>
          <p:cNvPr id="25615" name="Slide Number Placeholder 14"/>
          <p:cNvSpPr>
            <a:spLocks noGrp="1"/>
          </p:cNvSpPr>
          <p:nvPr>
            <p:ph type="sldNum" sz="quarter" idx="30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F5A144-D386-474B-90EC-059B595836E9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pic>
        <p:nvPicPr>
          <p:cNvPr id="1026" name="Picture 2" descr="УФА&quot; :: Ежемесячный столичный журнал"/>
          <p:cNvPicPr>
            <a:picLocks noGrp="1" noChangeAspect="1" noChangeArrowheads="1"/>
          </p:cNvPicPr>
          <p:nvPr>
            <p:ph type="pic" sz="quarter" idx="2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" b="1724"/>
          <a:stretch>
            <a:fillRect/>
          </a:stretch>
        </p:blipFill>
        <p:spPr bwMode="auto">
          <a:xfrm>
            <a:off x="494506" y="1355192"/>
            <a:ext cx="2925366" cy="188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Будет ли платной парковка у торгового центра «Момо», станет известно в  декабре - KP.RU"/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4" r="6684"/>
          <a:stretch>
            <a:fillRect/>
          </a:stretch>
        </p:blipFill>
        <p:spPr bwMode="auto">
          <a:xfrm>
            <a:off x="5423886" y="1377804"/>
            <a:ext cx="3237695" cy="210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а 43 столичных перехватывающих парковках появилась возможность  использовать карту «Тройка»"/>
          <p:cNvPicPr>
            <a:picLocks noGrp="1" noChangeAspect="1" noChangeArrowheads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r="5080"/>
          <a:stretch>
            <a:fillRect/>
          </a:stretch>
        </p:blipFill>
        <p:spPr bwMode="auto">
          <a:xfrm>
            <a:off x="2843808" y="3692162"/>
            <a:ext cx="2894005" cy="18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0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latin typeface="Arial Black" pitchFamily="34" charset="0"/>
              </a:rPr>
              <a:t>Контактная информация</a:t>
            </a:r>
            <a:endParaRPr lang="en-JM" alt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8675" name="Slide Number Placeholder 14"/>
          <p:cNvSpPr>
            <a:spLocks noGrp="1"/>
          </p:cNvSpPr>
          <p:nvPr>
            <p:ph type="sldNum" sz="quarter" idx="25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599414-5216-4929-8665-F4D12996CBCB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5257800" y="3787775"/>
            <a:ext cx="3352800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rgbClr val="C00000"/>
                </a:solidFill>
                <a:latin typeface="Arial Black" pitchFamily="34" charset="0"/>
              </a:rPr>
              <a:t>Gmail: </a:t>
            </a:r>
            <a:r>
              <a:rPr lang="en-US" sz="1600" b="1" dirty="0">
                <a:solidFill>
                  <a:srgbClr val="C00000"/>
                </a:solidFill>
                <a:latin typeface="Arial Black" pitchFamily="34" charset="0"/>
              </a:rPr>
              <a:t>romanenkov390</a:t>
            </a:r>
            <a:r>
              <a:rPr lang="en-JM" sz="15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itchFamily="18" charset="0"/>
              </a:rPr>
              <a:t>	</a:t>
            </a:r>
            <a:endParaRPr lang="en-JM" sz="1500" dirty="0">
              <a:solidFill>
                <a:prstClr val="black">
                  <a:lumMod val="75000"/>
                  <a:lumOff val="25000"/>
                </a:prstClr>
              </a:solidFill>
              <a:latin typeface="Cambria" pitchFamily="18" charset="0"/>
            </a:endParaRP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5257800" y="4168775"/>
            <a:ext cx="3048000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latin typeface="Arial Black" pitchFamily="34" charset="0"/>
              </a:rPr>
              <a:t>Телефон</a:t>
            </a:r>
            <a:r>
              <a:rPr lang="en-JM" sz="1600" b="1" dirty="0">
                <a:solidFill>
                  <a:srgbClr val="C00000"/>
                </a:solidFill>
                <a:latin typeface="Arial Black" pitchFamily="34" charset="0"/>
              </a:rPr>
              <a:t>: 9624604058 </a:t>
            </a:r>
            <a:endParaRPr lang="en-JM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7656" name="Прямоугольник 28"/>
          <p:cNvSpPr>
            <a:spLocks noChangeArrowheads="1"/>
          </p:cNvSpPr>
          <p:nvPr/>
        </p:nvSpPr>
        <p:spPr bwMode="auto">
          <a:xfrm>
            <a:off x="457200" y="1001712"/>
            <a:ext cx="8153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1800" b="1" dirty="0">
                <a:solidFill>
                  <a:srgbClr val="C00000"/>
                </a:solidFill>
                <a:latin typeface="Arial Black" pitchFamily="34" charset="0"/>
                <a:cs typeface="Arial" panose="020B0604020202020204" pitchFamily="34" charset="0"/>
              </a:rPr>
              <a:t>Владимир Александрович</a:t>
            </a:r>
            <a:r>
              <a:rPr lang="en-JM" altLang="ru-RU" sz="1800" b="1" dirty="0">
                <a:solidFill>
                  <a:srgbClr val="C00000"/>
                </a:solidFill>
                <a:latin typeface="Arial Black" pitchFamily="34" charset="0"/>
                <a:cs typeface="Arial" panose="020B0604020202020204" pitchFamily="34" charset="0"/>
              </a:rPr>
              <a:t> </a:t>
            </a:r>
            <a:r>
              <a:rPr lang="en-JM" altLang="ru-RU" sz="1600" b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en-JM" altLang="ru-RU" sz="1600" b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altLang="ru-RU" sz="18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студент 3 курса, Инженерный институт кафедра </a:t>
            </a:r>
            <a:r>
              <a:rPr lang="ru-RU" altLang="ru-RU" sz="1800" b="1" dirty="0">
                <a:solidFill>
                  <a:srgbClr val="10014F"/>
                </a:solidFill>
                <a:latin typeface="Arial Black" pitchFamily="34" charset="0"/>
              </a:rPr>
              <a:t>«</a:t>
            </a:r>
            <a:r>
              <a:rPr lang="ru-RU" altLang="ru-RU" sz="18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Техническая эксплуатация автомобилей</a:t>
            </a:r>
            <a:r>
              <a:rPr lang="ru-RU" sz="18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»</a:t>
            </a:r>
            <a:endParaRPr lang="ru-RU" altLang="ru-RU" sz="1800" b="1" dirty="0">
              <a:solidFill>
                <a:srgbClr val="10014F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28682" name="Content Placeholder 4"/>
          <p:cNvSpPr txBox="1">
            <a:spLocks/>
          </p:cNvSpPr>
          <p:nvPr/>
        </p:nvSpPr>
        <p:spPr bwMode="auto">
          <a:xfrm rot="10800000" flipV="1">
            <a:off x="457200" y="2059913"/>
            <a:ext cx="8305800" cy="1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Продвижение в магистратуру с последующим в аспирантуру.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Состав команды из 2 человек.</a:t>
            </a:r>
          </a:p>
          <a:p>
            <a:pPr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Руководитель проекта Мякишев Валерий Сергеевич доцент кафедры </a:t>
            </a:r>
            <a:r>
              <a:rPr lang="ru-RU" altLang="ru-RU" sz="2000" b="1" dirty="0">
                <a:solidFill>
                  <a:srgbClr val="10014F"/>
                </a:solidFill>
                <a:latin typeface="Arial Black" pitchFamily="34" charset="0"/>
              </a:rPr>
              <a:t>«</a:t>
            </a:r>
            <a:r>
              <a:rPr lang="ru-RU" altLang="ru-RU" sz="20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Техническая эксплуатация автомобилей</a:t>
            </a:r>
            <a:r>
              <a:rPr lang="ru-RU" sz="20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».</a:t>
            </a:r>
            <a:endParaRPr lang="ru-RU" altLang="ru-RU" sz="2000" b="1" dirty="0">
              <a:solidFill>
                <a:srgbClr val="10014F"/>
              </a:solidFill>
              <a:latin typeface="Arial Black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2000" b="1" dirty="0">
              <a:solidFill>
                <a:srgbClr val="10014F"/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3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lide Number Placeholder 14"/>
          <p:cNvSpPr>
            <a:spLocks noGrp="1"/>
          </p:cNvSpPr>
          <p:nvPr>
            <p:ph type="sldNum" sz="quarter" idx="25"/>
          </p:nvPr>
        </p:nvSpPr>
        <p:spPr bwMode="auto">
          <a:xfrm>
            <a:off x="8101013" y="0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599414-5216-4929-8665-F4D12996CBCB}" type="slidenum">
              <a:rPr lang="en-JM" altLang="ru-RU" sz="1800" smtClean="0">
                <a:solidFill>
                  <a:prstClr val="white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JM" altLang="ru-RU" sz="1800">
              <a:solidFill>
                <a:prstClr val="white"/>
              </a:solidFill>
            </a:endParaRPr>
          </a:p>
        </p:txBody>
      </p:sp>
      <p:sp>
        <p:nvSpPr>
          <p:cNvPr id="28682" name="Content Placeholder 4"/>
          <p:cNvSpPr txBox="1">
            <a:spLocks/>
          </p:cNvSpPr>
          <p:nvPr/>
        </p:nvSpPr>
        <p:spPr bwMode="auto">
          <a:xfrm rot="10800000" flipV="1">
            <a:off x="367641" y="2420888"/>
            <a:ext cx="8305800" cy="1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4000" b="1" dirty="0">
                <a:solidFill>
                  <a:srgbClr val="10014F"/>
                </a:solidFill>
                <a:latin typeface="Arial Black" pitchFamily="34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511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4044</TotalTime>
  <Words>623</Words>
  <Application>Microsoft Office PowerPoint</Application>
  <PresentationFormat>Экран (4:3)</PresentationFormat>
  <Paragraphs>101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12</vt:i4>
      </vt:variant>
    </vt:vector>
  </HeadingPairs>
  <TitlesOfParts>
    <vt:vector size="29" baseType="lpstr">
      <vt:lpstr>Arial</vt:lpstr>
      <vt:lpstr>Arial Black</vt:lpstr>
      <vt:lpstr>Calibri</vt:lpstr>
      <vt:lpstr>Cambria</vt:lpstr>
      <vt:lpstr>PT Sans Narrow</vt:lpstr>
      <vt:lpstr>Symbol</vt:lpstr>
      <vt:lpstr>2_Тема Office</vt:lpstr>
      <vt:lpstr>Office Theme</vt:lpstr>
      <vt:lpstr>1_Office Theme</vt:lpstr>
      <vt:lpstr>2_Office Theme</vt:lpstr>
      <vt:lpstr>3_Office Theme</vt:lpstr>
      <vt:lpstr>4_Office Theme</vt:lpstr>
      <vt:lpstr>5_Office Theme</vt:lpstr>
      <vt:lpstr>7_Office Theme</vt:lpstr>
      <vt:lpstr>9_Office Theme</vt:lpstr>
      <vt:lpstr>11_Office Theme</vt:lpstr>
      <vt:lpstr>12_Office Theme</vt:lpstr>
      <vt:lpstr>РАЗРАБОТКА СИСТЕМЫ ИНТЕЛЛЕКТУАЛЬНОГО КОНТРОЛЯ МАССЫ ТРАНСПОРТНОГО СРЕДСТВА ДЛЯ РОТОРНОГО ПАРКИНГА</vt:lpstr>
      <vt:lpstr>Цель и задачи проекта</vt:lpstr>
      <vt:lpstr>Актуальность идеи </vt:lpstr>
      <vt:lpstr>Предлагаемое решение</vt:lpstr>
      <vt:lpstr>Обоснование научной новизны проекта и актуальности для науки</vt:lpstr>
      <vt:lpstr>Область применения</vt:lpstr>
      <vt:lpstr>Техническая значимость </vt:lpstr>
      <vt:lpstr>Календарный план проекта </vt:lpstr>
      <vt:lpstr>Оценка экономической эффективности</vt:lpstr>
      <vt:lpstr>Партнеры, заинтересованные организации</vt:lpstr>
      <vt:lpstr>Контактная информация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 Cherednyk</dc:creator>
  <cp:lastModifiedBy>Мякишев Валерий Сергеевич</cp:lastModifiedBy>
  <cp:revision>452</cp:revision>
  <cp:lastPrinted>2018-08-27T12:56:41Z</cp:lastPrinted>
  <dcterms:created xsi:type="dcterms:W3CDTF">2016-09-04T18:13:12Z</dcterms:created>
  <dcterms:modified xsi:type="dcterms:W3CDTF">2023-11-15T12:05:07Z</dcterms:modified>
</cp:coreProperties>
</file>