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  <p:sldMasterId id="2147484084" r:id="rId6"/>
  </p:sldMasterIdLst>
  <p:notesMasterIdLst>
    <p:notesMasterId r:id="rId17"/>
  </p:notesMasterIdLst>
  <p:handoutMasterIdLst>
    <p:handoutMasterId r:id="rId18"/>
  </p:handoutMasterIdLst>
  <p:sldIdLst>
    <p:sldId id="260" r:id="rId7"/>
    <p:sldId id="295" r:id="rId8"/>
    <p:sldId id="304" r:id="rId9"/>
    <p:sldId id="297" r:id="rId10"/>
    <p:sldId id="298" r:id="rId11"/>
    <p:sldId id="299" r:id="rId12"/>
    <p:sldId id="300" r:id="rId13"/>
    <p:sldId id="301" r:id="rId14"/>
    <p:sldId id="302" r:id="rId15"/>
    <p:sldId id="305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2" d="100"/>
          <a:sy n="52" d="100"/>
        </p:scale>
        <p:origin x="979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356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9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767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6404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6071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0343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3211221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3970"/>
            <a:ext cx="20104100" cy="11329671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5091" y="3967481"/>
            <a:ext cx="12807354" cy="2716398"/>
          </a:xfrm>
        </p:spPr>
        <p:txBody>
          <a:bodyPr anchor="b">
            <a:noAutofit/>
          </a:bodyPr>
          <a:lstStyle>
            <a:lvl1pPr algn="r">
              <a:defRPr sz="8905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5091" y="6683875"/>
            <a:ext cx="12807354" cy="1809883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07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61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015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769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523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277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031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7688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93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5545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7" y="4456431"/>
            <a:ext cx="14175547" cy="3013859"/>
          </a:xfrm>
        </p:spPr>
        <p:txBody>
          <a:bodyPr anchor="b"/>
          <a:lstStyle>
            <a:lvl1pPr algn="l">
              <a:defRPr sz="659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470289"/>
            <a:ext cx="14175547" cy="1419660"/>
          </a:xfrm>
        </p:spPr>
        <p:txBody>
          <a:bodyPr anchor="t"/>
          <a:lstStyle>
            <a:lvl1pPr marL="0" indent="0" algn="l">
              <a:buNone/>
              <a:defRPr sz="329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998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6897" y="3564972"/>
            <a:ext cx="6899299" cy="640327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3148" y="3564973"/>
            <a:ext cx="6899298" cy="6403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4909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276" y="3565622"/>
            <a:ext cx="6901918" cy="950832"/>
          </a:xfrm>
        </p:spPr>
        <p:txBody>
          <a:bodyPr anchor="b">
            <a:noAutofit/>
          </a:bodyPr>
          <a:lstStyle>
            <a:lvl1pPr marL="0" indent="0">
              <a:buNone/>
              <a:defRPr sz="3958" b="0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4276" y="4516455"/>
            <a:ext cx="6901918" cy="545179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90531" y="3565622"/>
            <a:ext cx="6901910" cy="950832"/>
          </a:xfrm>
        </p:spPr>
        <p:txBody>
          <a:bodyPr anchor="b">
            <a:noAutofit/>
          </a:bodyPr>
          <a:lstStyle>
            <a:lvl1pPr marL="0" indent="0">
              <a:buNone/>
              <a:defRPr sz="3958" b="0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90534" y="4516455"/>
            <a:ext cx="6901908" cy="545179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2580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6" y="1005840"/>
            <a:ext cx="14175547" cy="217932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3589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8527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6" y="2472697"/>
            <a:ext cx="6355956" cy="2109469"/>
          </a:xfrm>
        </p:spPr>
        <p:txBody>
          <a:bodyPr anchor="b">
            <a:normAutofit/>
          </a:bodyPr>
          <a:lstStyle>
            <a:lvl1pPr>
              <a:defRPr sz="329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49803" y="849625"/>
            <a:ext cx="7442641" cy="911862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6896" y="4582165"/>
            <a:ext cx="6355956" cy="4264341"/>
          </a:xfrm>
        </p:spPr>
        <p:txBody>
          <a:bodyPr>
            <a:normAutofit/>
          </a:bodyPr>
          <a:lstStyle>
            <a:lvl1pPr marL="0" indent="0">
              <a:buNone/>
              <a:defRPr sz="2309"/>
            </a:lvl1pPr>
            <a:lvl2pPr marL="753697" indent="0">
              <a:buNone/>
              <a:defRPr sz="2309"/>
            </a:lvl2pPr>
            <a:lvl3pPr marL="1507394" indent="0">
              <a:buNone/>
              <a:defRPr sz="1979"/>
            </a:lvl3pPr>
            <a:lvl4pPr marL="2261091" indent="0">
              <a:buNone/>
              <a:defRPr sz="1649"/>
            </a:lvl4pPr>
            <a:lvl5pPr marL="3014786" indent="0">
              <a:buNone/>
              <a:defRPr sz="1649"/>
            </a:lvl5pPr>
            <a:lvl6pPr marL="3768483" indent="0">
              <a:buNone/>
              <a:defRPr sz="1649"/>
            </a:lvl6pPr>
            <a:lvl7pPr marL="4522180" indent="0">
              <a:buNone/>
              <a:defRPr sz="1649"/>
            </a:lvl7pPr>
            <a:lvl8pPr marL="5275877" indent="0">
              <a:buNone/>
              <a:defRPr sz="1649"/>
            </a:lvl8pPr>
            <a:lvl9pPr marL="6029573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0385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6" y="7920990"/>
            <a:ext cx="14175546" cy="935118"/>
          </a:xfrm>
        </p:spPr>
        <p:txBody>
          <a:bodyPr anchor="b">
            <a:normAutofit/>
          </a:bodyPr>
          <a:lstStyle>
            <a:lvl1pPr algn="l">
              <a:defRPr sz="3958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16896" y="1005840"/>
            <a:ext cx="14175547" cy="6345435"/>
          </a:xfrm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6896" y="8856108"/>
            <a:ext cx="14175546" cy="1112140"/>
          </a:xfrm>
        </p:spPr>
        <p:txBody>
          <a:bodyPr>
            <a:normAutofit/>
          </a:bodyPr>
          <a:lstStyle>
            <a:lvl1pPr marL="0" indent="0">
              <a:buNone/>
              <a:defRPr sz="197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8104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7" y="1005840"/>
            <a:ext cx="14175547" cy="5615940"/>
          </a:xfrm>
        </p:spPr>
        <p:txBody>
          <a:bodyPr anchor="ctr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376160"/>
            <a:ext cx="14175547" cy="2592087"/>
          </a:xfrm>
        </p:spPr>
        <p:txBody>
          <a:bodyPr anchor="ctr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810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731" y="1005840"/>
            <a:ext cx="13346890" cy="4987290"/>
          </a:xfrm>
        </p:spPr>
        <p:txBody>
          <a:bodyPr anchor="ctr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52706" y="5993130"/>
            <a:ext cx="11912939" cy="6286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63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376160"/>
            <a:ext cx="14175547" cy="2592087"/>
          </a:xfrm>
        </p:spPr>
        <p:txBody>
          <a:bodyPr anchor="ctr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893521" y="1304124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64205" y="4762818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2309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34196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897" y="3187780"/>
            <a:ext cx="14175547" cy="4282509"/>
          </a:xfrm>
        </p:spPr>
        <p:txBody>
          <a:bodyPr anchor="b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470289"/>
            <a:ext cx="14175547" cy="2497958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1907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731" y="1005840"/>
            <a:ext cx="13346890" cy="4987290"/>
          </a:xfrm>
        </p:spPr>
        <p:txBody>
          <a:bodyPr anchor="ctr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6893" y="6621780"/>
            <a:ext cx="14175549" cy="848509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95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470289"/>
            <a:ext cx="14175547" cy="2497958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893521" y="1304124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664205" y="4762818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15606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855" y="1005840"/>
            <a:ext cx="14161589" cy="4987290"/>
          </a:xfrm>
        </p:spPr>
        <p:txBody>
          <a:bodyPr anchor="ctr">
            <a:normAutofit/>
          </a:bodyPr>
          <a:lstStyle>
            <a:lvl1pPr algn="l">
              <a:defRPr sz="7256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6893" y="6621780"/>
            <a:ext cx="14175549" cy="848509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958">
                <a:solidFill>
                  <a:schemeClr val="accent1"/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7" y="7470289"/>
            <a:ext cx="14175547" cy="2497958"/>
          </a:xfrm>
        </p:spPr>
        <p:txBody>
          <a:bodyPr anchor="t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5973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4944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138362" y="1005839"/>
            <a:ext cx="2151467" cy="866489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6897" y="1005840"/>
            <a:ext cx="11641893" cy="866489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9005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06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9166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2382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6874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8748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923201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77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3970"/>
            <a:ext cx="20104100" cy="11329671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896" y="3564973"/>
            <a:ext cx="14175547" cy="6403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65646" y="9968248"/>
            <a:ext cx="1126798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4">
                <a:solidFill>
                  <a:schemeClr val="accent1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47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  <p:sldLayoutId id="2147484086" r:id="rId2"/>
    <p:sldLayoutId id="2147484087" r:id="rId3"/>
    <p:sldLayoutId id="2147484088" r:id="rId4"/>
    <p:sldLayoutId id="2147484089" r:id="rId5"/>
    <p:sldLayoutId id="2147484090" r:id="rId6"/>
    <p:sldLayoutId id="2147484091" r:id="rId7"/>
    <p:sldLayoutId id="2147484092" r:id="rId8"/>
    <p:sldLayoutId id="2147484093" r:id="rId9"/>
    <p:sldLayoutId id="2147484094" r:id="rId10"/>
    <p:sldLayoutId id="2147484095" r:id="rId11"/>
    <p:sldLayoutId id="2147484096" r:id="rId12"/>
    <p:sldLayoutId id="2147484097" r:id="rId13"/>
    <p:sldLayoutId id="2147484098" r:id="rId14"/>
    <p:sldLayoutId id="2147484099" r:id="rId15"/>
    <p:sldLayoutId id="2147484100" r:id="rId16"/>
    <p:sldLayoutId id="2147484101" r:id="rId17"/>
    <p:sldLayoutId id="2147484102" r:id="rId18"/>
    <p:sldLayoutId id="2147484103" r:id="rId19"/>
    <p:sldLayoutId id="2147484104" r:id="rId20"/>
    <p:sldLayoutId id="2147484105" r:id="rId21"/>
    <p:sldLayoutId id="2147484106" r:id="rId22"/>
  </p:sldLayoutIdLst>
  <p:txStyles>
    <p:titleStyle>
      <a:lvl1pPr algn="l" defTabSz="753923" rtl="0" eaLnBrk="1" latinLnBrk="0" hangingPunct="1">
        <a:spcBef>
          <a:spcPct val="0"/>
        </a:spcBef>
        <a:buNone/>
        <a:defRPr sz="5936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65442" indent="-565442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9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225125" indent="-471202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63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884807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30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638730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392653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4146575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900498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654421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6408344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3181" y="4146849"/>
            <a:ext cx="8241374" cy="3763985"/>
          </a:xfrm>
        </p:spPr>
        <p:txBody>
          <a:bodyPr anchor="ctr">
            <a:normAutofit/>
          </a:bodyPr>
          <a:lstStyle/>
          <a:p>
            <a:pPr algn="ctr"/>
            <a:r>
              <a:rPr lang="ru-RU" sz="8000" dirty="0">
                <a:latin typeface="Bahnschrift" panose="020B0502040204020203" pitchFamily="34" charset="0"/>
              </a:rPr>
              <a:t>Предприятие по переработке ТКО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073" y="582185"/>
            <a:ext cx="9741217" cy="911089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Bahnschrift" panose="020B0502040204020203" pitchFamily="34" charset="0"/>
                <a:ea typeface="Segoe UI Black" panose="020B0A02040204020203" pitchFamily="34" charset="0"/>
              </a:rPr>
              <a:t>Актуальность</a:t>
            </a:r>
            <a:r>
              <a:rPr lang="ru-RU" b="1" dirty="0">
                <a:solidFill>
                  <a:schemeClr val="tx2"/>
                </a:solidFill>
                <a:latin typeface="Bahnschrift" panose="020B0502040204020203" pitchFamily="34" charset="0"/>
              </a:rPr>
              <a:t>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2122" y="2091228"/>
            <a:ext cx="8793162" cy="8539906"/>
          </a:xfrm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3600" dirty="0">
                <a:solidFill>
                  <a:schemeClr val="tx1"/>
                </a:solidFill>
                <a:latin typeface="Bahnschrift" panose="020B05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Актуальность данного проекта обуславливается утилизацией твердых отходов по технологии пиролиза.</a:t>
            </a:r>
          </a:p>
          <a:p>
            <a:pPr algn="ctr">
              <a:lnSpc>
                <a:spcPct val="120000"/>
              </a:lnSpc>
            </a:pPr>
            <a:r>
              <a:rPr lang="ru-RU" sz="3600" b="0" i="0" dirty="0">
                <a:solidFill>
                  <a:schemeClr val="tx1"/>
                </a:solidFill>
                <a:effectLst/>
                <a:latin typeface="Bahnschrift" panose="020B05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В России набралось около 3 миллиардов тонн отходов, требующих срочной утилизации. С каждым годом к этому числу прибавляется еще 60 млн тонн. Перспективность его переработки сегодня актуальна как никогда.</a:t>
            </a:r>
            <a:endParaRPr lang="ru-RU" sz="3600" dirty="0">
              <a:solidFill>
                <a:schemeClr val="tx1"/>
              </a:solidFill>
              <a:latin typeface="Bahnschrift" panose="020B0502040204020203" pitchFamily="34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ru-RU" sz="3600" dirty="0">
                <a:solidFill>
                  <a:schemeClr val="tx1"/>
                </a:solidFill>
                <a:latin typeface="Bahnschrift" panose="020B05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Наш проект направлен на экологически безопасное разложение отходов без доступ</a:t>
            </a:r>
            <a:r>
              <a:rPr lang="ru-RU" sz="3600" dirty="0">
                <a:solidFill>
                  <a:schemeClr val="tx1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а кислорода</a:t>
            </a:r>
            <a:endParaRPr lang="ru-RU" sz="4400" dirty="0">
              <a:solidFill>
                <a:schemeClr val="tx1"/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2203C2-0F16-D04F-ADB5-C84F84546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2050" y="1902542"/>
            <a:ext cx="9511467" cy="791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813822"/>
            <a:ext cx="8841738" cy="313554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Bahnschrift" panose="020B0502040204020203" pitchFamily="34" charset="0"/>
              </a:rPr>
              <a:t>Нашими клиентами являются:  </a:t>
            </a:r>
          </a:p>
          <a:p>
            <a:pPr marL="530225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3200" dirty="0">
                <a:solidFill>
                  <a:schemeClr val="tx1"/>
                </a:solidFill>
                <a:latin typeface="Bahnschrift" panose="020B0502040204020203" pitchFamily="34" charset="0"/>
              </a:rPr>
              <a:t>Предприятия по переработке ТКО.</a:t>
            </a:r>
          </a:p>
          <a:p>
            <a:pPr marL="530225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3200" dirty="0">
                <a:solidFill>
                  <a:schemeClr val="tx1"/>
                </a:solidFill>
                <a:latin typeface="Bahnschrift" panose="020B0502040204020203" pitchFamily="34" charset="0"/>
              </a:rPr>
              <a:t>Промышленные предприятия, рестораны и кафе, медицинские учреждения в результате деятельности которых остается ТКО.</a:t>
            </a:r>
          </a:p>
          <a:p>
            <a:endParaRPr lang="ru-RU" sz="3200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Bahnschrift" panose="020B0502040204020203" pitchFamily="34" charset="0"/>
              </a:rPr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5336728"/>
            <a:ext cx="8307471" cy="4444855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Bahnschrift" panose="020B0502040204020203" pitchFamily="34" charset="0"/>
              </a:rPr>
              <a:t>Задача клиента - утилизация твердых коммунальных отходов.</a:t>
            </a:r>
            <a:endParaRPr lang="ru-RU" sz="3200" dirty="0">
              <a:solidFill>
                <a:schemeClr val="tx1"/>
              </a:solidFill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chemeClr val="tx1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предлагаем экологически выгодное решение проблемы загрязнения окружающей среды для жителей городов.</a:t>
            </a:r>
          </a:p>
          <a:p>
            <a:endParaRPr lang="ru-RU" sz="28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12800" dirty="0">
                <a:solidFill>
                  <a:schemeClr val="tx1"/>
                </a:solidFill>
                <a:latin typeface="Bahnschrift" panose="020B0502040204020203" pitchFamily="34" charset="0"/>
              </a:rPr>
              <a:t>Почему существующих вариантов решения </a:t>
            </a:r>
            <a:br>
              <a:rPr lang="ru-RU" sz="12800"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r>
              <a:rPr lang="ru-RU" sz="12800" dirty="0">
                <a:solidFill>
                  <a:schemeClr val="tx1"/>
                </a:solidFill>
                <a:latin typeface="Bahnschrift" panose="020B0502040204020203" pitchFamily="34" charset="0"/>
              </a:rPr>
              <a:t>не достаточно?</a:t>
            </a:r>
          </a:p>
          <a:p>
            <a:r>
              <a:rPr lang="ru-RU" sz="12800" dirty="0">
                <a:solidFill>
                  <a:schemeClr val="tx1"/>
                </a:solidFill>
                <a:latin typeface="Bahnschrift" panose="020B0502040204020203" pitchFamily="34" charset="0"/>
              </a:rPr>
              <a:t>Причин несколько</a:t>
            </a:r>
            <a:r>
              <a:rPr lang="en-US" sz="12800" dirty="0">
                <a:solidFill>
                  <a:schemeClr val="tx1"/>
                </a:solidFill>
                <a:latin typeface="Bahnschrift" panose="020B0502040204020203" pitchFamily="34" charset="0"/>
              </a:rPr>
              <a:t>:</a:t>
            </a:r>
            <a:br>
              <a:rPr lang="en-US" sz="12800"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r>
              <a:rPr lang="en-GB" sz="12800" dirty="0">
                <a:solidFill>
                  <a:schemeClr val="tx1"/>
                </a:solidFill>
                <a:latin typeface="Bahnschrift" panose="020B0502040204020203" pitchFamily="34" charset="0"/>
              </a:rPr>
              <a:t> </a:t>
            </a:r>
            <a:r>
              <a:rPr lang="ru-RU" sz="12800" dirty="0">
                <a:solidFill>
                  <a:schemeClr val="tx1"/>
                </a:solidFill>
                <a:latin typeface="Bahnschrift" panose="020B0502040204020203" pitchFamily="34" charset="0"/>
              </a:rPr>
              <a:t>а)  слабая законодательная база</a:t>
            </a:r>
            <a:br>
              <a:rPr lang="ru-RU" sz="12800"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r>
              <a:rPr lang="ru-RU" sz="12800" dirty="0">
                <a:solidFill>
                  <a:schemeClr val="tx1"/>
                </a:solidFill>
                <a:latin typeface="Bahnschrift" panose="020B0502040204020203" pitchFamily="34" charset="0"/>
              </a:rPr>
              <a:t> б) устаревший алгоритм утилизации</a:t>
            </a:r>
          </a:p>
          <a:p>
            <a:endParaRPr lang="ru-RU" dirty="0"/>
          </a:p>
        </p:txBody>
      </p:sp>
      <p:pic>
        <p:nvPicPr>
          <p:cNvPr id="1028" name="Picture 4" descr="https://avatars.mds.yandex.net/i?id=3d2ae6ec1f57f0fe7bef0dcc79e36effa3a1cd7e-10743754-images-thumbs&amp;n=13">
            <a:extLst>
              <a:ext uri="{FF2B5EF4-FFF2-40B4-BE49-F238E27FC236}">
                <a16:creationId xmlns:a16="http://schemas.microsoft.com/office/drawing/2014/main" id="{FD6E9714-8473-4465-BC53-3A5B43448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5788" y="4354286"/>
            <a:ext cx="8841738" cy="589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Bahnschrift" panose="020B0502040204020203" pitchFamily="34" charset="0"/>
              </a:rPr>
              <a:t>Решение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5657A39A-569C-422F-9983-A64C9C1F52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7" y="1380161"/>
            <a:ext cx="9796018" cy="8555377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3600" dirty="0">
                <a:solidFill>
                  <a:schemeClr val="tx1"/>
                </a:solidFill>
                <a:latin typeface="Bahnschrift" panose="020B0502040204020203" pitchFamily="34" charset="0"/>
              </a:rPr>
              <a:t>Нашим </a:t>
            </a:r>
            <a:r>
              <a:rPr lang="ru-RU" sz="3600" b="1" dirty="0">
                <a:solidFill>
                  <a:schemeClr val="tx1"/>
                </a:solidFill>
                <a:latin typeface="Bahnschrift" panose="020B0502040204020203" pitchFamily="34" charset="0"/>
              </a:rPr>
              <a:t>продуктом</a:t>
            </a:r>
            <a:r>
              <a:rPr lang="ru-RU" sz="3600" dirty="0">
                <a:solidFill>
                  <a:schemeClr val="tx1"/>
                </a:solidFill>
                <a:latin typeface="Bahnschrift" panose="020B0502040204020203" pitchFamily="34" charset="0"/>
              </a:rPr>
              <a:t> является услуга по переработке ТКО, само предприятие и готовый переработанный материал.</a:t>
            </a:r>
          </a:p>
          <a:p>
            <a:r>
              <a:rPr lang="ru-RU" sz="3600" dirty="0">
                <a:solidFill>
                  <a:schemeClr val="tx1"/>
                </a:solidFill>
                <a:latin typeface="Bahnschrift" panose="020B0502040204020203" pitchFamily="34" charset="0"/>
              </a:rPr>
              <a:t>Наша </a:t>
            </a:r>
            <a:r>
              <a:rPr lang="ru-RU" sz="3600" b="1" dirty="0">
                <a:solidFill>
                  <a:schemeClr val="tx1"/>
                </a:solidFill>
                <a:latin typeface="Bahnschrift" panose="020B0502040204020203" pitchFamily="34" charset="0"/>
              </a:rPr>
              <a:t>основная ценность </a:t>
            </a:r>
            <a:r>
              <a:rPr lang="ru-RU" sz="3600" dirty="0">
                <a:solidFill>
                  <a:schemeClr val="tx1"/>
                </a:solidFill>
                <a:latin typeface="Bahnschrift" panose="020B0502040204020203" pitchFamily="34" charset="0"/>
              </a:rPr>
              <a:t>состоит в экологичной переработке ТКО, с применением собственного оборудования и уникальных технологий пиролиза.</a:t>
            </a:r>
          </a:p>
          <a:p>
            <a:endParaRPr lang="ru-RU" sz="36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ru-RU" sz="3600" dirty="0">
                <a:solidFill>
                  <a:schemeClr val="tx1"/>
                </a:solidFill>
                <a:latin typeface="Bahnschrift" panose="020B0502040204020203" pitchFamily="34" charset="0"/>
              </a:rPr>
              <a:t>Наш </a:t>
            </a:r>
            <a:r>
              <a:rPr lang="ru-RU" sz="3600" b="1" dirty="0">
                <a:solidFill>
                  <a:schemeClr val="tx1"/>
                </a:solidFill>
                <a:latin typeface="Bahnschrift" panose="020B0502040204020203" pitchFamily="34" charset="0"/>
              </a:rPr>
              <a:t>проект</a:t>
            </a:r>
            <a:r>
              <a:rPr lang="ru-RU" sz="3600" dirty="0">
                <a:solidFill>
                  <a:schemeClr val="tx1"/>
                </a:solidFill>
                <a:latin typeface="Bahnschrift" panose="020B0502040204020203" pitchFamily="34" charset="0"/>
              </a:rPr>
              <a:t> по переработке ТКО основывается на </a:t>
            </a:r>
            <a:r>
              <a:rPr lang="ru-RU" sz="3600" b="1" dirty="0">
                <a:solidFill>
                  <a:schemeClr val="tx1"/>
                </a:solidFill>
                <a:latin typeface="Bahnschrift" panose="020B0502040204020203" pitchFamily="34" charset="0"/>
              </a:rPr>
              <a:t>конкурентных преимуществах:</a:t>
            </a:r>
          </a:p>
          <a:p>
            <a:pPr marL="758825" indent="-742950">
              <a:buClrTx/>
              <a:buAutoNum type="arabicPeriod"/>
            </a:pPr>
            <a:r>
              <a:rPr lang="ru-RU" sz="3600" dirty="0">
                <a:solidFill>
                  <a:schemeClr val="tx1"/>
                </a:solidFill>
                <a:latin typeface="Bahnschrift" panose="020B0502040204020203" pitchFamily="34" charset="0"/>
              </a:rPr>
              <a:t>Минимальные затраты на энергию для утилизации</a:t>
            </a:r>
          </a:p>
          <a:p>
            <a:pPr marL="758825" indent="-742950">
              <a:buClrTx/>
              <a:buAutoNum type="arabicPeriod"/>
            </a:pPr>
            <a:r>
              <a:rPr lang="ru-RU" sz="3600" dirty="0">
                <a:solidFill>
                  <a:schemeClr val="tx1"/>
                </a:solidFill>
                <a:latin typeface="Bahnschrift" panose="020B0502040204020203" pitchFamily="34" charset="0"/>
              </a:rPr>
              <a:t>Постоянное безотходное производство</a:t>
            </a:r>
          </a:p>
          <a:p>
            <a:pPr marL="758825" indent="-742950">
              <a:buClrTx/>
              <a:buAutoNum type="arabicPeriod"/>
            </a:pPr>
            <a:r>
              <a:rPr lang="ru-RU" sz="3600" dirty="0">
                <a:solidFill>
                  <a:schemeClr val="tx1"/>
                </a:solidFill>
                <a:latin typeface="Bahnschrift" panose="020B0502040204020203" pitchFamily="34" charset="0"/>
              </a:rPr>
              <a:t>Доступность оборудования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9D34806-35EA-421C-BBEF-032DAFDCE0A8}"/>
              </a:ext>
            </a:extLst>
          </p:cNvPr>
          <p:cNvSpPr/>
          <p:nvPr/>
        </p:nvSpPr>
        <p:spPr>
          <a:xfrm>
            <a:off x="12355268" y="2612571"/>
            <a:ext cx="57005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/>
          </a:p>
        </p:txBody>
      </p:sp>
      <p:pic>
        <p:nvPicPr>
          <p:cNvPr id="2050" name="Picture 2" descr="https://avatars.mds.yandex.net/i?id=b0b02d0638858ccff908d2fe9706416758844f82-9106968-images-thumbs&amp;n=13">
            <a:extLst>
              <a:ext uri="{FF2B5EF4-FFF2-40B4-BE49-F238E27FC236}">
                <a16:creationId xmlns:a16="http://schemas.microsoft.com/office/drawing/2014/main" id="{36373932-E7D1-49B7-BC34-7A5AD3C46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5264" y="3710214"/>
            <a:ext cx="8683331" cy="499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9747" y="1817317"/>
            <a:ext cx="14563853" cy="218462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Рынок переработки ТКО является одним из наиболее динамично развивающихся секторов в современной экономике. С </a:t>
            </a:r>
            <a:r>
              <a:rPr lang="ru-RU" sz="3200" dirty="0">
                <a:solidFill>
                  <a:schemeClr val="tx1"/>
                </a:solidFill>
                <a:latin typeface="Bahnschrift" panose="020B0502040204020203" pitchFamily="34" charset="0"/>
              </a:rPr>
              <a:t>увеличением</a:t>
            </a:r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 осознания проблемы ТКО и растущей потребности в устойчивом использовании ресурсов, переработка ТКО становится все </a:t>
            </a:r>
            <a:r>
              <a:rPr lang="ru-RU" b="1" dirty="0">
                <a:solidFill>
                  <a:schemeClr val="tx1"/>
                </a:solidFill>
                <a:latin typeface="Bahnschrift" panose="020B0502040204020203" pitchFamily="34" charset="0"/>
              </a:rPr>
              <a:t>более важной</a:t>
            </a:r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algn="ctr"/>
            <a:r>
              <a:rPr lang="ru-RU" sz="6000" b="1" dirty="0">
                <a:solidFill>
                  <a:schemeClr val="tx2"/>
                </a:solidFill>
                <a:latin typeface="Bahnschrift" panose="020B0502040204020203" pitchFamily="34" charset="0"/>
              </a:rPr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9747" y="4001943"/>
            <a:ext cx="8581827" cy="755491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Bahnschrift" panose="020B0502040204020203" pitchFamily="34" charset="0"/>
              </a:rPr>
              <a:t>На данный момент рынок переработки и утилизации ТКО в России представлен различными компаниями и предприятиями, включая как государственные, так и частные организации. В городах с населением более 100 тысяч человек чаще всего существуют специализированные муниципальные предприятия, занимающиеся утилизацией и переработкой ТКО, а в более мелких населенных пунктах часто действуют частные компании.</a:t>
            </a:r>
          </a:p>
        </p:txBody>
      </p:sp>
      <p:pic>
        <p:nvPicPr>
          <p:cNvPr id="3074" name="Picture 2" descr="https://build-experts.ru/wp-content/uploads/2019/03/8-7.jpg">
            <a:extLst>
              <a:ext uri="{FF2B5EF4-FFF2-40B4-BE49-F238E27FC236}">
                <a16:creationId xmlns:a16="http://schemas.microsoft.com/office/drawing/2014/main" id="{E8F0FEA7-ABA6-470B-8598-CC2D7D579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235" y="3121851"/>
            <a:ext cx="10800865" cy="838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46757" y="2702280"/>
            <a:ext cx="9741216" cy="334455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800" dirty="0">
                <a:latin typeface="Bahnschrift SemiBold SemiConden" panose="020B0502040204020203" pitchFamily="34" charset="0"/>
              </a:rPr>
              <a:t>Нашим уникальным торговым предложением является:</a:t>
            </a:r>
          </a:p>
          <a:p>
            <a:pPr marL="530225" indent="-514350" algn="ctr">
              <a:buAutoNum type="arabicParenR"/>
            </a:pPr>
            <a:r>
              <a:rPr lang="ru-RU" sz="4800" dirty="0">
                <a:latin typeface="Bahnschrift SemiBold SemiConden" panose="020B0502040204020203" pitchFamily="34" charset="0"/>
              </a:rPr>
              <a:t>Собственное оборудование</a:t>
            </a:r>
          </a:p>
          <a:p>
            <a:pPr marL="530225" indent="-514350" algn="ctr">
              <a:buAutoNum type="arabicParenR"/>
            </a:pPr>
            <a:r>
              <a:rPr lang="ru-RU" sz="4800" dirty="0">
                <a:latin typeface="Bahnschrift SemiBold SemiConden" panose="020B0502040204020203" pitchFamily="34" charset="0"/>
              </a:rPr>
              <a:t> Уникальные технологии </a:t>
            </a:r>
          </a:p>
          <a:p>
            <a:pPr algn="ctr"/>
            <a:r>
              <a:rPr lang="ru-RU" sz="4800" dirty="0">
                <a:latin typeface="Bahnschrift SemiBold SemiConden" panose="020B0502040204020203" pitchFamily="34" charset="0"/>
              </a:rPr>
              <a:t>Нашим заработком является:</a:t>
            </a:r>
          </a:p>
          <a:p>
            <a:pPr marL="530225" indent="-514350" algn="ctr">
              <a:buAutoNum type="arabicParenR"/>
            </a:pPr>
            <a:r>
              <a:rPr lang="ru-RU" sz="4800" dirty="0">
                <a:latin typeface="Bahnschrift SemiBold SemiConden" panose="020B0502040204020203" pitchFamily="34" charset="0"/>
              </a:rPr>
              <a:t>продажа технологии</a:t>
            </a:r>
          </a:p>
          <a:p>
            <a:pPr marL="530225" indent="-514350" algn="ctr">
              <a:buAutoNum type="arabicParenR"/>
            </a:pPr>
            <a:r>
              <a:rPr lang="ru-RU" sz="4800" dirty="0">
                <a:latin typeface="Bahnschrift SemiBold SemiConden" panose="020B0502040204020203" pitchFamily="34" charset="0"/>
              </a:rPr>
              <a:t> утилизация и продажа вторсырья.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Bahnschrift" panose="020B0502040204020203" pitchFamily="34" charset="0"/>
              </a:rPr>
              <a:t>Бизнес-модель</a:t>
            </a:r>
            <a:endParaRPr lang="ru-RU" dirty="0">
              <a:solidFill>
                <a:schemeClr val="tx2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0439" y="5657850"/>
            <a:ext cx="18758801" cy="4839462"/>
          </a:xfrm>
        </p:spPr>
        <p:txBody>
          <a:bodyPr>
            <a:normAutofit/>
          </a:bodyPr>
          <a:lstStyle/>
          <a:p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60DF49-62F0-6344-8DDE-99918158C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3663" y="2702280"/>
            <a:ext cx="5846765" cy="584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9168" y="1245911"/>
            <a:ext cx="9741217" cy="911089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Текущие результаты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sz="4400" dirty="0">
                <a:latin typeface="Bahnschrift SemiBold SemiConden" panose="020B0502040204020203" pitchFamily="34" charset="0"/>
              </a:rPr>
              <a:t>На данный момент мы достигли таких результатов как</a:t>
            </a:r>
            <a:r>
              <a:rPr lang="en-GB" sz="4400" dirty="0">
                <a:latin typeface="Bahnschrift SemiBold SemiConden" panose="020B0502040204020203" pitchFamily="34" charset="0"/>
              </a:rPr>
              <a:t>:</a:t>
            </a:r>
            <a:br>
              <a:rPr lang="en-GB" sz="4400" dirty="0">
                <a:latin typeface="Bahnschrift SemiBold SemiConden" panose="020B0502040204020203" pitchFamily="34" charset="0"/>
              </a:rPr>
            </a:br>
            <a:r>
              <a:rPr lang="ru-RU" sz="4400" dirty="0">
                <a:latin typeface="Bahnschrift SemiBold SemiConden" panose="020B0502040204020203" pitchFamily="34" charset="0"/>
              </a:rPr>
              <a:t>	1) Мы проанализировали текущую ситуацию на рынке переработки ТКО</a:t>
            </a:r>
            <a:br>
              <a:rPr lang="ru-RU" sz="4400" dirty="0">
                <a:latin typeface="Bahnschrift SemiBold SemiConden" panose="020B0502040204020203" pitchFamily="34" charset="0"/>
              </a:rPr>
            </a:br>
            <a:r>
              <a:rPr lang="ru-RU" sz="4400" dirty="0">
                <a:latin typeface="Bahnschrift SemiBold SemiConden" panose="020B0502040204020203" pitchFamily="34" charset="0"/>
              </a:rPr>
              <a:t>	2) Наметили план развития нашего проекта</a:t>
            </a:r>
            <a:br>
              <a:rPr lang="ru-RU" sz="4400" dirty="0">
                <a:latin typeface="Bahnschrift SemiBold SemiConden" panose="020B0502040204020203" pitchFamily="34" charset="0"/>
              </a:rPr>
            </a:br>
            <a:r>
              <a:rPr lang="ru-RU" sz="4400" dirty="0">
                <a:latin typeface="Bahnschrift SemiBold SemiConden" panose="020B0502040204020203" pitchFamily="34" charset="0"/>
              </a:rPr>
              <a:t>	3) Написали бизнес-модель</a:t>
            </a:r>
            <a:br>
              <a:rPr lang="ru-RU" sz="4400" dirty="0">
                <a:latin typeface="Bahnschrift SemiBold SemiConden" panose="020B0502040204020203" pitchFamily="34" charset="0"/>
              </a:rPr>
            </a:br>
            <a:r>
              <a:rPr lang="ru-RU" sz="4400" dirty="0">
                <a:latin typeface="Bahnschrift SemiBold SemiConden" panose="020B0502040204020203" pitchFamily="34" charset="0"/>
              </a:rPr>
              <a:t>	4) Нашли возможное решение проблем потребителей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A33649-88F9-9249-4F7F-803356DEE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702" y="6614766"/>
            <a:ext cx="7488698" cy="421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189" y="1911145"/>
            <a:ext cx="974121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Команда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CCDBFB-4487-30FA-1EAB-7F2E964E292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11335" b="11335"/>
          <a:stretch>
            <a:fillRect/>
          </a:stretch>
        </p:blipFill>
        <p:spPr>
          <a:xfrm>
            <a:off x="1444897" y="3697325"/>
            <a:ext cx="2507089" cy="2508949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ru-RU" dirty="0"/>
              <a:t>Кручина Евгения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1A5F25-3172-A01A-548F-2B16B601C49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12472" b="12472"/>
          <a:stretch>
            <a:fillRect/>
          </a:stretch>
        </p:blipFill>
        <p:spPr>
          <a:xfrm>
            <a:off x="6611938" y="4044950"/>
            <a:ext cx="2139950" cy="2141538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ru-RU" dirty="0"/>
              <a:t>Тютиков Вадим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5013F9-9DB6-F469-DAA2-2E89B873BBA8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/>
          <a:srcRect t="12472" b="12472"/>
          <a:stretch>
            <a:fillRect/>
          </a:stretch>
        </p:blipFill>
        <p:spPr>
          <a:xfrm>
            <a:off x="11275214" y="3928325"/>
            <a:ext cx="2371544" cy="2373304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Замураева</a:t>
            </a:r>
            <a:r>
              <a:rPr lang="ru-RU" dirty="0"/>
              <a:t> Алёна 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227" y="1133543"/>
            <a:ext cx="974121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Планы развития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4872" y="2175484"/>
            <a:ext cx="8793162" cy="7554912"/>
          </a:xfrm>
        </p:spPr>
        <p:txBody>
          <a:bodyPr>
            <a:normAutofit lnSpcReduction="10000"/>
          </a:bodyPr>
          <a:lstStyle/>
          <a:p>
            <a:endParaRPr lang="ru-RU" sz="2000" dirty="0">
              <a:latin typeface="Bahnschrift Light" panose="020B0502040204020203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3200" dirty="0">
                <a:latin typeface="Bahnschrift SemiBold SemiConden" panose="020B0502040204020203" pitchFamily="34" charset="0"/>
              </a:rPr>
              <a:t>Провести анализ рынка для определения потенциала и проблем в области переработки ТКО</a:t>
            </a:r>
            <a:br>
              <a:rPr lang="ru-RU" sz="3200" dirty="0">
                <a:latin typeface="Bahnschrift SemiBold SemiConden" panose="020B0502040204020203" pitchFamily="34" charset="0"/>
              </a:rPr>
            </a:br>
            <a:endParaRPr lang="ru-RU" sz="3200" dirty="0">
              <a:latin typeface="Bahnschrift SemiBold SemiConden" panose="020B0502040204020203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3200" dirty="0">
                <a:latin typeface="Bahnschrift SemiBold SemiConden" panose="020B0502040204020203" pitchFamily="34" charset="0"/>
              </a:rPr>
              <a:t>Разработать стратегии для улучшения процессов переработки и утилизации отходов</a:t>
            </a:r>
            <a:br>
              <a:rPr lang="ru-RU" sz="3200" dirty="0">
                <a:latin typeface="Bahnschrift SemiBold SemiConden" panose="020B0502040204020203" pitchFamily="34" charset="0"/>
              </a:rPr>
            </a:br>
            <a:endParaRPr lang="ru-RU" sz="3200" dirty="0">
              <a:latin typeface="Bahnschrift SemiBold SemiConden" panose="020B0502040204020203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3200" dirty="0">
                <a:latin typeface="Bahnschrift SemiBold SemiConden" panose="020B0502040204020203" pitchFamily="34" charset="0"/>
              </a:rPr>
              <a:t>Поиск новых технологий и методов для повышения эффективности и устойчивости бизнеса</a:t>
            </a:r>
            <a:br>
              <a:rPr lang="ru-RU" sz="3200" dirty="0">
                <a:latin typeface="Bahnschrift SemiBold SemiConden" panose="020B0502040204020203" pitchFamily="34" charset="0"/>
              </a:rPr>
            </a:br>
            <a:endParaRPr lang="ru-RU" sz="3200" dirty="0">
              <a:latin typeface="Bahnschrift SemiBold SemiConden" panose="020B0502040204020203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3200" dirty="0">
                <a:latin typeface="Bahnschrift SemiBold SemiConden" panose="020B0502040204020203" pitchFamily="34" charset="0"/>
              </a:rPr>
              <a:t>Создать план для привлечения инвестиций и финансирования развития предприятия</a:t>
            </a:r>
            <a:br>
              <a:rPr lang="ru-RU" sz="3200" dirty="0">
                <a:latin typeface="Bahnschrift SemiBold SemiConden" panose="020B0502040204020203" pitchFamily="34" charset="0"/>
              </a:rPr>
            </a:br>
            <a:endParaRPr lang="ru-RU" sz="3200" dirty="0">
              <a:latin typeface="Bahnschrift SemiBold SemiConden" panose="020B0502040204020203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3200" dirty="0">
                <a:latin typeface="Bahnschrift SemiBold SemiConden" panose="020B0502040204020203" pitchFamily="34" charset="0"/>
              </a:rPr>
              <a:t>Постоянное обучение персонала для повышения производительности и качества работы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1714A4-329C-2BB6-76D9-92C0F920D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2099" y="2175484"/>
            <a:ext cx="9627129" cy="642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BBA0ED-4265-14A4-0327-981AD457B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81188"/>
            <a:ext cx="20104100" cy="1507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4032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3940</TotalTime>
  <Words>415</Words>
  <Application>Microsoft Office PowerPoint</Application>
  <PresentationFormat>Произвольный</PresentationFormat>
  <Paragraphs>45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Bahnschrift</vt:lpstr>
      <vt:lpstr>Bahnschrift Light</vt:lpstr>
      <vt:lpstr>Bahnschrift SemiBold SemiConden</vt:lpstr>
      <vt:lpstr>Calibri</vt:lpstr>
      <vt:lpstr>Times New Roman</vt:lpstr>
      <vt:lpstr>Trebuchet MS</vt:lpstr>
      <vt:lpstr>Wingdings 3</vt:lpstr>
      <vt:lpstr>ОБЛОЖКИ</vt:lpstr>
      <vt:lpstr>РАЗДЕЛИТЕЛИ</vt:lpstr>
      <vt:lpstr>Аспект</vt:lpstr>
      <vt:lpstr>Предприятие по переработке ТКО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kruchina.yevgeniya@mail.ru</cp:lastModifiedBy>
  <cp:revision>228</cp:revision>
  <dcterms:created xsi:type="dcterms:W3CDTF">2021-03-01T12:07:13Z</dcterms:created>
  <dcterms:modified xsi:type="dcterms:W3CDTF">2023-12-04T09:59:12Z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