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Nunito Semi Bold" panose="020B0604020202020204" charset="-52"/>
      <p:regular r:id="rId13"/>
    </p:embeddedFont>
    <p:embeddedFont>
      <p:font typeface="PT Sans" panose="020B0503020203020204" pitchFamily="34" charset="-52"/>
      <p:regular r:id="rId1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80" autoAdjust="0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4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0529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2656761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Особенности молодежного сленга в сети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4423767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Молодежный сленг — это динамичная часть интернет-культуры. Он отражает тренды и обеспечивает эффективную коммуникацию. Понимание сленга важно для связи с молодым поколением.</a:t>
            </a:r>
            <a:endParaRPr lang="en-US" sz="1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726996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Источники молодежного сленга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124" y="2494002"/>
            <a:ext cx="572453" cy="57245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24124" y="3305770"/>
            <a:ext cx="229004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Заимствования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324124" y="3801308"/>
            <a:ext cx="2290048" cy="1388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000"/>
              </a:lnSpc>
            </a:pPr>
            <a:r>
              <a:rPr lang="en-US" sz="18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Из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ru-RU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Японии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: </a:t>
            </a:r>
            <a:endParaRPr lang="ru-RU" sz="1850" dirty="0">
              <a:solidFill>
                <a:srgbClr val="00002E"/>
              </a:solidFill>
              <a:latin typeface="PT Sans" pitchFamily="34" charset="0"/>
              <a:ea typeface="PT Sans" pitchFamily="34" charset="-122"/>
              <a:cs typeface="PT Sans" pitchFamily="34" charset="-120"/>
            </a:endParaRPr>
          </a:p>
          <a:p>
            <a:pPr>
              <a:lnSpc>
                <a:spcPts val="3000"/>
              </a:lnSpc>
            </a:pPr>
            <a:r>
              <a:rPr lang="ru-RU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«</a:t>
            </a:r>
            <a:r>
              <a:rPr lang="en-US" altLang="ja-JP" sz="2000" dirty="0"/>
              <a:t>(⁠</a:t>
            </a:r>
            <a:r>
              <a:rPr lang="ja-JP" altLang="en-US" sz="2000" dirty="0"/>
              <a:t>人⁠⁠</a:t>
            </a:r>
            <a:r>
              <a:rPr lang="en-US" altLang="ja-JP" sz="2000" dirty="0"/>
              <a:t>•͈⁠</a:t>
            </a:r>
            <a:r>
              <a:rPr lang="en-US" sz="2000" dirty="0"/>
              <a:t>ᴗ⁠•͈⁠)</a:t>
            </a:r>
            <a:r>
              <a:rPr lang="ru-RU" sz="2000" dirty="0"/>
              <a:t>»,</a:t>
            </a:r>
          </a:p>
          <a:p>
            <a:pPr>
              <a:lnSpc>
                <a:spcPts val="3000"/>
              </a:lnSpc>
            </a:pPr>
            <a:r>
              <a:rPr lang="ru-RU" sz="2000" dirty="0"/>
              <a:t> «（｡&gt;‿‿&lt;｡）»,</a:t>
            </a:r>
          </a:p>
          <a:p>
            <a:pPr>
              <a:lnSpc>
                <a:spcPts val="3000"/>
              </a:lnSpc>
            </a:pPr>
            <a:r>
              <a:rPr lang="ru-RU" sz="1850" dirty="0"/>
              <a:t>«</a:t>
            </a:r>
            <a:r>
              <a:rPr lang="iu-Cans-CA" sz="2000" dirty="0"/>
              <a:t>ᕙ⁠(⁠＠⁠°⁠▽⁠°⁠＠⁠)⁠ᕗ</a:t>
            </a:r>
            <a:r>
              <a:rPr lang="ru-RU" sz="1850" dirty="0"/>
              <a:t>»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3376" y="2494002"/>
            <a:ext cx="572453" cy="57245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913376" y="3305770"/>
            <a:ext cx="229004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Очевидные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8913376" y="3801308"/>
            <a:ext cx="229004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1850" dirty="0"/>
              <a:t>:</a:t>
            </a:r>
            <a:r>
              <a:rPr lang="en-US" sz="1850" dirty="0"/>
              <a:t>D, </a:t>
            </a:r>
            <a:r>
              <a:rPr lang="ru-RU" sz="1850" dirty="0"/>
              <a:t>:), :3, </a:t>
            </a:r>
            <a:r>
              <a:rPr lang="en-US" sz="1850" dirty="0"/>
              <a:t>&lt;3, </a:t>
            </a:r>
            <a:r>
              <a:rPr lang="ru-RU" sz="1850" dirty="0">
                <a:sym typeface="Wingdings" panose="05000000000000000000" pitchFamily="2" charset="2"/>
              </a:rPr>
              <a:t>:( , использование капса</a:t>
            </a:r>
          </a:p>
          <a:p>
            <a:pPr marL="0" indent="0" algn="l">
              <a:lnSpc>
                <a:spcPts val="3000"/>
              </a:lnSpc>
              <a:buNone/>
            </a:pPr>
            <a:endParaRPr lang="en-US" sz="18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2628" y="2494002"/>
            <a:ext cx="572453" cy="57245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02628" y="3305770"/>
            <a:ext cx="229004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Неочевидные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1502628" y="3801308"/>
            <a:ext cx="229004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1850" dirty="0"/>
              <a:t>Точка в конце предложения  </a:t>
            </a:r>
            <a:endParaRPr lang="en-US" sz="18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124" y="5429131"/>
            <a:ext cx="572453" cy="57245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324124" y="6240899"/>
            <a:ext cx="229004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Субкультуры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6324124" y="6736437"/>
            <a:ext cx="22900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Аниме, k-pop, </a:t>
            </a:r>
            <a:r>
              <a:rPr lang="en-US" sz="18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хип-хоп</a:t>
            </a:r>
            <a:r>
              <a:rPr lang="ru-RU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, эмо</a:t>
            </a:r>
            <a:endParaRPr lang="en-US" sz="185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DAA52F3-0749-19F9-A3D0-9CA4CD6BEA81}"/>
              </a:ext>
            </a:extLst>
          </p:cNvPr>
          <p:cNvSpPr/>
          <p:nvPr/>
        </p:nvSpPr>
        <p:spPr>
          <a:xfrm>
            <a:off x="12827000" y="6880185"/>
            <a:ext cx="1701800" cy="1244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805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163" y="574477"/>
            <a:ext cx="7681674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Примеры популярного молодежного сленга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731163" y="2116455"/>
            <a:ext cx="7681674" cy="1230154"/>
          </a:xfrm>
          <a:prstGeom prst="roundRect">
            <a:avLst>
              <a:gd name="adj" fmla="val 25473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62858" y="2348151"/>
            <a:ext cx="2457688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ru-RU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(((((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962858" y="2780586"/>
            <a:ext cx="7218283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ru-RU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Грусть, тоска, печаль</a:t>
            </a: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163" y="3555444"/>
            <a:ext cx="7681674" cy="1230154"/>
          </a:xfrm>
          <a:prstGeom prst="roundRect">
            <a:avLst>
              <a:gd name="adj" fmla="val 25473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62858" y="3787140"/>
            <a:ext cx="2457688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</a:rPr>
              <a:t>&gt;</a:t>
            </a:r>
            <a:r>
              <a:rPr lang="ru-RU" sz="1900" dirty="0">
                <a:solidFill>
                  <a:srgbClr val="00002E"/>
                </a:solidFill>
                <a:latin typeface="Nunito Semi Bold" pitchFamily="34" charset="0"/>
              </a:rPr>
              <a:t>:(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962858" y="4219575"/>
            <a:ext cx="7218283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ru-RU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Злость,  разочарование</a:t>
            </a: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31163" y="4994434"/>
            <a:ext cx="7681674" cy="1230154"/>
          </a:xfrm>
          <a:prstGeom prst="roundRect">
            <a:avLst>
              <a:gd name="adj" fmla="val 25473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62858" y="5226129"/>
            <a:ext cx="2457688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ru-RU" sz="1900" dirty="0">
                <a:solidFill>
                  <a:srgbClr val="00002E"/>
                </a:solidFill>
                <a:latin typeface="Nunito Semi Bold" pitchFamily="34" charset="0"/>
              </a:rPr>
              <a:t>:_(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962858" y="5658564"/>
            <a:ext cx="7218283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ru-RU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Плачь</a:t>
            </a: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31163" y="6433423"/>
            <a:ext cx="7681674" cy="1230154"/>
          </a:xfrm>
          <a:prstGeom prst="roundRect">
            <a:avLst>
              <a:gd name="adj" fmla="val 25473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62858" y="6665119"/>
            <a:ext cx="2457688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</a:rPr>
              <a:t>^3^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962858" y="7097554"/>
            <a:ext cx="7218283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ru-RU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Радость, воздушный поцелуй</a:t>
            </a: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10432" y="649367"/>
            <a:ext cx="7495937" cy="1384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dirty="0" err="1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Использование</a:t>
            </a:r>
            <a:r>
              <a:rPr lang="en-US" sz="43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 </a:t>
            </a:r>
            <a:r>
              <a:rPr lang="ru-RU" sz="43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смайликов</a:t>
            </a:r>
            <a:r>
              <a:rPr lang="en-US" sz="43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 в онлайн-коммуникации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6310432" y="2387441"/>
            <a:ext cx="529709" cy="529709"/>
          </a:xfrm>
          <a:prstGeom prst="roundRect">
            <a:avLst>
              <a:gd name="adj" fmla="val 66675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075527" y="2468285"/>
            <a:ext cx="2891076" cy="34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Сокращение времени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7075527" y="2955727"/>
            <a:ext cx="6730841" cy="376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На написание сообщений.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6310432" y="3803333"/>
            <a:ext cx="529709" cy="529709"/>
          </a:xfrm>
          <a:prstGeom prst="roundRect">
            <a:avLst>
              <a:gd name="adj" fmla="val 66675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075527" y="3884176"/>
            <a:ext cx="2769989" cy="34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Выражение эмоций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7075527" y="4371618"/>
            <a:ext cx="6730841" cy="376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Более ярко и точно.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6310432" y="5219224"/>
            <a:ext cx="529709" cy="529709"/>
          </a:xfrm>
          <a:prstGeom prst="roundRect">
            <a:avLst>
              <a:gd name="adj" fmla="val 66675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075527" y="5300067"/>
            <a:ext cx="3400901" cy="34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Чувство принадлежности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7075527" y="5787509"/>
            <a:ext cx="6730841" cy="376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К определенной группе.</a:t>
            </a:r>
            <a:endParaRPr lang="en-US" sz="1850" dirty="0"/>
          </a:p>
        </p:txBody>
      </p:sp>
      <p:sp>
        <p:nvSpPr>
          <p:cNvPr id="13" name="Shape 10"/>
          <p:cNvSpPr/>
          <p:nvPr/>
        </p:nvSpPr>
        <p:spPr>
          <a:xfrm>
            <a:off x="6310432" y="6635115"/>
            <a:ext cx="529709" cy="529709"/>
          </a:xfrm>
          <a:prstGeom prst="roundRect">
            <a:avLst>
              <a:gd name="adj" fmla="val 66675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075527" y="6715958"/>
            <a:ext cx="2769989" cy="34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Юмор и ирония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7075527" y="7203400"/>
            <a:ext cx="6730841" cy="376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 повседневном общении.</a:t>
            </a:r>
            <a:endParaRPr lang="en-US" sz="185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2D6B1E4-FC3B-E898-24B6-1A92164837F1}"/>
              </a:ext>
            </a:extLst>
          </p:cNvPr>
          <p:cNvSpPr/>
          <p:nvPr/>
        </p:nvSpPr>
        <p:spPr>
          <a:xfrm>
            <a:off x="12827000" y="6880185"/>
            <a:ext cx="1701800" cy="1244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261949"/>
            <a:ext cx="1165752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Сленг в социальных сетях и мессенджерах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56425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TikTok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155519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Новые тренды и сленговые выражения.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77785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Instagram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37724" y="5369123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Использование сленга в подписях и комментариях.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614761" y="356425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Telegram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14761" y="4155519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Каналы и группы со сленгом.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7614761" y="477785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YouTube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614761" y="5369123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Сленг в названиях видео и комментариях.</a:t>
            </a:r>
            <a:endParaRPr lang="en-US" sz="185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04874AA-F172-3987-AA35-7CAB7E50715C}"/>
              </a:ext>
            </a:extLst>
          </p:cNvPr>
          <p:cNvSpPr/>
          <p:nvPr/>
        </p:nvSpPr>
        <p:spPr>
          <a:xfrm>
            <a:off x="12827000" y="6880185"/>
            <a:ext cx="1701800" cy="1244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7093" y="614720"/>
            <a:ext cx="7582614" cy="1312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Влияние сленга на русский язык</a:t>
            </a:r>
            <a:endParaRPr lang="en-US" sz="4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093" y="2261354"/>
            <a:ext cx="1115258" cy="133838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16917" y="2484358"/>
            <a:ext cx="2624257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Обогащение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7716917" y="2946202"/>
            <a:ext cx="6132790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Новые слова и выражения.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7093" y="3599736"/>
            <a:ext cx="1115258" cy="133838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16917" y="3822740"/>
            <a:ext cx="2664976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Изменение значений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7716917" y="4284583"/>
            <a:ext cx="6132790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Существующих слов.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7093" y="4938117"/>
            <a:ext cx="1115258" cy="133838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16917" y="5161121"/>
            <a:ext cx="2624257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Угроза засорения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7716917" y="5622965"/>
            <a:ext cx="6132790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Потенциальная.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7093" y="6276499"/>
            <a:ext cx="1115258" cy="133838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716917" y="6499503"/>
            <a:ext cx="2624257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Динамика развития</a:t>
            </a:r>
            <a:endParaRPr lang="en-US" sz="2050" dirty="0"/>
          </a:p>
        </p:txBody>
      </p:sp>
      <p:sp>
        <p:nvSpPr>
          <p:cNvPr id="15" name="Text 8"/>
          <p:cNvSpPr/>
          <p:nvPr/>
        </p:nvSpPr>
        <p:spPr>
          <a:xfrm>
            <a:off x="7716917" y="6961346"/>
            <a:ext cx="6132790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Под влиянием молодежной культуры.</a:t>
            </a:r>
            <a:endParaRPr lang="en-US" sz="175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88257EE-5107-7591-6847-E8935A92BA47}"/>
              </a:ext>
            </a:extLst>
          </p:cNvPr>
          <p:cNvSpPr/>
          <p:nvPr/>
        </p:nvSpPr>
        <p:spPr>
          <a:xfrm>
            <a:off x="12827000" y="6880185"/>
            <a:ext cx="1701800" cy="1244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19376"/>
            <a:ext cx="12641461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Возрастные различия в использовании сленга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14" y="1902143"/>
            <a:ext cx="1603058" cy="135719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07988" y="2537936"/>
            <a:ext cx="336590" cy="420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2650" dirty="0"/>
          </a:p>
        </p:txBody>
      </p:sp>
      <p:sp>
        <p:nvSpPr>
          <p:cNvPr id="5" name="Text 2"/>
          <p:cNvSpPr/>
          <p:nvPr/>
        </p:nvSpPr>
        <p:spPr>
          <a:xfrm>
            <a:off x="5117187" y="2141458"/>
            <a:ext cx="231421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Непонимание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117187" y="2636996"/>
            <a:ext cx="231421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Старшим поколением.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4937641" y="3273981"/>
            <a:ext cx="8795266" cy="15240"/>
          </a:xfrm>
          <a:prstGeom prst="roundRect">
            <a:avLst>
              <a:gd name="adj" fmla="val 2356110"/>
            </a:avLst>
          </a:prstGeom>
          <a:solidFill>
            <a:srgbClr val="2D4DF2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285" y="3319105"/>
            <a:ext cx="3206234" cy="135719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907988" y="3787259"/>
            <a:ext cx="336590" cy="420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6"/>
          <p:cNvSpPr/>
          <p:nvPr/>
        </p:nvSpPr>
        <p:spPr>
          <a:xfrm>
            <a:off x="5918835" y="3558421"/>
            <a:ext cx="1800701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Конфликты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918835" y="4053959"/>
            <a:ext cx="180070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 коммуникации.</a:t>
            </a:r>
            <a:endParaRPr lang="en-US" sz="1850" dirty="0"/>
          </a:p>
        </p:txBody>
      </p:sp>
      <p:sp>
        <p:nvSpPr>
          <p:cNvPr id="12" name="Shape 8"/>
          <p:cNvSpPr/>
          <p:nvPr/>
        </p:nvSpPr>
        <p:spPr>
          <a:xfrm>
            <a:off x="5739289" y="4690943"/>
            <a:ext cx="7993618" cy="15240"/>
          </a:xfrm>
          <a:prstGeom prst="roundRect">
            <a:avLst>
              <a:gd name="adj" fmla="val 2356110"/>
            </a:avLst>
          </a:prstGeom>
          <a:solidFill>
            <a:srgbClr val="018CE1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638" y="4736068"/>
            <a:ext cx="4809411" cy="1357193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907988" y="5204222"/>
            <a:ext cx="336590" cy="420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Text 10"/>
          <p:cNvSpPr/>
          <p:nvPr/>
        </p:nvSpPr>
        <p:spPr>
          <a:xfrm>
            <a:off x="6720364" y="4975384"/>
            <a:ext cx="220122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Адаптация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6720364" y="5470922"/>
            <a:ext cx="220122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Старшего поколения.</a:t>
            </a:r>
            <a:endParaRPr lang="en-US" sz="1850" dirty="0"/>
          </a:p>
        </p:txBody>
      </p:sp>
      <p:sp>
        <p:nvSpPr>
          <p:cNvPr id="17" name="Shape 12"/>
          <p:cNvSpPr/>
          <p:nvPr/>
        </p:nvSpPr>
        <p:spPr>
          <a:xfrm>
            <a:off x="6540818" y="6107906"/>
            <a:ext cx="7192089" cy="15240"/>
          </a:xfrm>
          <a:prstGeom prst="roundRect">
            <a:avLst>
              <a:gd name="adj" fmla="val 2356110"/>
            </a:avLst>
          </a:prstGeom>
          <a:solidFill>
            <a:srgbClr val="DA33BF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109" y="6153031"/>
            <a:ext cx="6412587" cy="1357193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3907988" y="6621185"/>
            <a:ext cx="336590" cy="420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4</a:t>
            </a:r>
            <a:endParaRPr lang="en-US" sz="2650" dirty="0"/>
          </a:p>
        </p:txBody>
      </p:sp>
      <p:sp>
        <p:nvSpPr>
          <p:cNvPr id="20" name="Text 14"/>
          <p:cNvSpPr/>
          <p:nvPr/>
        </p:nvSpPr>
        <p:spPr>
          <a:xfrm>
            <a:off x="7522012" y="639234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Инструмент</a:t>
            </a:r>
            <a:endParaRPr lang="en-US" sz="2200" dirty="0"/>
          </a:p>
        </p:txBody>
      </p:sp>
      <p:sp>
        <p:nvSpPr>
          <p:cNvPr id="21" name="Text 15"/>
          <p:cNvSpPr/>
          <p:nvPr/>
        </p:nvSpPr>
        <p:spPr>
          <a:xfrm>
            <a:off x="7522012" y="6887885"/>
            <a:ext cx="283880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Определение "свой-чужой".</a:t>
            </a:r>
            <a:endParaRPr lang="en-US" sz="1850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8099099-D58D-5AA0-7FF3-055EE5965113}"/>
              </a:ext>
            </a:extLst>
          </p:cNvPr>
          <p:cNvSpPr/>
          <p:nvPr/>
        </p:nvSpPr>
        <p:spPr>
          <a:xfrm>
            <a:off x="12827000" y="6880185"/>
            <a:ext cx="1701800" cy="1244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367909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Сленг и реклама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37724" y="2550676"/>
            <a:ext cx="2159079" cy="1357193"/>
          </a:xfrm>
          <a:prstGeom prst="roundRect">
            <a:avLst>
              <a:gd name="adj" fmla="val 26457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48909" y="3018830"/>
            <a:ext cx="336590" cy="420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236119" y="2789992"/>
            <a:ext cx="2571512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Привлечение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236119" y="3285530"/>
            <a:ext cx="257151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Молодежной аудитории.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3116461" y="3892629"/>
            <a:ext cx="10556558" cy="15240"/>
          </a:xfrm>
          <a:prstGeom prst="roundRect">
            <a:avLst>
              <a:gd name="adj" fmla="val 2356110"/>
            </a:avLst>
          </a:prstGeom>
          <a:solidFill>
            <a:srgbClr val="2D4DF2"/>
          </a:solidFill>
          <a:ln/>
        </p:spPr>
      </p:sp>
      <p:sp>
        <p:nvSpPr>
          <p:cNvPr id="8" name="Shape 6"/>
          <p:cNvSpPr/>
          <p:nvPr/>
        </p:nvSpPr>
        <p:spPr>
          <a:xfrm>
            <a:off x="837724" y="4027527"/>
            <a:ext cx="4318278" cy="1357193"/>
          </a:xfrm>
          <a:prstGeom prst="roundRect">
            <a:avLst>
              <a:gd name="adj" fmla="val 26457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828568" y="4495681"/>
            <a:ext cx="336590" cy="420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8"/>
          <p:cNvSpPr/>
          <p:nvPr/>
        </p:nvSpPr>
        <p:spPr>
          <a:xfrm>
            <a:off x="5395317" y="426684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Риски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395317" y="4762381"/>
            <a:ext cx="3962400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Неправильное использование сленга.</a:t>
            </a:r>
            <a:endParaRPr lang="en-US" sz="1850" dirty="0"/>
          </a:p>
        </p:txBody>
      </p:sp>
      <p:sp>
        <p:nvSpPr>
          <p:cNvPr id="12" name="Shape 10"/>
          <p:cNvSpPr/>
          <p:nvPr/>
        </p:nvSpPr>
        <p:spPr>
          <a:xfrm>
            <a:off x="5275659" y="5369481"/>
            <a:ext cx="8397359" cy="15240"/>
          </a:xfrm>
          <a:prstGeom prst="roundRect">
            <a:avLst>
              <a:gd name="adj" fmla="val 2356110"/>
            </a:avLst>
          </a:prstGeom>
          <a:solidFill>
            <a:srgbClr val="018CE1"/>
          </a:solidFill>
          <a:ln/>
        </p:spPr>
      </p:sp>
      <p:sp>
        <p:nvSpPr>
          <p:cNvPr id="13" name="Shape 11"/>
          <p:cNvSpPr/>
          <p:nvPr/>
        </p:nvSpPr>
        <p:spPr>
          <a:xfrm>
            <a:off x="837724" y="5504378"/>
            <a:ext cx="6477476" cy="1357193"/>
          </a:xfrm>
          <a:prstGeom prst="roundRect">
            <a:avLst>
              <a:gd name="adj" fmla="val 26457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908107" y="5972532"/>
            <a:ext cx="336590" cy="420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Text 13"/>
          <p:cNvSpPr/>
          <p:nvPr/>
        </p:nvSpPr>
        <p:spPr>
          <a:xfrm>
            <a:off x="7554516" y="574369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Примеры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7554516" y="6239232"/>
            <a:ext cx="358592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Успешные и неудачные кампании.</a:t>
            </a:r>
            <a:endParaRPr lang="en-US" sz="185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4F27C46-721C-FE2C-3E96-DB91DB70B324}"/>
              </a:ext>
            </a:extLst>
          </p:cNvPr>
          <p:cNvSpPr/>
          <p:nvPr/>
        </p:nvSpPr>
        <p:spPr>
          <a:xfrm>
            <a:off x="12827000" y="6880185"/>
            <a:ext cx="1701800" cy="1244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56348"/>
            <a:ext cx="11979116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Как оставаться в курсе молодежного сленга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814751" y="3043595"/>
            <a:ext cx="2874407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Следить за трендами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539133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 социальных сетях.</a:t>
            </a:r>
            <a:endParaRPr lang="en-US" sz="1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223516" y="3183969"/>
            <a:ext cx="358140" cy="447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2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9941243" y="304359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Общаться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41243" y="3539133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 молодежью.</a:t>
            </a:r>
            <a:endParaRPr lang="en-US" sz="18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434388" y="3569732"/>
            <a:ext cx="358140" cy="447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2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2800" dirty="0"/>
          </a:p>
        </p:txBody>
      </p:sp>
      <p:sp>
        <p:nvSpPr>
          <p:cNvPr id="11" name="Text 7"/>
          <p:cNvSpPr/>
          <p:nvPr/>
        </p:nvSpPr>
        <p:spPr>
          <a:xfrm>
            <a:off x="9941243" y="549009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Онлайн-словари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41243" y="5985629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Использовать сленга.</a:t>
            </a:r>
            <a:endParaRPr lang="en-US" sz="18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048625" y="5780603"/>
            <a:ext cx="358140" cy="447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2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</a:t>
            </a:r>
            <a:endParaRPr lang="en-US" sz="2800" dirty="0"/>
          </a:p>
        </p:txBody>
      </p:sp>
      <p:sp>
        <p:nvSpPr>
          <p:cNvPr id="15" name="Text 10"/>
          <p:cNvSpPr/>
          <p:nvPr/>
        </p:nvSpPr>
        <p:spPr>
          <a:xfrm>
            <a:off x="1736884" y="5490091"/>
            <a:ext cx="2952274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Понимание контекста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837724" y="5985629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 целевой аудитории.</a:t>
            </a:r>
            <a:endParaRPr lang="en-US" sz="185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837753" y="5394841"/>
            <a:ext cx="358140" cy="447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2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4</a:t>
            </a:r>
            <a:endParaRPr lang="en-US" sz="280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670613D-5EB1-766B-9888-248917402DFC}"/>
              </a:ext>
            </a:extLst>
          </p:cNvPr>
          <p:cNvSpPr/>
          <p:nvPr/>
        </p:nvSpPr>
        <p:spPr>
          <a:xfrm>
            <a:off x="12827000" y="6880185"/>
            <a:ext cx="1701800" cy="1244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821775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Заключение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2884765"/>
            <a:ext cx="7468553" cy="3523059"/>
          </a:xfrm>
          <a:prstGeom prst="roundRect">
            <a:avLst>
              <a:gd name="adj" fmla="val 10192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331744" y="2892385"/>
            <a:ext cx="7453312" cy="68544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571059" y="3043595"/>
            <a:ext cx="324421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Важная часть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10301526" y="3043595"/>
            <a:ext cx="324421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Онлайн-культуры.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6331744" y="3577828"/>
            <a:ext cx="7453312" cy="106846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571059" y="3729038"/>
            <a:ext cx="324421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Необходимость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10301526" y="3729038"/>
            <a:ext cx="324421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Понимания для эффективной коммуникации.</a:t>
            </a:r>
            <a:endParaRPr lang="en-US" sz="1850" dirty="0"/>
          </a:p>
        </p:txBody>
      </p:sp>
      <p:sp>
        <p:nvSpPr>
          <p:cNvPr id="11" name="Shape 8"/>
          <p:cNvSpPr/>
          <p:nvPr/>
        </p:nvSpPr>
        <p:spPr>
          <a:xfrm>
            <a:off x="6331744" y="4646295"/>
            <a:ext cx="7453312" cy="68544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571059" y="4797504"/>
            <a:ext cx="324421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Динамичное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10301526" y="4797504"/>
            <a:ext cx="324421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Явление.</a:t>
            </a:r>
            <a:endParaRPr lang="en-US" sz="1850" dirty="0"/>
          </a:p>
        </p:txBody>
      </p:sp>
      <p:sp>
        <p:nvSpPr>
          <p:cNvPr id="14" name="Shape 11"/>
          <p:cNvSpPr/>
          <p:nvPr/>
        </p:nvSpPr>
        <p:spPr>
          <a:xfrm>
            <a:off x="6331744" y="5331738"/>
            <a:ext cx="7453312" cy="106846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571059" y="5482947"/>
            <a:ext cx="324421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Призыв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10301526" y="5482947"/>
            <a:ext cx="324421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К уважению языковых особенностей.</a:t>
            </a:r>
            <a:endParaRPr lang="en-US" sz="185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55D3E3-857A-B321-019E-C1C1AF462BBB}"/>
              </a:ext>
            </a:extLst>
          </p:cNvPr>
          <p:cNvSpPr/>
          <p:nvPr/>
        </p:nvSpPr>
        <p:spPr>
          <a:xfrm>
            <a:off x="12827000" y="6880185"/>
            <a:ext cx="1701800" cy="1244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327</Words>
  <Application>Microsoft Office PowerPoint</Application>
  <PresentationFormat>Произвольный</PresentationFormat>
  <Paragraphs>105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Nunito Semi Bold</vt:lpstr>
      <vt:lpstr>Arial</vt:lpstr>
      <vt:lpstr>PT Sans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Ирина Погодина</cp:lastModifiedBy>
  <cp:revision>3</cp:revision>
  <dcterms:created xsi:type="dcterms:W3CDTF">2025-05-29T18:08:21Z</dcterms:created>
  <dcterms:modified xsi:type="dcterms:W3CDTF">2025-06-20T08:00:14Z</dcterms:modified>
</cp:coreProperties>
</file>