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143500" cx="9144000"/>
  <p:notesSz cx="6858000" cy="9144000"/>
  <p:embeddedFontLst>
    <p:embeddedFont>
      <p:font typeface="Playfair Display Medium"/>
      <p:regular r:id="rId18"/>
      <p:bold r:id="rId19"/>
      <p:italic r:id="rId20"/>
      <p:boldItalic r:id="rId21"/>
    </p:embeddedFont>
    <p:embeddedFont>
      <p:font typeface="Cormorant Garamond"/>
      <p:regular r:id="rId22"/>
      <p:bold r:id="rId23"/>
      <p:italic r:id="rId24"/>
      <p:boldItalic r:id="rId25"/>
    </p:embeddedFont>
    <p:embeddedFont>
      <p:font typeface="Cormorant Garamond SemiBold"/>
      <p:regular r:id="rId26"/>
      <p:bold r:id="rId27"/>
      <p:italic r:id="rId28"/>
      <p:boldItalic r:id="rId29"/>
    </p:embeddedFont>
    <p:embeddedFont>
      <p:font typeface="Raleway"/>
      <p:regular r:id="rId30"/>
      <p:bold r:id="rId31"/>
      <p:italic r:id="rId32"/>
      <p:boldItalic r:id="rId33"/>
    </p:embeddedFont>
    <p:embeddedFont>
      <p:font typeface="Inter"/>
      <p:regular r:id="rId34"/>
      <p:bold r:id="rId35"/>
      <p:italic r:id="rId36"/>
      <p:boldItalic r:id="rId37"/>
    </p:embeddedFont>
    <p:embeddedFont>
      <p:font typeface="Lora SemiBold"/>
      <p:regular r:id="rId38"/>
      <p:bold r:id="rId39"/>
      <p:italic r:id="rId40"/>
      <p:boldItalic r:id="rId41"/>
    </p:embeddedFont>
    <p:embeddedFont>
      <p:font typeface="Dela Gothic One"/>
      <p:regular r:id="rId42"/>
    </p:embeddedFont>
    <p:embeddedFont>
      <p:font typeface="Lora Medium"/>
      <p:regular r:id="rId43"/>
      <p:bold r:id="rId44"/>
      <p:italic r:id="rId45"/>
      <p:boldItalic r:id="rId46"/>
    </p:embeddedFont>
    <p:embeddedFont>
      <p:font typeface="Lexend SemiBold"/>
      <p:regular r:id="rId47"/>
      <p:bold r:id="rId48"/>
    </p:embeddedFont>
    <p:embeddedFont>
      <p:font typeface="Playfair Display"/>
      <p:regular r:id="rId49"/>
      <p:bold r:id="rId50"/>
      <p:italic r:id="rId51"/>
      <p:boldItalic r:id="rId52"/>
    </p:embeddedFont>
    <p:embeddedFont>
      <p:font typeface="Montserrat"/>
      <p:regular r:id="rId53"/>
      <p:bold r:id="rId54"/>
      <p:italic r:id="rId55"/>
      <p:boldItalic r:id="rId56"/>
    </p:embeddedFont>
    <p:embeddedFont>
      <p:font typeface="Montserrat Medium"/>
      <p:regular r:id="rId57"/>
      <p:bold r:id="rId58"/>
      <p:italic r:id="rId59"/>
      <p:boldItalic r:id="rId60"/>
    </p:embeddedFont>
    <p:embeddedFont>
      <p:font typeface="Raleway Light"/>
      <p:regular r:id="rId61"/>
      <p:bold r:id="rId62"/>
      <p:italic r:id="rId63"/>
      <p:boldItalic r:id="rId64"/>
    </p:embeddedFont>
    <p:embeddedFont>
      <p:font typeface="Lora"/>
      <p:regular r:id="rId65"/>
      <p:bold r:id="rId66"/>
      <p:italic r:id="rId67"/>
      <p:boldItalic r:id="rId6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FF85112-84BD-45B1-B479-F509A84EFD1B}">
  <a:tblStyle styleId="{0FF85112-84BD-45B1-B479-F509A84EFD1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oraSemiBold-italic.fntdata"/><Relationship Id="rId42" Type="http://schemas.openxmlformats.org/officeDocument/2006/relationships/font" Target="fonts/DelaGothicOne-regular.fntdata"/><Relationship Id="rId41" Type="http://schemas.openxmlformats.org/officeDocument/2006/relationships/font" Target="fonts/LoraSemiBold-boldItalic.fntdata"/><Relationship Id="rId44" Type="http://schemas.openxmlformats.org/officeDocument/2006/relationships/font" Target="fonts/LoraMedium-bold.fntdata"/><Relationship Id="rId43" Type="http://schemas.openxmlformats.org/officeDocument/2006/relationships/font" Target="fonts/LoraMedium-regular.fntdata"/><Relationship Id="rId46" Type="http://schemas.openxmlformats.org/officeDocument/2006/relationships/font" Target="fonts/LoraMedium-boldItalic.fntdata"/><Relationship Id="rId45" Type="http://schemas.openxmlformats.org/officeDocument/2006/relationships/font" Target="fonts/LoraMedium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LexendSemiBold-bold.fntdata"/><Relationship Id="rId47" Type="http://schemas.openxmlformats.org/officeDocument/2006/relationships/font" Target="fonts/LexendSemiBold-regular.fntdata"/><Relationship Id="rId49" Type="http://schemas.openxmlformats.org/officeDocument/2006/relationships/font" Target="fonts/PlayfairDisplay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aleway-bold.fntdata"/><Relationship Id="rId30" Type="http://schemas.openxmlformats.org/officeDocument/2006/relationships/font" Target="fonts/Raleway-regular.fntdata"/><Relationship Id="rId33" Type="http://schemas.openxmlformats.org/officeDocument/2006/relationships/font" Target="fonts/Raleway-boldItalic.fntdata"/><Relationship Id="rId32" Type="http://schemas.openxmlformats.org/officeDocument/2006/relationships/font" Target="fonts/Raleway-italic.fntdata"/><Relationship Id="rId35" Type="http://schemas.openxmlformats.org/officeDocument/2006/relationships/font" Target="fonts/Inter-bold.fntdata"/><Relationship Id="rId34" Type="http://schemas.openxmlformats.org/officeDocument/2006/relationships/font" Target="fonts/Inter-regular.fntdata"/><Relationship Id="rId37" Type="http://schemas.openxmlformats.org/officeDocument/2006/relationships/font" Target="fonts/Inter-boldItalic.fntdata"/><Relationship Id="rId36" Type="http://schemas.openxmlformats.org/officeDocument/2006/relationships/font" Target="fonts/Inter-italic.fntdata"/><Relationship Id="rId39" Type="http://schemas.openxmlformats.org/officeDocument/2006/relationships/font" Target="fonts/LoraSemiBold-bold.fntdata"/><Relationship Id="rId38" Type="http://schemas.openxmlformats.org/officeDocument/2006/relationships/font" Target="fonts/LoraSemiBold-regular.fntdata"/><Relationship Id="rId62" Type="http://schemas.openxmlformats.org/officeDocument/2006/relationships/font" Target="fonts/RalewayLight-bold.fntdata"/><Relationship Id="rId61" Type="http://schemas.openxmlformats.org/officeDocument/2006/relationships/font" Target="fonts/RalewayLight-regular.fntdata"/><Relationship Id="rId20" Type="http://schemas.openxmlformats.org/officeDocument/2006/relationships/font" Target="fonts/PlayfairDisplayMedium-italic.fntdata"/><Relationship Id="rId64" Type="http://schemas.openxmlformats.org/officeDocument/2006/relationships/font" Target="fonts/RalewayLight-boldItalic.fntdata"/><Relationship Id="rId63" Type="http://schemas.openxmlformats.org/officeDocument/2006/relationships/font" Target="fonts/RalewayLight-italic.fntdata"/><Relationship Id="rId22" Type="http://schemas.openxmlformats.org/officeDocument/2006/relationships/font" Target="fonts/CormorantGaramond-regular.fntdata"/><Relationship Id="rId66" Type="http://schemas.openxmlformats.org/officeDocument/2006/relationships/font" Target="fonts/Lora-bold.fntdata"/><Relationship Id="rId21" Type="http://schemas.openxmlformats.org/officeDocument/2006/relationships/font" Target="fonts/PlayfairDisplayMedium-boldItalic.fntdata"/><Relationship Id="rId65" Type="http://schemas.openxmlformats.org/officeDocument/2006/relationships/font" Target="fonts/Lora-regular.fntdata"/><Relationship Id="rId24" Type="http://schemas.openxmlformats.org/officeDocument/2006/relationships/font" Target="fonts/CormorantGaramond-italic.fntdata"/><Relationship Id="rId68" Type="http://schemas.openxmlformats.org/officeDocument/2006/relationships/font" Target="fonts/Lora-boldItalic.fntdata"/><Relationship Id="rId23" Type="http://schemas.openxmlformats.org/officeDocument/2006/relationships/font" Target="fonts/CormorantGaramond-bold.fntdata"/><Relationship Id="rId67" Type="http://schemas.openxmlformats.org/officeDocument/2006/relationships/font" Target="fonts/Lora-italic.fntdata"/><Relationship Id="rId60" Type="http://schemas.openxmlformats.org/officeDocument/2006/relationships/font" Target="fonts/MontserratMedium-boldItalic.fntdata"/><Relationship Id="rId26" Type="http://schemas.openxmlformats.org/officeDocument/2006/relationships/font" Target="fonts/CormorantGaramondSemiBold-regular.fntdata"/><Relationship Id="rId25" Type="http://schemas.openxmlformats.org/officeDocument/2006/relationships/font" Target="fonts/CormorantGaramond-boldItalic.fntdata"/><Relationship Id="rId28" Type="http://schemas.openxmlformats.org/officeDocument/2006/relationships/font" Target="fonts/CormorantGaramondSemiBold-italic.fntdata"/><Relationship Id="rId27" Type="http://schemas.openxmlformats.org/officeDocument/2006/relationships/font" Target="fonts/CormorantGaramondSemiBold-bold.fntdata"/><Relationship Id="rId29" Type="http://schemas.openxmlformats.org/officeDocument/2006/relationships/font" Target="fonts/CormorantGaramondSemiBold-boldItalic.fntdata"/><Relationship Id="rId51" Type="http://schemas.openxmlformats.org/officeDocument/2006/relationships/font" Target="fonts/PlayfairDisplay-italic.fntdata"/><Relationship Id="rId50" Type="http://schemas.openxmlformats.org/officeDocument/2006/relationships/font" Target="fonts/PlayfairDisplay-bold.fntdata"/><Relationship Id="rId53" Type="http://schemas.openxmlformats.org/officeDocument/2006/relationships/font" Target="fonts/Montserrat-regular.fntdata"/><Relationship Id="rId52" Type="http://schemas.openxmlformats.org/officeDocument/2006/relationships/font" Target="fonts/PlayfairDisplay-boldItalic.fntdata"/><Relationship Id="rId11" Type="http://schemas.openxmlformats.org/officeDocument/2006/relationships/slide" Target="slides/slide5.xml"/><Relationship Id="rId55" Type="http://schemas.openxmlformats.org/officeDocument/2006/relationships/font" Target="fonts/Montserrat-italic.fntdata"/><Relationship Id="rId10" Type="http://schemas.openxmlformats.org/officeDocument/2006/relationships/slide" Target="slides/slide4.xml"/><Relationship Id="rId54" Type="http://schemas.openxmlformats.org/officeDocument/2006/relationships/font" Target="fonts/Montserrat-bold.fntdata"/><Relationship Id="rId13" Type="http://schemas.openxmlformats.org/officeDocument/2006/relationships/slide" Target="slides/slide7.xml"/><Relationship Id="rId57" Type="http://schemas.openxmlformats.org/officeDocument/2006/relationships/font" Target="fonts/MontserratMedium-regular.fntdata"/><Relationship Id="rId12" Type="http://schemas.openxmlformats.org/officeDocument/2006/relationships/slide" Target="slides/slide6.xml"/><Relationship Id="rId56" Type="http://schemas.openxmlformats.org/officeDocument/2006/relationships/font" Target="fonts/Montserrat-boldItalic.fntdata"/><Relationship Id="rId15" Type="http://schemas.openxmlformats.org/officeDocument/2006/relationships/slide" Target="slides/slide9.xml"/><Relationship Id="rId59" Type="http://schemas.openxmlformats.org/officeDocument/2006/relationships/font" Target="fonts/MontserratMedium-italic.fntdata"/><Relationship Id="rId14" Type="http://schemas.openxmlformats.org/officeDocument/2006/relationships/slide" Target="slides/slide8.xml"/><Relationship Id="rId58" Type="http://schemas.openxmlformats.org/officeDocument/2006/relationships/font" Target="fonts/MontserratMedium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PlayfairDisplayMedium-bold.fntdata"/><Relationship Id="rId18" Type="http://schemas.openxmlformats.org/officeDocument/2006/relationships/font" Target="fonts/PlayfairDisplay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9b678fa74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9b678fa74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15ceb379be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15ceb379be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9b678fa743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9b678fa743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9b678fa743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9b678fa743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15ed006538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15ed006538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6b7b2f9b72_4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6b7b2f9b72_4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6b7b2f9b72_4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6b7b2f9b72_4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9b8c4b272f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9b8c4b272f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9c25656f1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9c25656f1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9c25656f14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9c25656f14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15ed006538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15ed006538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8.jp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9.png"/><Relationship Id="rId8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E8E8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958425" y="1592975"/>
            <a:ext cx="7123200" cy="1108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BCB1B1">
                <a:alpha val="54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Ptolemaea. </a:t>
            </a:r>
            <a:endParaRPr sz="600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cxnSp>
        <p:nvCxnSpPr>
          <p:cNvPr id="55" name="Google Shape;55;p13"/>
          <p:cNvCxnSpPr/>
          <p:nvPr/>
        </p:nvCxnSpPr>
        <p:spPr>
          <a:xfrm>
            <a:off x="9012340" y="540600"/>
            <a:ext cx="0" cy="4267500"/>
          </a:xfrm>
          <a:prstGeom prst="straightConnector1">
            <a:avLst/>
          </a:prstGeom>
          <a:noFill/>
          <a:ln cap="flat" cmpd="sng" w="38100">
            <a:solidFill>
              <a:srgbClr val="D1C2C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" name="Google Shape;56;p13"/>
          <p:cNvCxnSpPr/>
          <p:nvPr/>
        </p:nvCxnSpPr>
        <p:spPr>
          <a:xfrm>
            <a:off x="9012340" y="540600"/>
            <a:ext cx="0" cy="474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" name="Google Shape;57;p13"/>
          <p:cNvSpPr txBox="1"/>
          <p:nvPr/>
        </p:nvSpPr>
        <p:spPr>
          <a:xfrm>
            <a:off x="328850" y="2644925"/>
            <a:ext cx="84837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55">
                <a:solidFill>
                  <a:schemeClr val="accent2"/>
                </a:solidFill>
                <a:highlight>
                  <a:srgbClr val="F0E8E8"/>
                </a:highlight>
                <a:latin typeface="Raleway Light"/>
                <a:ea typeface="Raleway Light"/>
                <a:cs typeface="Raleway Light"/>
                <a:sym typeface="Raleway Light"/>
              </a:rPr>
              <a:t>Публикация научной статьи - не проблема</a:t>
            </a:r>
            <a:endParaRPr sz="2700">
              <a:solidFill>
                <a:srgbClr val="434343"/>
              </a:solidFill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0" y="4219775"/>
            <a:ext cx="2728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Zhigulin Gleb</a:t>
            </a:r>
            <a:endParaRPr sz="1900">
              <a:solidFill>
                <a:schemeClr val="dk2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Head of project</a:t>
            </a:r>
            <a:endParaRPr sz="19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Google Shape;63;p14"/>
          <p:cNvCxnSpPr/>
          <p:nvPr/>
        </p:nvCxnSpPr>
        <p:spPr>
          <a:xfrm>
            <a:off x="8982514" y="539800"/>
            <a:ext cx="0" cy="4266600"/>
          </a:xfrm>
          <a:prstGeom prst="straightConnector1">
            <a:avLst/>
          </a:prstGeom>
          <a:noFill/>
          <a:ln cap="flat" cmpd="sng" w="38100">
            <a:solidFill>
              <a:srgbClr val="D1C2C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14"/>
          <p:cNvCxnSpPr/>
          <p:nvPr/>
        </p:nvCxnSpPr>
        <p:spPr>
          <a:xfrm>
            <a:off x="8982514" y="709800"/>
            <a:ext cx="0" cy="474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" name="Google Shape;65;p14"/>
          <p:cNvSpPr txBox="1"/>
          <p:nvPr/>
        </p:nvSpPr>
        <p:spPr>
          <a:xfrm>
            <a:off x="48775" y="4698074"/>
            <a:ext cx="16944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AFA8A8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Ptolemaea</a:t>
            </a:r>
            <a:r>
              <a:rPr lang="ru" sz="1800">
                <a:solidFill>
                  <a:srgbClr val="AFA8A8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 </a:t>
            </a:r>
            <a:endParaRPr sz="1800">
              <a:solidFill>
                <a:srgbClr val="AFA8A8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406229" y="864900"/>
            <a:ext cx="2516700" cy="7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300">
                <a:solidFill>
                  <a:srgbClr val="434343"/>
                </a:solidFill>
                <a:latin typeface="Cormorant Garamond SemiBold"/>
                <a:ea typeface="Cormorant Garamond SemiBold"/>
                <a:cs typeface="Cormorant Garamond SemiBold"/>
                <a:sym typeface="Cormorant Garamond SemiBold"/>
              </a:rPr>
              <a:t>Долго</a:t>
            </a:r>
            <a:endParaRPr sz="1900">
              <a:solidFill>
                <a:srgbClr val="434343"/>
              </a:solidFill>
              <a:latin typeface="Cormorant Garamond SemiBold"/>
              <a:ea typeface="Cormorant Garamond SemiBold"/>
              <a:cs typeface="Cormorant Garamond SemiBold"/>
              <a:sym typeface="Cormorant Garamond SemiBold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380875" y="1641000"/>
            <a:ext cx="2567400" cy="18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3300">
                <a:solidFill>
                  <a:schemeClr val="dk1"/>
                </a:solidFill>
                <a:highlight>
                  <a:srgbClr val="F0E8E8"/>
                </a:highlight>
                <a:latin typeface="Lora"/>
                <a:ea typeface="Lora"/>
                <a:cs typeface="Lora"/>
                <a:sym typeface="Lora"/>
              </a:rPr>
              <a:t>9</a:t>
            </a:r>
            <a:endParaRPr b="1" sz="2900">
              <a:solidFill>
                <a:schemeClr val="dk1"/>
              </a:solidFill>
              <a:highlight>
                <a:srgbClr val="F0E8E8"/>
              </a:highlight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900">
                <a:solidFill>
                  <a:schemeClr val="dk1"/>
                </a:solidFill>
                <a:highlight>
                  <a:srgbClr val="F0E8E8"/>
                </a:highlight>
                <a:latin typeface="Lora"/>
                <a:ea typeface="Lora"/>
                <a:cs typeface="Lora"/>
                <a:sym typeface="Lora"/>
              </a:rPr>
              <a:t>М</a:t>
            </a:r>
            <a:r>
              <a:rPr lang="ru" sz="1900">
                <a:solidFill>
                  <a:schemeClr val="dk1"/>
                </a:solidFill>
                <a:highlight>
                  <a:srgbClr val="F0E8E8"/>
                </a:highlight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есяцев занимает </a:t>
            </a:r>
            <a:r>
              <a:rPr lang="ru" sz="1900">
                <a:highlight>
                  <a:srgbClr val="F0E8E8"/>
                </a:highlight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п</a:t>
            </a:r>
            <a:r>
              <a:rPr lang="ru" sz="1900">
                <a:highlight>
                  <a:srgbClr val="F0E8E8"/>
                </a:highlight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роцесс публикации в среднем </a:t>
            </a:r>
            <a:r>
              <a:rPr b="1" lang="ru" sz="1900">
                <a:highlight>
                  <a:srgbClr val="F0E8E8"/>
                </a:highlight>
                <a:latin typeface="Lora"/>
                <a:ea typeface="Lora"/>
                <a:cs typeface="Lora"/>
                <a:sym typeface="Lora"/>
              </a:rPr>
              <a:t> </a:t>
            </a:r>
            <a:endParaRPr sz="1900"/>
          </a:p>
        </p:txBody>
      </p:sp>
      <p:sp>
        <p:nvSpPr>
          <p:cNvPr id="68" name="Google Shape;68;p14"/>
          <p:cNvSpPr txBox="1"/>
          <p:nvPr/>
        </p:nvSpPr>
        <p:spPr>
          <a:xfrm>
            <a:off x="3376944" y="864900"/>
            <a:ext cx="2390100" cy="7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>
                <a:solidFill>
                  <a:srgbClr val="434343"/>
                </a:solidFill>
                <a:latin typeface="Cormorant Garamond SemiBold"/>
                <a:ea typeface="Cormorant Garamond SemiBold"/>
                <a:cs typeface="Cormorant Garamond SemiBold"/>
                <a:sym typeface="Cormorant Garamond SemiBold"/>
              </a:rPr>
              <a:t>Дорого</a:t>
            </a:r>
            <a:endParaRPr sz="1900">
              <a:solidFill>
                <a:srgbClr val="434343"/>
              </a:solidFill>
              <a:latin typeface="Cormorant Garamond SemiBold"/>
              <a:ea typeface="Cormorant Garamond SemiBold"/>
              <a:cs typeface="Cormorant Garamond SemiBold"/>
              <a:sym typeface="Cormorant Garamond SemiBold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3199725" y="1641000"/>
            <a:ext cx="2831100" cy="17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3300">
                <a:solidFill>
                  <a:schemeClr val="dk1"/>
                </a:solidFill>
                <a:highlight>
                  <a:srgbClr val="F0E8E8"/>
                </a:highlight>
                <a:latin typeface="Lora"/>
                <a:ea typeface="Lora"/>
                <a:cs typeface="Lora"/>
                <a:sym typeface="Lora"/>
              </a:rPr>
              <a:t>65 000 ₽</a:t>
            </a:r>
            <a:r>
              <a:rPr b="1" lang="ru" sz="3300">
                <a:solidFill>
                  <a:schemeClr val="dk1"/>
                </a:solidFill>
                <a:highlight>
                  <a:srgbClr val="F0E8E8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br>
              <a:rPr lang="ru" sz="3300">
                <a:highlight>
                  <a:srgbClr val="F0E8E8"/>
                </a:highlight>
                <a:latin typeface="Playfair Display Medium"/>
                <a:ea typeface="Playfair Display Medium"/>
                <a:cs typeface="Playfair Display Medium"/>
                <a:sym typeface="Playfair Display Medium"/>
              </a:rPr>
            </a:br>
            <a:br>
              <a:rPr lang="ru" sz="1900">
                <a:highlight>
                  <a:srgbClr val="F0E8E8"/>
                </a:highlight>
                <a:latin typeface="Playfair Display Medium"/>
                <a:ea typeface="Playfair Display Medium"/>
                <a:cs typeface="Playfair Display Medium"/>
                <a:sym typeface="Playfair Display Medium"/>
              </a:rPr>
            </a:br>
            <a:r>
              <a:rPr lang="ru" sz="1900">
                <a:highlight>
                  <a:srgbClr val="F0E8E8"/>
                </a:highlight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Cтоимость услуги автора статьи </a:t>
            </a:r>
            <a:endParaRPr sz="1600">
              <a:solidFill>
                <a:srgbClr val="292A2D"/>
              </a:solidFill>
              <a:highlight>
                <a:srgbClr val="F0E8E8"/>
              </a:highlight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6282311" y="864900"/>
            <a:ext cx="2390100" cy="7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>
                <a:solidFill>
                  <a:srgbClr val="434343"/>
                </a:solidFill>
                <a:latin typeface="Cormorant Garamond SemiBold"/>
                <a:ea typeface="Cormorant Garamond SemiBold"/>
                <a:cs typeface="Cormorant Garamond SemiBold"/>
                <a:sym typeface="Cormorant Garamond SemiBold"/>
              </a:rPr>
              <a:t>Плохо</a:t>
            </a:r>
            <a:endParaRPr sz="1900">
              <a:solidFill>
                <a:srgbClr val="434343"/>
              </a:solidFill>
              <a:latin typeface="Cormorant Garamond SemiBold"/>
              <a:ea typeface="Cormorant Garamond SemiBold"/>
              <a:cs typeface="Cormorant Garamond SemiBold"/>
              <a:sym typeface="Cormorant Garamond SemiBold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6111760" y="1637950"/>
            <a:ext cx="2731200" cy="20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3300">
                <a:highlight>
                  <a:srgbClr val="F0E8E8"/>
                </a:highlight>
                <a:latin typeface="Lora"/>
                <a:ea typeface="Lora"/>
                <a:cs typeface="Lora"/>
                <a:sym typeface="Lora"/>
              </a:rPr>
              <a:t>85%</a:t>
            </a:r>
            <a:r>
              <a:rPr lang="ru" sz="3300">
                <a:highlight>
                  <a:srgbClr val="F0E8E8"/>
                </a:highlight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 </a:t>
            </a:r>
            <a:br>
              <a:rPr lang="ru" sz="1900">
                <a:highlight>
                  <a:srgbClr val="F0E8E8"/>
                </a:highlight>
                <a:latin typeface="Playfair Display Medium"/>
                <a:ea typeface="Playfair Display Medium"/>
                <a:cs typeface="Playfair Display Medium"/>
                <a:sym typeface="Playfair Display Medium"/>
              </a:rPr>
            </a:br>
            <a:br>
              <a:rPr lang="ru" sz="1900">
                <a:highlight>
                  <a:srgbClr val="F0E8E8"/>
                </a:highlight>
                <a:latin typeface="Playfair Display Medium"/>
                <a:ea typeface="Playfair Display Medium"/>
                <a:cs typeface="Playfair Display Medium"/>
                <a:sym typeface="Playfair Display Medium"/>
              </a:rPr>
            </a:br>
            <a:r>
              <a:rPr lang="ru" sz="1900">
                <a:highlight>
                  <a:srgbClr val="F0E8E8"/>
                </a:highlight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Статей возвращаются на доработку </a:t>
            </a:r>
            <a:endParaRPr sz="1900">
              <a:highlight>
                <a:srgbClr val="F0E8E8"/>
              </a:highlight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6" name="Google Shape;76;p15"/>
          <p:cNvCxnSpPr/>
          <p:nvPr/>
        </p:nvCxnSpPr>
        <p:spPr>
          <a:xfrm>
            <a:off x="8982514" y="539800"/>
            <a:ext cx="0" cy="4266600"/>
          </a:xfrm>
          <a:prstGeom prst="straightConnector1">
            <a:avLst/>
          </a:prstGeom>
          <a:noFill/>
          <a:ln cap="flat" cmpd="sng" w="38100">
            <a:solidFill>
              <a:srgbClr val="D1C2C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" name="Google Shape;77;p15"/>
          <p:cNvCxnSpPr/>
          <p:nvPr/>
        </p:nvCxnSpPr>
        <p:spPr>
          <a:xfrm>
            <a:off x="8982514" y="917586"/>
            <a:ext cx="0" cy="474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8" name="Google Shape;78;p15"/>
          <p:cNvGrpSpPr/>
          <p:nvPr/>
        </p:nvGrpSpPr>
        <p:grpSpPr>
          <a:xfrm>
            <a:off x="208191" y="360913"/>
            <a:ext cx="5100794" cy="4058405"/>
            <a:chOff x="453519" y="325794"/>
            <a:chExt cx="4845900" cy="3855600"/>
          </a:xfrm>
        </p:grpSpPr>
        <p:pic>
          <p:nvPicPr>
            <p:cNvPr descr="Desktop computer screen on white desk (источник: Getty Images)" id="79" name="Google Shape;79;p15"/>
            <p:cNvPicPr preferRelativeResize="0"/>
            <p:nvPr/>
          </p:nvPicPr>
          <p:blipFill rotWithShape="1">
            <a:blip r:embed="rId3">
              <a:alphaModFix/>
            </a:blip>
            <a:srcRect b="0" l="16226" r="0" t="0"/>
            <a:stretch/>
          </p:blipFill>
          <p:spPr>
            <a:xfrm>
              <a:off x="453519" y="325794"/>
              <a:ext cx="4845900" cy="3855600"/>
            </a:xfrm>
            <a:prstGeom prst="roundRect">
              <a:avLst>
                <a:gd fmla="val 5398" name="adj"/>
              </a:avLst>
            </a:prstGeom>
            <a:noFill/>
            <a:ln>
              <a:noFill/>
            </a:ln>
          </p:spPr>
        </p:pic>
        <p:grpSp>
          <p:nvGrpSpPr>
            <p:cNvPr id="80" name="Google Shape;80;p15"/>
            <p:cNvGrpSpPr/>
            <p:nvPr/>
          </p:nvGrpSpPr>
          <p:grpSpPr>
            <a:xfrm>
              <a:off x="1234556" y="1133350"/>
              <a:ext cx="3361306" cy="1896751"/>
              <a:chOff x="128829" y="78238"/>
              <a:chExt cx="5186400" cy="2879100"/>
            </a:xfrm>
          </p:grpSpPr>
          <p:pic>
            <p:nvPicPr>
              <p:cNvPr id="81" name="Google Shape;81;p15"/>
              <p:cNvPicPr preferRelativeResize="0"/>
              <p:nvPr/>
            </p:nvPicPr>
            <p:blipFill rotWithShape="1">
              <a:blip r:embed="rId4">
                <a:alphaModFix/>
              </a:blip>
              <a:srcRect b="26517" l="23141" r="19450" t="14332"/>
              <a:stretch/>
            </p:blipFill>
            <p:spPr>
              <a:xfrm>
                <a:off x="128829" y="78238"/>
                <a:ext cx="5186400" cy="2879100"/>
              </a:xfrm>
              <a:prstGeom prst="roundRect">
                <a:avLst>
                  <a:gd fmla="val 0" name="adj"/>
                </a:avLst>
              </a:prstGeom>
              <a:noFill/>
              <a:ln>
                <a:noFill/>
              </a:ln>
              <a:effectLst>
                <a:outerShdw blurRad="39232" rotWithShape="0" algn="bl" dir="5700000" dist="13077">
                  <a:srgbClr val="434343">
                    <a:alpha val="28000"/>
                  </a:srgbClr>
                </a:outerShdw>
              </a:effectLst>
            </p:spPr>
          </p:pic>
          <p:pic>
            <p:nvPicPr>
              <p:cNvPr id="82" name="Google Shape;82;p15"/>
              <p:cNvPicPr preferRelativeResize="0"/>
              <p:nvPr/>
            </p:nvPicPr>
            <p:blipFill rotWithShape="1">
              <a:blip r:embed="rId5">
                <a:alphaModFix/>
              </a:blip>
              <a:srcRect b="49911" l="22347" r="21658" t="13038"/>
              <a:stretch/>
            </p:blipFill>
            <p:spPr>
              <a:xfrm>
                <a:off x="128829" y="1151847"/>
                <a:ext cx="5186400" cy="1805400"/>
              </a:xfrm>
              <a:prstGeom prst="roundRect">
                <a:avLst>
                  <a:gd fmla="val 4621" name="adj"/>
                </a:avLst>
              </a:prstGeom>
              <a:noFill/>
              <a:ln>
                <a:noFill/>
              </a:ln>
              <a:effectLst>
                <a:outerShdw blurRad="39232" rotWithShape="0" algn="bl" dir="5700000" dist="13077">
                  <a:srgbClr val="434343">
                    <a:alpha val="28000"/>
                  </a:srgbClr>
                </a:outerShdw>
              </a:effectLst>
            </p:spPr>
          </p:pic>
        </p:grpSp>
      </p:grpSp>
      <p:sp>
        <p:nvSpPr>
          <p:cNvPr id="83" name="Google Shape;83;p15"/>
          <p:cNvSpPr txBox="1"/>
          <p:nvPr/>
        </p:nvSpPr>
        <p:spPr>
          <a:xfrm>
            <a:off x="5457892" y="450692"/>
            <a:ext cx="3502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1"/>
                </a:solidFill>
                <a:highlight>
                  <a:srgbClr val="F0E8E8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Оценка и анализ текста </a:t>
            </a:r>
            <a:endParaRPr/>
          </a:p>
        </p:txBody>
      </p:sp>
      <p:sp>
        <p:nvSpPr>
          <p:cNvPr id="84" name="Google Shape;84;p15"/>
          <p:cNvSpPr txBox="1"/>
          <p:nvPr/>
        </p:nvSpPr>
        <p:spPr>
          <a:xfrm>
            <a:off x="5457892" y="1792299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1"/>
                </a:solidFill>
                <a:highlight>
                  <a:srgbClr val="F0E8E8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Статистический анализ</a:t>
            </a:r>
            <a:r>
              <a:rPr lang="ru" sz="20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ru" sz="20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endParaRPr sz="2000"/>
          </a:p>
        </p:txBody>
      </p:sp>
      <p:sp>
        <p:nvSpPr>
          <p:cNvPr id="85" name="Google Shape;85;p15"/>
          <p:cNvSpPr txBox="1"/>
          <p:nvPr/>
        </p:nvSpPr>
        <p:spPr>
          <a:xfrm>
            <a:off x="5457892" y="1121508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1"/>
                </a:solidFill>
                <a:highlight>
                  <a:srgbClr val="F0E8E8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Исправление ошибок </a:t>
            </a:r>
            <a:endParaRPr sz="2000"/>
          </a:p>
        </p:txBody>
      </p:sp>
      <p:sp>
        <p:nvSpPr>
          <p:cNvPr id="86" name="Google Shape;86;p15"/>
          <p:cNvSpPr txBox="1"/>
          <p:nvPr/>
        </p:nvSpPr>
        <p:spPr>
          <a:xfrm>
            <a:off x="48775" y="4698074"/>
            <a:ext cx="16944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AFA8A8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Ptolemaea </a:t>
            </a:r>
            <a:endParaRPr sz="1800">
              <a:solidFill>
                <a:srgbClr val="AFA8A8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5457900" y="3441689"/>
            <a:ext cx="3297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1"/>
                </a:solidFill>
                <a:highlight>
                  <a:srgbClr val="F0E8E8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Редактирование текста и и графиков в сервисе</a:t>
            </a:r>
            <a:r>
              <a:rPr lang="ru" sz="20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endParaRPr sz="2000"/>
          </a:p>
        </p:txBody>
      </p:sp>
      <p:sp>
        <p:nvSpPr>
          <p:cNvPr id="88" name="Google Shape;88;p15"/>
          <p:cNvSpPr txBox="1"/>
          <p:nvPr/>
        </p:nvSpPr>
        <p:spPr>
          <a:xfrm>
            <a:off x="5444243" y="2592708"/>
            <a:ext cx="3324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1"/>
                </a:solidFill>
                <a:highlight>
                  <a:srgbClr val="F0E8E8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Оценка актуальности темы</a:t>
            </a:r>
            <a:endParaRPr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/>
          <p:nvPr/>
        </p:nvSpPr>
        <p:spPr>
          <a:xfrm>
            <a:off x="4535110" y="1106637"/>
            <a:ext cx="2223000" cy="3701700"/>
          </a:xfrm>
          <a:prstGeom prst="roundRect">
            <a:avLst>
              <a:gd fmla="val 7142" name="adj"/>
            </a:avLst>
          </a:prstGeom>
          <a:noFill/>
          <a:ln cap="flat" cmpd="sng" w="9200">
            <a:solidFill>
              <a:srgbClr val="BCB1B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375" lIns="88375" spcFirstLastPara="1" rIns="88375" wrap="square" tIns="88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6"/>
          </a:p>
        </p:txBody>
      </p:sp>
      <p:sp>
        <p:nvSpPr>
          <p:cNvPr id="94" name="Google Shape;94;p16"/>
          <p:cNvSpPr/>
          <p:nvPr/>
        </p:nvSpPr>
        <p:spPr>
          <a:xfrm>
            <a:off x="1769685" y="1106637"/>
            <a:ext cx="2223000" cy="3701700"/>
          </a:xfrm>
          <a:prstGeom prst="roundRect">
            <a:avLst>
              <a:gd fmla="val 7142" name="adj"/>
            </a:avLst>
          </a:prstGeom>
          <a:noFill/>
          <a:ln cap="flat" cmpd="sng" w="9200">
            <a:solidFill>
              <a:srgbClr val="BCB1B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375" lIns="88375" spcFirstLastPara="1" rIns="88375" wrap="square" tIns="88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6"/>
          </a:p>
        </p:txBody>
      </p:sp>
      <p:sp>
        <p:nvSpPr>
          <p:cNvPr id="95" name="Google Shape;95;p16"/>
          <p:cNvSpPr txBox="1"/>
          <p:nvPr/>
        </p:nvSpPr>
        <p:spPr>
          <a:xfrm>
            <a:off x="1790372" y="1106637"/>
            <a:ext cx="2223000" cy="3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88375" lIns="88375" spcFirstLastPara="1" rIns="88375" wrap="square" tIns="883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967"/>
              </a:spcBef>
              <a:spcAft>
                <a:spcPts val="0"/>
              </a:spcAft>
              <a:buNone/>
            </a:pPr>
            <a:r>
              <a:rPr lang="ru" sz="1546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Структуры текста</a:t>
            </a:r>
            <a:br>
              <a:rPr lang="ru" sz="1546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br>
              <a:rPr lang="ru" sz="1546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" sz="1546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Г</a:t>
            </a:r>
            <a:r>
              <a:rPr lang="ru" sz="1546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рамматики и оформления</a:t>
            </a:r>
            <a:br>
              <a:rPr lang="ru" sz="1546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br>
              <a:rPr lang="ru" sz="1546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" sz="1546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Списка литературы</a:t>
            </a:r>
            <a:br>
              <a:rPr lang="ru" sz="1546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br>
              <a:rPr lang="ru" sz="1546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" sz="1546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Формальных критериев журнала</a:t>
            </a:r>
            <a:br>
              <a:rPr lang="ru" sz="1546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br>
              <a:rPr lang="ru" sz="1546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" sz="1546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Графиков и изображений</a:t>
            </a:r>
            <a:br>
              <a:rPr lang="ru" sz="1546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" sz="1546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…</a:t>
            </a:r>
            <a:endParaRPr sz="1546">
              <a:solidFill>
                <a:srgbClr val="1F1F1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48775" y="4698074"/>
            <a:ext cx="16944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AFA8A8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Ptolemaea </a:t>
            </a:r>
            <a:endParaRPr sz="1800">
              <a:solidFill>
                <a:srgbClr val="AFA8A8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-81450" y="557125"/>
            <a:ext cx="16944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1F1F1F"/>
                </a:solidFill>
                <a:highlight>
                  <a:srgbClr val="F0E8E8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З</a:t>
            </a:r>
            <a:r>
              <a:rPr b="1" lang="ru" sz="1800">
                <a:solidFill>
                  <a:srgbClr val="1F1F1F"/>
                </a:solidFill>
                <a:highlight>
                  <a:srgbClr val="F0E8E8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агрузка текста статьи</a:t>
            </a:r>
            <a:endParaRPr>
              <a:solidFill>
                <a:srgbClr val="1F1F1F"/>
              </a:solidFill>
              <a:highlight>
                <a:srgbClr val="F0E8E8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8" name="Google Shape;98;p16"/>
          <p:cNvSpPr txBox="1"/>
          <p:nvPr/>
        </p:nvSpPr>
        <p:spPr>
          <a:xfrm>
            <a:off x="4426356" y="549487"/>
            <a:ext cx="244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1F1F1F"/>
                </a:solidFill>
                <a:highlight>
                  <a:srgbClr val="F0E8E8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Результат анализа</a:t>
            </a:r>
            <a:endParaRPr b="1">
              <a:solidFill>
                <a:srgbClr val="1F1F1F"/>
              </a:solidFill>
              <a:highlight>
                <a:srgbClr val="F0E8E8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9" name="Google Shape;99;p16"/>
          <p:cNvSpPr txBox="1"/>
          <p:nvPr/>
        </p:nvSpPr>
        <p:spPr>
          <a:xfrm>
            <a:off x="4578750" y="1106625"/>
            <a:ext cx="2135700" cy="22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Итоговая оценка </a:t>
            </a:r>
            <a:br>
              <a:rPr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и статистика</a:t>
            </a:r>
            <a:br>
              <a:rPr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br>
              <a:rPr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Редактирование текста </a:t>
            </a:r>
            <a:endParaRPr sz="1500">
              <a:solidFill>
                <a:srgbClr val="1F1F1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Рекомендации </a:t>
            </a:r>
            <a:endParaRPr sz="1500">
              <a:solidFill>
                <a:srgbClr val="1F1F1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F1F1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0" name="Google Shape;100;p16"/>
          <p:cNvSpPr txBox="1"/>
          <p:nvPr/>
        </p:nvSpPr>
        <p:spPr>
          <a:xfrm>
            <a:off x="1699772" y="557137"/>
            <a:ext cx="2363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1F1F1F"/>
                </a:solidFill>
                <a:highlight>
                  <a:srgbClr val="F0E8E8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Оценка и анализ…</a:t>
            </a:r>
            <a:endParaRPr>
              <a:solidFill>
                <a:srgbClr val="1F1F1F"/>
              </a:solidFill>
              <a:highlight>
                <a:srgbClr val="F0E8E8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101" name="Google Shape;101;p16"/>
          <p:cNvCxnSpPr/>
          <p:nvPr/>
        </p:nvCxnSpPr>
        <p:spPr>
          <a:xfrm>
            <a:off x="1396014" y="787987"/>
            <a:ext cx="336300" cy="0"/>
          </a:xfrm>
          <a:prstGeom prst="straightConnector1">
            <a:avLst/>
          </a:prstGeom>
          <a:noFill/>
          <a:ln cap="flat" cmpd="sng" w="28575">
            <a:solidFill>
              <a:srgbClr val="AFA8A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" name="Google Shape;102;p16"/>
          <p:cNvCxnSpPr/>
          <p:nvPr/>
        </p:nvCxnSpPr>
        <p:spPr>
          <a:xfrm>
            <a:off x="4076755" y="787987"/>
            <a:ext cx="336300" cy="0"/>
          </a:xfrm>
          <a:prstGeom prst="straightConnector1">
            <a:avLst/>
          </a:prstGeom>
          <a:noFill/>
          <a:ln cap="flat" cmpd="sng" w="28575">
            <a:solidFill>
              <a:srgbClr val="AFA8A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" name="Google Shape;103;p16"/>
          <p:cNvSpPr/>
          <p:nvPr/>
        </p:nvSpPr>
        <p:spPr>
          <a:xfrm>
            <a:off x="597610" y="130162"/>
            <a:ext cx="336300" cy="358200"/>
          </a:xfrm>
          <a:prstGeom prst="downArrow">
            <a:avLst>
              <a:gd fmla="val 51950" name="adj1"/>
              <a:gd fmla="val 65531" name="adj2"/>
            </a:avLst>
          </a:prstGeom>
          <a:solidFill>
            <a:srgbClr val="D1C2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6"/>
          <p:cNvSpPr/>
          <p:nvPr/>
        </p:nvSpPr>
        <p:spPr>
          <a:xfrm>
            <a:off x="2650322" y="78412"/>
            <a:ext cx="461700" cy="461700"/>
          </a:xfrm>
          <a:prstGeom prst="donut">
            <a:avLst>
              <a:gd fmla="val 22492" name="adj"/>
            </a:avLst>
          </a:prstGeom>
          <a:solidFill>
            <a:srgbClr val="D1C2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6"/>
          <p:cNvSpPr/>
          <p:nvPr/>
        </p:nvSpPr>
        <p:spPr>
          <a:xfrm>
            <a:off x="5413350" y="76000"/>
            <a:ext cx="466500" cy="466500"/>
          </a:xfrm>
          <a:prstGeom prst="ellipse">
            <a:avLst/>
          </a:prstGeom>
          <a:solidFill>
            <a:srgbClr val="D1C2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" name="Google Shape;106;p16"/>
          <p:cNvCxnSpPr/>
          <p:nvPr/>
        </p:nvCxnSpPr>
        <p:spPr>
          <a:xfrm>
            <a:off x="6866855" y="787987"/>
            <a:ext cx="336300" cy="0"/>
          </a:xfrm>
          <a:prstGeom prst="straightConnector1">
            <a:avLst/>
          </a:prstGeom>
          <a:noFill/>
          <a:ln cap="flat" cmpd="sng" w="28575">
            <a:solidFill>
              <a:srgbClr val="AFA8A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" name="Google Shape;107;p16"/>
          <p:cNvSpPr/>
          <p:nvPr/>
        </p:nvSpPr>
        <p:spPr>
          <a:xfrm rot="-5400000">
            <a:off x="7936180" y="130162"/>
            <a:ext cx="336300" cy="358200"/>
          </a:xfrm>
          <a:prstGeom prst="downArrow">
            <a:avLst>
              <a:gd fmla="val 51950" name="adj1"/>
              <a:gd fmla="val 65531" name="adj2"/>
            </a:avLst>
          </a:prstGeom>
          <a:solidFill>
            <a:srgbClr val="D1C2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6"/>
          <p:cNvSpPr txBox="1"/>
          <p:nvPr/>
        </p:nvSpPr>
        <p:spPr>
          <a:xfrm>
            <a:off x="7257120" y="557125"/>
            <a:ext cx="16944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1F1F1F"/>
                </a:solidFill>
                <a:highlight>
                  <a:srgbClr val="F0E8E8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Публикация статьи </a:t>
            </a:r>
            <a:endParaRPr b="1" sz="1800">
              <a:solidFill>
                <a:srgbClr val="1F1F1F"/>
              </a:solidFill>
              <a:highlight>
                <a:srgbClr val="F0E8E8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109" name="Google Shape;109;p16"/>
          <p:cNvCxnSpPr/>
          <p:nvPr/>
        </p:nvCxnSpPr>
        <p:spPr>
          <a:xfrm>
            <a:off x="8982514" y="539800"/>
            <a:ext cx="0" cy="4266600"/>
          </a:xfrm>
          <a:prstGeom prst="straightConnector1">
            <a:avLst/>
          </a:prstGeom>
          <a:noFill/>
          <a:ln cap="flat" cmpd="sng" w="38100">
            <a:solidFill>
              <a:srgbClr val="D1C2C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" name="Google Shape;110;p16"/>
          <p:cNvCxnSpPr/>
          <p:nvPr/>
        </p:nvCxnSpPr>
        <p:spPr>
          <a:xfrm>
            <a:off x="8982514" y="1069986"/>
            <a:ext cx="0" cy="474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" name="Google Shape;115;p17"/>
          <p:cNvGraphicFramePr/>
          <p:nvPr/>
        </p:nvGraphicFramePr>
        <p:xfrm>
          <a:off x="253513" y="239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{0FF85112-84BD-45B1-B479-F509A84EFD1B}</a:tableStyleId>
              </a:tblPr>
              <a:tblGrid>
                <a:gridCol w="1711050"/>
                <a:gridCol w="1531425"/>
                <a:gridCol w="1319050"/>
                <a:gridCol w="1023200"/>
                <a:gridCol w="1637500"/>
                <a:gridCol w="1397175"/>
              </a:tblGrid>
              <a:tr h="1116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6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Ptolemaea.</a:t>
                      </a:r>
                      <a:endParaRPr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Lora"/>
                          <a:ea typeface="Lora"/>
                          <a:cs typeface="Lora"/>
                          <a:sym typeface="Lora"/>
                        </a:rPr>
                        <a:t> </a:t>
                      </a:r>
                      <a:r>
                        <a:rPr b="1" lang="ru" sz="1100">
                          <a:latin typeface="Lora"/>
                          <a:ea typeface="Lora"/>
                          <a:cs typeface="Lora"/>
                          <a:sym typeface="Lora"/>
                        </a:rPr>
                        <a:t>НЭИКОН</a:t>
                      </a:r>
                      <a:endParaRPr b="1" sz="11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Lora"/>
                          <a:ea typeface="Lora"/>
                          <a:cs typeface="Lora"/>
                          <a:sym typeface="Lora"/>
                        </a:rPr>
                        <a:t>НейроАссистент научного издательства</a:t>
                      </a:r>
                      <a:endParaRPr sz="11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3500" marB="63500" marR="63500" marL="63500" anchor="ctr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Lora"/>
                          <a:ea typeface="Lora"/>
                          <a:cs typeface="Lora"/>
                          <a:sym typeface="Lora"/>
                        </a:rPr>
                        <a:t>Manuscript</a:t>
                      </a:r>
                      <a:endParaRPr b="1" sz="11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Lora"/>
                          <a:ea typeface="Lora"/>
                          <a:cs typeface="Lora"/>
                          <a:sym typeface="Lora"/>
                        </a:rPr>
                        <a:t>manager</a:t>
                      </a:r>
                      <a:endParaRPr sz="11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Lora"/>
                          <a:ea typeface="Lora"/>
                          <a:cs typeface="Lora"/>
                          <a:sym typeface="Lora"/>
                        </a:rPr>
                        <a:t> Aries System</a:t>
                      </a:r>
                      <a:endParaRPr b="1" sz="11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Lora"/>
                          <a:ea typeface="Lora"/>
                          <a:cs typeface="Lora"/>
                          <a:sym typeface="Lora"/>
                        </a:rPr>
                        <a:t>(Stat Reviewer)</a:t>
                      </a:r>
                      <a:endParaRPr sz="11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Lora"/>
                          <a:ea typeface="Lora"/>
                          <a:cs typeface="Lora"/>
                          <a:sym typeface="Lora"/>
                        </a:rPr>
                        <a:t>Penelope.ai</a:t>
                      </a:r>
                      <a:endParaRPr sz="11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Lora SemiBold"/>
                          <a:ea typeface="Lora SemiBold"/>
                          <a:cs typeface="Lora SemiBold"/>
                          <a:sym typeface="Lora SemiBold"/>
                        </a:rPr>
                        <a:t>Оценка статистической части </a:t>
                      </a:r>
                      <a:endParaRPr sz="1300">
                        <a:latin typeface="Lora SemiBold"/>
                        <a:ea typeface="Lora SemiBold"/>
                        <a:cs typeface="Lora SemiBold"/>
                        <a:sym typeface="Lora SemiBold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20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b="1" sz="2000">
                        <a:solidFill>
                          <a:srgbClr val="1F1F1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63500" marB="63500" marR="63500" marL="63500" anchor="ctr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b="1" sz="2000">
                        <a:solidFill>
                          <a:srgbClr val="1F1F1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b="1" sz="2000">
                        <a:solidFill>
                          <a:srgbClr val="1F1F1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b="1" sz="2000">
                        <a:solidFill>
                          <a:srgbClr val="1F1F1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61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Lora SemiBold"/>
                          <a:ea typeface="Lora SemiBold"/>
                          <a:cs typeface="Lora SemiBold"/>
                          <a:sym typeface="Lora SemiBold"/>
                        </a:rPr>
                        <a:t>Система рекомендаций</a:t>
                      </a:r>
                      <a:endParaRPr sz="1300">
                        <a:latin typeface="Lora SemiBold"/>
                        <a:ea typeface="Lora SemiBold"/>
                        <a:cs typeface="Lora SemiBold"/>
                        <a:sym typeface="Lora SemiBold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20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b="1" sz="2000">
                        <a:solidFill>
                          <a:srgbClr val="1F1F1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63500" marB="63500" marR="63500" marL="63500" anchor="ctr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b="1" sz="2000">
                        <a:solidFill>
                          <a:srgbClr val="1F1F1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b="1" sz="2000">
                        <a:solidFill>
                          <a:srgbClr val="1F1F1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b="1" sz="2000">
                        <a:solidFill>
                          <a:srgbClr val="1F1F1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722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Lora SemiBold"/>
                          <a:ea typeface="Lora SemiBold"/>
                          <a:cs typeface="Lora SemiBold"/>
                          <a:sym typeface="Lora SemiBold"/>
                        </a:rPr>
                        <a:t>Оценка формальных параметров статьи </a:t>
                      </a:r>
                      <a:endParaRPr sz="13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sz="2000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b="1" sz="2000">
                        <a:solidFill>
                          <a:srgbClr val="1F1F1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63500" marB="63500" marR="63500" marL="63500" anchor="ctr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b="1" sz="2000">
                        <a:solidFill>
                          <a:srgbClr val="1F1F1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b="1" sz="2000">
                        <a:solidFill>
                          <a:srgbClr val="1F1F1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b="1" sz="2000">
                        <a:solidFill>
                          <a:srgbClr val="1F1F1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452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Lora SemiBold"/>
                          <a:ea typeface="Lora SemiBold"/>
                          <a:cs typeface="Lora SemiBold"/>
                          <a:sym typeface="Lora SemiBold"/>
                        </a:rPr>
                        <a:t>Подбор журнала для публикации </a:t>
                      </a:r>
                      <a:endParaRPr sz="1300">
                        <a:latin typeface="Lora SemiBold"/>
                        <a:ea typeface="Lora SemiBold"/>
                        <a:cs typeface="Lora SemiBold"/>
                        <a:sym typeface="Lora SemiBold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b="1" sz="2000">
                        <a:solidFill>
                          <a:srgbClr val="1F1F1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b="1" sz="2000">
                        <a:solidFill>
                          <a:srgbClr val="1F1F1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63500" marB="63500" marR="63500" marL="63500" anchor="ctr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b="1" sz="2000">
                        <a:solidFill>
                          <a:srgbClr val="1F1F1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</a:t>
                      </a:r>
                      <a:endParaRPr b="1" sz="2000">
                        <a:solidFill>
                          <a:srgbClr val="1F1F1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63500" marB="63500" marR="63500" marL="63500" anchor="ctr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3C78D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2000">
                          <a:solidFill>
                            <a:srgbClr val="1F1F1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</a:t>
                      </a:r>
                      <a:endParaRPr b="1" sz="2000">
                        <a:solidFill>
                          <a:srgbClr val="1F1F1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63500" marB="63500" marR="63500" marL="63500" anchor="ctr">
                    <a:lnL cap="flat" cmpd="sng" w="38100">
                      <a:solidFill>
                        <a:srgbClr val="3C78D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3C78D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3C78D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344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Lora SemiBold"/>
                          <a:ea typeface="Lora SemiBold"/>
                          <a:cs typeface="Lora SemiBold"/>
                          <a:sym typeface="Lora SemiBold"/>
                        </a:rPr>
                        <a:t>Стоимость</a:t>
                      </a:r>
                      <a:endParaRPr sz="1300">
                        <a:latin typeface="Lora SemiBold"/>
                        <a:ea typeface="Lora SemiBold"/>
                        <a:cs typeface="Lora SemiBold"/>
                        <a:sym typeface="Lora SemiBold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Lora"/>
                          <a:ea typeface="Lora"/>
                          <a:cs typeface="Lora"/>
                          <a:sym typeface="Lora"/>
                        </a:rPr>
                        <a:t>850 </a:t>
                      </a:r>
                      <a:r>
                        <a:rPr b="1" lang="ru" sz="1100">
                          <a:latin typeface="Lora"/>
                          <a:ea typeface="Lora"/>
                          <a:cs typeface="Lora"/>
                          <a:sym typeface="Lora"/>
                        </a:rPr>
                        <a:t>руб</a:t>
                      </a:r>
                      <a:r>
                        <a:rPr b="1" lang="ru" sz="1100">
                          <a:latin typeface="Lora"/>
                          <a:ea typeface="Lora"/>
                          <a:cs typeface="Lora"/>
                          <a:sym typeface="Lora"/>
                        </a:rPr>
                        <a:t>/мес</a:t>
                      </a:r>
                      <a:endParaRPr b="1" sz="11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ora"/>
                          <a:ea typeface="Lora"/>
                          <a:cs typeface="Lora"/>
                          <a:sym typeface="Lora"/>
                        </a:rPr>
                        <a:t>бесплатно </a:t>
                      </a:r>
                      <a:endParaRPr sz="10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3500" marB="63500" marR="63500" marL="63500" anchor="ctr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ru" sz="1000">
                          <a:latin typeface="Lora"/>
                          <a:ea typeface="Lora"/>
                          <a:cs typeface="Lora"/>
                          <a:sym typeface="Lora"/>
                        </a:rPr>
                      </a:br>
                      <a:r>
                        <a:rPr lang="ru" sz="1000">
                          <a:latin typeface="Lora"/>
                          <a:ea typeface="Lora"/>
                          <a:cs typeface="Lora"/>
                          <a:sym typeface="Lora"/>
                        </a:rPr>
                        <a:t> 1,5 т.руб з</a:t>
                      </a:r>
                      <a:r>
                        <a:rPr lang="ru" sz="1000">
                          <a:latin typeface="Lora"/>
                          <a:ea typeface="Lora"/>
                          <a:cs typeface="Lora"/>
                          <a:sym typeface="Lora"/>
                        </a:rPr>
                        <a:t>а публикацию</a:t>
                      </a:r>
                      <a:endParaRPr sz="10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ora"/>
                          <a:ea typeface="Lora"/>
                          <a:cs typeface="Lora"/>
                          <a:sym typeface="Lora"/>
                        </a:rPr>
                        <a:t>100 т.руб </a:t>
                      </a:r>
                      <a:endParaRPr sz="10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ora"/>
                          <a:ea typeface="Lora"/>
                          <a:cs typeface="Lora"/>
                          <a:sym typeface="Lora"/>
                        </a:rPr>
                        <a:t>от 150 руб за 1 анализ</a:t>
                      </a:r>
                      <a:endParaRPr sz="10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3C78D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452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300">
                          <a:latin typeface="Lora SemiBold"/>
                          <a:ea typeface="Lora SemiBold"/>
                          <a:cs typeface="Lora SemiBold"/>
                          <a:sym typeface="Lora SemiBold"/>
                        </a:rPr>
                        <a:t>Аудитория</a:t>
                      </a:r>
                      <a:endParaRPr sz="1300">
                        <a:latin typeface="Lora SemiBold"/>
                        <a:ea typeface="Lora SemiBold"/>
                        <a:cs typeface="Lora SemiBold"/>
                        <a:sym typeface="Lora SemiBold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900">
                          <a:latin typeface="Lora"/>
                          <a:ea typeface="Lora"/>
                          <a:cs typeface="Lora"/>
                          <a:sym typeface="Lora"/>
                        </a:rPr>
                        <a:t>Частные исследовательские компании/авторы</a:t>
                      </a:r>
                      <a:endParaRPr b="1" sz="9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E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ora"/>
                          <a:ea typeface="Lora"/>
                          <a:cs typeface="Lora"/>
                          <a:sym typeface="Lora"/>
                        </a:rPr>
                        <a:t>Авторы/</a:t>
                      </a:r>
                      <a:endParaRPr sz="10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ora"/>
                          <a:ea typeface="Lora"/>
                          <a:cs typeface="Lora"/>
                          <a:sym typeface="Lora"/>
                        </a:rPr>
                        <a:t>Рецензенты/</a:t>
                      </a:r>
                      <a:endParaRPr sz="10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ora"/>
                          <a:ea typeface="Lora"/>
                          <a:cs typeface="Lora"/>
                          <a:sym typeface="Lora"/>
                        </a:rPr>
                        <a:t>Издательства</a:t>
                      </a:r>
                      <a:endParaRPr sz="10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3500" marB="63500" marR="63500" marL="63500" anchor="ctr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ora"/>
                          <a:ea typeface="Lora"/>
                          <a:cs typeface="Lora"/>
                          <a:sym typeface="Lora"/>
                        </a:rPr>
                        <a:t>Издательства</a:t>
                      </a:r>
                      <a:endParaRPr sz="10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ora"/>
                          <a:ea typeface="Lora"/>
                          <a:cs typeface="Lora"/>
                          <a:sym typeface="Lora"/>
                        </a:rPr>
                        <a:t>Издательства</a:t>
                      </a:r>
                      <a:endParaRPr sz="10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Lora"/>
                          <a:ea typeface="Lora"/>
                          <a:cs typeface="Lora"/>
                          <a:sym typeface="Lora"/>
                        </a:rPr>
                        <a:t>Издательства</a:t>
                      </a:r>
                      <a:endParaRPr sz="1000"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</a:tbl>
          </a:graphicData>
        </a:graphic>
      </p:graphicFrame>
      <p:sp>
        <p:nvSpPr>
          <p:cNvPr id="116" name="Google Shape;116;p17"/>
          <p:cNvSpPr txBox="1"/>
          <p:nvPr/>
        </p:nvSpPr>
        <p:spPr>
          <a:xfrm>
            <a:off x="321800" y="487700"/>
            <a:ext cx="1598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dk2"/>
                </a:solidFill>
                <a:latin typeface="Lora SemiBold"/>
                <a:ea typeface="Lora SemiBold"/>
                <a:cs typeface="Lora SemiBold"/>
                <a:sym typeface="Lora SemiBold"/>
              </a:rPr>
              <a:t>Подобные</a:t>
            </a:r>
            <a:endParaRPr sz="2100">
              <a:solidFill>
                <a:schemeClr val="dk2"/>
              </a:solidFill>
              <a:latin typeface="Lora SemiBold"/>
              <a:ea typeface="Lora SemiBold"/>
              <a:cs typeface="Lora SemiBold"/>
              <a:sym typeface="Lor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dk2"/>
                </a:solidFill>
                <a:latin typeface="Lora SemiBold"/>
                <a:ea typeface="Lora SemiBold"/>
                <a:cs typeface="Lora SemiBold"/>
                <a:sym typeface="Lora SemiBold"/>
              </a:rPr>
              <a:t>проекты</a:t>
            </a:r>
            <a:endParaRPr sz="2100">
              <a:solidFill>
                <a:schemeClr val="dk2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cxnSp>
        <p:nvCxnSpPr>
          <p:cNvPr id="117" name="Google Shape;117;p17"/>
          <p:cNvCxnSpPr/>
          <p:nvPr/>
        </p:nvCxnSpPr>
        <p:spPr>
          <a:xfrm>
            <a:off x="9057150" y="533650"/>
            <a:ext cx="0" cy="4268700"/>
          </a:xfrm>
          <a:prstGeom prst="straightConnector1">
            <a:avLst/>
          </a:prstGeom>
          <a:noFill/>
          <a:ln cap="flat" cmpd="sng" w="38100">
            <a:solidFill>
              <a:srgbClr val="D1C2C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" name="Google Shape;118;p17"/>
          <p:cNvCxnSpPr/>
          <p:nvPr/>
        </p:nvCxnSpPr>
        <p:spPr>
          <a:xfrm>
            <a:off x="9057150" y="1225375"/>
            <a:ext cx="0" cy="474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/>
          <p:nvPr/>
        </p:nvSpPr>
        <p:spPr>
          <a:xfrm>
            <a:off x="6370925" y="1185625"/>
            <a:ext cx="2381100" cy="31101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0E8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8"/>
          <p:cNvSpPr/>
          <p:nvPr/>
        </p:nvSpPr>
        <p:spPr>
          <a:xfrm>
            <a:off x="309775" y="2149475"/>
            <a:ext cx="3468900" cy="16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BCB1B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8"/>
          <p:cNvSpPr/>
          <p:nvPr/>
        </p:nvSpPr>
        <p:spPr>
          <a:xfrm>
            <a:off x="92724" y="1033232"/>
            <a:ext cx="8678400" cy="1869000"/>
          </a:xfrm>
          <a:prstGeom prst="roundRect">
            <a:avLst>
              <a:gd fmla="val 16667" name="adj"/>
            </a:avLst>
          </a:prstGeom>
          <a:solidFill>
            <a:srgbClr val="F0E8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8"/>
          <p:cNvSpPr/>
          <p:nvPr/>
        </p:nvSpPr>
        <p:spPr>
          <a:xfrm>
            <a:off x="83908" y="1045607"/>
            <a:ext cx="6497400" cy="1849200"/>
          </a:xfrm>
          <a:prstGeom prst="roundRect">
            <a:avLst>
              <a:gd fmla="val 16667" name="adj"/>
            </a:avLst>
          </a:prstGeom>
          <a:solidFill>
            <a:srgbClr val="D1C2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8"/>
          <p:cNvSpPr/>
          <p:nvPr/>
        </p:nvSpPr>
        <p:spPr>
          <a:xfrm>
            <a:off x="92733" y="1045307"/>
            <a:ext cx="3867600" cy="1849200"/>
          </a:xfrm>
          <a:prstGeom prst="roundRect">
            <a:avLst>
              <a:gd fmla="val 16667" name="adj"/>
            </a:avLst>
          </a:prstGeom>
          <a:solidFill>
            <a:srgbClr val="AFA8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8"/>
          <p:cNvSpPr txBox="1"/>
          <p:nvPr/>
        </p:nvSpPr>
        <p:spPr>
          <a:xfrm>
            <a:off x="706524" y="1045607"/>
            <a:ext cx="25167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700">
                <a:solidFill>
                  <a:srgbClr val="292A2D"/>
                </a:solidFill>
                <a:latin typeface="Lora"/>
                <a:ea typeface="Lora"/>
                <a:cs typeface="Lora"/>
                <a:sym typeface="Lora"/>
              </a:rPr>
              <a:t>TAM</a:t>
            </a:r>
            <a:endParaRPr b="1" sz="2700">
              <a:solidFill>
                <a:srgbClr val="292A2D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9" name="Google Shape;129;p18"/>
          <p:cNvSpPr txBox="1"/>
          <p:nvPr/>
        </p:nvSpPr>
        <p:spPr>
          <a:xfrm>
            <a:off x="3778549" y="1045607"/>
            <a:ext cx="25167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700">
                <a:solidFill>
                  <a:srgbClr val="434343"/>
                </a:solidFill>
                <a:latin typeface="Lora"/>
                <a:ea typeface="Lora"/>
                <a:cs typeface="Lora"/>
                <a:sym typeface="Lora"/>
              </a:rPr>
              <a:t>SAM</a:t>
            </a:r>
            <a:endParaRPr b="1" sz="2700">
              <a:solidFill>
                <a:srgbClr val="434343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0" name="Google Shape;130;p18"/>
          <p:cNvSpPr txBox="1"/>
          <p:nvPr/>
        </p:nvSpPr>
        <p:spPr>
          <a:xfrm>
            <a:off x="6315249" y="1045607"/>
            <a:ext cx="25167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700">
                <a:solidFill>
                  <a:srgbClr val="434343"/>
                </a:solidFill>
                <a:latin typeface="Lora"/>
                <a:ea typeface="Lora"/>
                <a:cs typeface="Lora"/>
                <a:sym typeface="Lora"/>
              </a:rPr>
              <a:t>SOM</a:t>
            </a:r>
            <a:endParaRPr b="1" sz="2700">
              <a:solidFill>
                <a:srgbClr val="434343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530574" y="1718232"/>
            <a:ext cx="2868600" cy="11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677</a:t>
            </a:r>
            <a:endParaRPr b="1" sz="3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млрд</a:t>
            </a:r>
            <a:endParaRPr b="1" sz="3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</p:txBody>
      </p:sp>
      <p:sp>
        <p:nvSpPr>
          <p:cNvPr id="132" name="Google Shape;132;p18"/>
          <p:cNvSpPr txBox="1"/>
          <p:nvPr/>
        </p:nvSpPr>
        <p:spPr>
          <a:xfrm>
            <a:off x="3960349" y="1718232"/>
            <a:ext cx="2153100" cy="11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140</a:t>
            </a:r>
            <a:r>
              <a:rPr b="1" lang="ru" sz="2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endParaRPr b="1" sz="29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млрд</a:t>
            </a:r>
            <a:endParaRPr b="1" sz="29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</p:txBody>
      </p:sp>
      <p:sp>
        <p:nvSpPr>
          <p:cNvPr id="133" name="Google Shape;133;p18"/>
          <p:cNvSpPr txBox="1"/>
          <p:nvPr/>
        </p:nvSpPr>
        <p:spPr>
          <a:xfrm>
            <a:off x="6279399" y="1788782"/>
            <a:ext cx="2588400" cy="11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chemeClr val="dk1"/>
                </a:solidFill>
                <a:highlight>
                  <a:srgbClr val="F0E8E8"/>
                </a:highlight>
                <a:latin typeface="Lora"/>
                <a:ea typeface="Lora"/>
                <a:cs typeface="Lora"/>
                <a:sym typeface="Lora"/>
              </a:rPr>
              <a:t>87</a:t>
            </a:r>
            <a:endParaRPr b="1" sz="2600">
              <a:solidFill>
                <a:schemeClr val="dk1"/>
              </a:solidFill>
              <a:highlight>
                <a:srgbClr val="F0E8E8"/>
              </a:highlight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chemeClr val="dk1"/>
                </a:solidFill>
                <a:highlight>
                  <a:srgbClr val="F0E8E8"/>
                </a:highlight>
                <a:latin typeface="Lora"/>
                <a:ea typeface="Lora"/>
                <a:cs typeface="Lora"/>
                <a:sym typeface="Lora"/>
              </a:rPr>
              <a:t>млн</a:t>
            </a:r>
            <a:endParaRPr b="1" sz="1300">
              <a:solidFill>
                <a:schemeClr val="dk1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</p:txBody>
      </p:sp>
      <p:cxnSp>
        <p:nvCxnSpPr>
          <p:cNvPr id="134" name="Google Shape;134;p18"/>
          <p:cNvCxnSpPr/>
          <p:nvPr/>
        </p:nvCxnSpPr>
        <p:spPr>
          <a:xfrm>
            <a:off x="8977050" y="544150"/>
            <a:ext cx="0" cy="4261200"/>
          </a:xfrm>
          <a:prstGeom prst="straightConnector1">
            <a:avLst/>
          </a:prstGeom>
          <a:noFill/>
          <a:ln cap="flat" cmpd="sng" w="38100">
            <a:solidFill>
              <a:srgbClr val="D1C2C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" name="Google Shape;135;p18"/>
          <p:cNvCxnSpPr/>
          <p:nvPr/>
        </p:nvCxnSpPr>
        <p:spPr>
          <a:xfrm>
            <a:off x="8977050" y="2098200"/>
            <a:ext cx="0" cy="474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" name="Google Shape;136;p18"/>
          <p:cNvSpPr txBox="1"/>
          <p:nvPr/>
        </p:nvSpPr>
        <p:spPr>
          <a:xfrm>
            <a:off x="6443188" y="2902213"/>
            <a:ext cx="22608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2 %</a:t>
            </a:r>
            <a:r>
              <a:rPr lang="ru" sz="21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от всех потенциальных пользователей</a:t>
            </a:r>
            <a:endParaRPr sz="7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7" name="Google Shape;137;p18"/>
          <p:cNvSpPr txBox="1"/>
          <p:nvPr/>
        </p:nvSpPr>
        <p:spPr>
          <a:xfrm>
            <a:off x="207013" y="2889738"/>
            <a:ext cx="36390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+14%</a:t>
            </a:r>
            <a:endParaRPr b="1" sz="2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в 2025 </a:t>
            </a:r>
            <a:endParaRPr sz="21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/>
          <p:nvPr/>
        </p:nvSpPr>
        <p:spPr>
          <a:xfrm>
            <a:off x="686160" y="235796"/>
            <a:ext cx="3401400" cy="4671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0E8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highlight>
                <a:srgbClr val="F0E8E8"/>
              </a:highlight>
            </a:endParaRPr>
          </a:p>
        </p:txBody>
      </p:sp>
      <p:cxnSp>
        <p:nvCxnSpPr>
          <p:cNvPr id="143" name="Google Shape;143;p19"/>
          <p:cNvCxnSpPr/>
          <p:nvPr/>
        </p:nvCxnSpPr>
        <p:spPr>
          <a:xfrm>
            <a:off x="9020200" y="471750"/>
            <a:ext cx="0" cy="4261200"/>
          </a:xfrm>
          <a:prstGeom prst="straightConnector1">
            <a:avLst/>
          </a:prstGeom>
          <a:noFill/>
          <a:ln cap="flat" cmpd="sng" w="38100">
            <a:solidFill>
              <a:srgbClr val="D1C2C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" name="Google Shape;144;p19"/>
          <p:cNvCxnSpPr/>
          <p:nvPr/>
        </p:nvCxnSpPr>
        <p:spPr>
          <a:xfrm>
            <a:off x="9020200" y="2025800"/>
            <a:ext cx="0" cy="474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5" name="Google Shape;145;p19"/>
          <p:cNvSpPr txBox="1"/>
          <p:nvPr/>
        </p:nvSpPr>
        <p:spPr>
          <a:xfrm>
            <a:off x="48775" y="4732950"/>
            <a:ext cx="1694400" cy="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AFA8A8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Ptolemaea </a:t>
            </a:r>
            <a:endParaRPr sz="1800">
              <a:solidFill>
                <a:srgbClr val="AFA8A8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146" name="Google Shape;146;p19"/>
          <p:cNvSpPr txBox="1"/>
          <p:nvPr/>
        </p:nvSpPr>
        <p:spPr>
          <a:xfrm>
            <a:off x="886850" y="283621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ru" sz="2800">
                <a:solidFill>
                  <a:schemeClr val="dk1"/>
                </a:solidFill>
                <a:highlight>
                  <a:srgbClr val="F0E8E8"/>
                </a:highlight>
                <a:latin typeface="Lora Medium"/>
                <a:ea typeface="Lora Medium"/>
                <a:cs typeface="Lora Medium"/>
                <a:sym typeface="Lora Medium"/>
              </a:rPr>
              <a:t>B2B</a:t>
            </a:r>
            <a:endParaRPr/>
          </a:p>
        </p:txBody>
      </p:sp>
      <p:sp>
        <p:nvSpPr>
          <p:cNvPr id="147" name="Google Shape;147;p19"/>
          <p:cNvSpPr txBox="1"/>
          <p:nvPr/>
        </p:nvSpPr>
        <p:spPr>
          <a:xfrm>
            <a:off x="792675" y="899221"/>
            <a:ext cx="30000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BCB1B1"/>
              </a:buClr>
              <a:buSzPts val="1400"/>
              <a:buFont typeface="Playfair Display Medium"/>
              <a:buChar char="●"/>
            </a:pPr>
            <a:r>
              <a:rPr lang="ru" sz="1800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RnD компании</a:t>
            </a:r>
            <a:endParaRPr sz="1800">
              <a:solidFill>
                <a:schemeClr val="dk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CB1B1"/>
              </a:buClr>
              <a:buSzPts val="1400"/>
              <a:buFont typeface="Playfair Display Medium"/>
              <a:buChar char="●"/>
            </a:pPr>
            <a:r>
              <a:rPr lang="ru" sz="1800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Институты</a:t>
            </a:r>
            <a:endParaRPr sz="1800">
              <a:solidFill>
                <a:schemeClr val="dk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CB1B1"/>
              </a:buClr>
              <a:buSzPts val="1400"/>
              <a:buFont typeface="Playfair Display Medium"/>
              <a:buChar char="●"/>
            </a:pPr>
            <a:r>
              <a:rPr lang="ru" sz="1800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Университеты</a:t>
            </a:r>
            <a:endParaRPr sz="1800">
              <a:solidFill>
                <a:schemeClr val="dk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</p:txBody>
      </p:sp>
      <p:cxnSp>
        <p:nvCxnSpPr>
          <p:cNvPr id="148" name="Google Shape;148;p19"/>
          <p:cNvCxnSpPr/>
          <p:nvPr/>
        </p:nvCxnSpPr>
        <p:spPr>
          <a:xfrm>
            <a:off x="986900" y="2334746"/>
            <a:ext cx="2799900" cy="0"/>
          </a:xfrm>
          <a:prstGeom prst="straightConnector1">
            <a:avLst/>
          </a:prstGeom>
          <a:noFill/>
          <a:ln cap="flat" cmpd="sng" w="19050">
            <a:solidFill>
              <a:srgbClr val="BCB1B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9" name="Google Shape;149;p19"/>
          <p:cNvSpPr txBox="1"/>
          <p:nvPr/>
        </p:nvSpPr>
        <p:spPr>
          <a:xfrm>
            <a:off x="971925" y="2436271"/>
            <a:ext cx="2641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latin typeface="Cormorant Garamond SemiBold"/>
                <a:ea typeface="Cormorant Garamond SemiBold"/>
                <a:cs typeface="Cormorant Garamond SemiBold"/>
                <a:sym typeface="Cormorant Garamond SemiBold"/>
              </a:rPr>
              <a:t>Партнерское соглашение и API</a:t>
            </a:r>
            <a:endParaRPr sz="2100">
              <a:latin typeface="Cormorant Garamond SemiBold"/>
              <a:ea typeface="Cormorant Garamond SemiBold"/>
              <a:cs typeface="Cormorant Garamond SemiBold"/>
              <a:sym typeface="Cormorant Garamond SemiBold"/>
            </a:endParaRPr>
          </a:p>
        </p:txBody>
      </p:sp>
      <p:sp>
        <p:nvSpPr>
          <p:cNvPr id="150" name="Google Shape;150;p19"/>
          <p:cNvSpPr/>
          <p:nvPr/>
        </p:nvSpPr>
        <p:spPr>
          <a:xfrm>
            <a:off x="5056460" y="235796"/>
            <a:ext cx="3401400" cy="4671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0E8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t/>
            </a:r>
            <a:endParaRPr>
              <a:highlight>
                <a:srgbClr val="F0E8E8"/>
              </a:highlight>
            </a:endParaRPr>
          </a:p>
        </p:txBody>
      </p:sp>
      <p:sp>
        <p:nvSpPr>
          <p:cNvPr id="151" name="Google Shape;151;p19"/>
          <p:cNvSpPr txBox="1"/>
          <p:nvPr/>
        </p:nvSpPr>
        <p:spPr>
          <a:xfrm>
            <a:off x="5257150" y="283621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ru" sz="2800">
                <a:solidFill>
                  <a:schemeClr val="dk1"/>
                </a:solidFill>
                <a:highlight>
                  <a:srgbClr val="F0E8E8"/>
                </a:highlight>
                <a:latin typeface="Lora Medium"/>
                <a:ea typeface="Lora Medium"/>
                <a:cs typeface="Lora Medium"/>
                <a:sym typeface="Lora Medium"/>
              </a:rPr>
              <a:t>B2C</a:t>
            </a:r>
            <a:endParaRPr/>
          </a:p>
        </p:txBody>
      </p:sp>
      <p:sp>
        <p:nvSpPr>
          <p:cNvPr id="152" name="Google Shape;152;p19"/>
          <p:cNvSpPr txBox="1"/>
          <p:nvPr/>
        </p:nvSpPr>
        <p:spPr>
          <a:xfrm>
            <a:off x="5162975" y="899221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BCB1B1"/>
              </a:buClr>
              <a:buSzPts val="1400"/>
              <a:buFont typeface="Playfair Display Medium"/>
              <a:buChar char="●"/>
            </a:pPr>
            <a:r>
              <a:rPr lang="ru" sz="1800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Авторы</a:t>
            </a:r>
            <a:endParaRPr sz="1800">
              <a:solidFill>
                <a:schemeClr val="dk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</p:txBody>
      </p:sp>
      <p:cxnSp>
        <p:nvCxnSpPr>
          <p:cNvPr id="153" name="Google Shape;153;p19"/>
          <p:cNvCxnSpPr/>
          <p:nvPr/>
        </p:nvCxnSpPr>
        <p:spPr>
          <a:xfrm>
            <a:off x="5357200" y="2334746"/>
            <a:ext cx="2799900" cy="0"/>
          </a:xfrm>
          <a:prstGeom prst="straightConnector1">
            <a:avLst/>
          </a:prstGeom>
          <a:noFill/>
          <a:ln cap="flat" cmpd="sng" w="19050">
            <a:solidFill>
              <a:srgbClr val="BCB1B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4" name="Google Shape;154;p19"/>
          <p:cNvSpPr txBox="1"/>
          <p:nvPr/>
        </p:nvSpPr>
        <p:spPr>
          <a:xfrm>
            <a:off x="5436400" y="2436271"/>
            <a:ext cx="2641500" cy="24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dk1"/>
                </a:solidFill>
                <a:latin typeface="Cormorant Garamond SemiBold"/>
                <a:ea typeface="Cormorant Garamond SemiBold"/>
                <a:cs typeface="Cormorant Garamond SemiBold"/>
                <a:sym typeface="Cormorant Garamond SemiBold"/>
              </a:rPr>
              <a:t>Подписная модель</a:t>
            </a:r>
            <a:endParaRPr sz="2100">
              <a:solidFill>
                <a:schemeClr val="dk1"/>
              </a:solidFill>
              <a:latin typeface="Cormorant Garamond SemiBold"/>
              <a:ea typeface="Cormorant Garamond SemiBold"/>
              <a:cs typeface="Cormorant Garamond SemiBold"/>
              <a:sym typeface="Cormorant Garamond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Cormorant Garamond SemiBold"/>
              <a:ea typeface="Cormorant Garamond SemiBold"/>
              <a:cs typeface="Cormorant Garamond SemiBold"/>
              <a:sym typeface="Cormorant Garamond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dk1"/>
                </a:solidFill>
                <a:latin typeface="Lora SemiBold"/>
                <a:ea typeface="Lora SemiBold"/>
                <a:cs typeface="Lora SemiBold"/>
                <a:sym typeface="Lora SemiBold"/>
              </a:rPr>
              <a:t>850 руб/мес</a:t>
            </a:r>
            <a:br>
              <a:rPr lang="ru" sz="2100">
                <a:solidFill>
                  <a:schemeClr val="dk1"/>
                </a:solidFill>
                <a:latin typeface="Lora SemiBold"/>
                <a:ea typeface="Lora SemiBold"/>
                <a:cs typeface="Lora SemiBold"/>
                <a:sym typeface="Lora SemiBold"/>
              </a:rPr>
            </a:br>
            <a:r>
              <a:rPr lang="ru" sz="2100">
                <a:solidFill>
                  <a:schemeClr val="dk1"/>
                </a:solidFill>
                <a:latin typeface="Cormorant Garamond SemiBold"/>
                <a:ea typeface="Cormorant Garamond SemiBold"/>
                <a:cs typeface="Cormorant Garamond SemiBold"/>
                <a:sym typeface="Cormorant Garamond SemiBold"/>
              </a:rPr>
              <a:t>Персонально </a:t>
            </a:r>
            <a:br>
              <a:rPr lang="ru" sz="2100">
                <a:solidFill>
                  <a:schemeClr val="dk1"/>
                </a:solidFill>
                <a:latin typeface="Cormorant Garamond SemiBold"/>
                <a:ea typeface="Cormorant Garamond SemiBold"/>
                <a:cs typeface="Cormorant Garamond SemiBold"/>
                <a:sym typeface="Cormorant Garamond SemiBold"/>
              </a:rPr>
            </a:br>
            <a:br>
              <a:rPr lang="ru" sz="2100">
                <a:solidFill>
                  <a:schemeClr val="dk1"/>
                </a:solidFill>
                <a:latin typeface="Cormorant Garamond SemiBold"/>
                <a:ea typeface="Cormorant Garamond SemiBold"/>
                <a:cs typeface="Cormorant Garamond SemiBold"/>
                <a:sym typeface="Cormorant Garamond SemiBold"/>
              </a:rPr>
            </a:br>
            <a:r>
              <a:rPr lang="ru" sz="2100">
                <a:solidFill>
                  <a:schemeClr val="dk1"/>
                </a:solidFill>
                <a:latin typeface="Lora SemiBold"/>
                <a:ea typeface="Lora SemiBold"/>
                <a:cs typeface="Lora SemiBold"/>
                <a:sym typeface="Lora SemiBold"/>
              </a:rPr>
              <a:t>4000 руб/мес</a:t>
            </a:r>
            <a:endParaRPr sz="2100">
              <a:solidFill>
                <a:schemeClr val="dk1"/>
              </a:solidFill>
              <a:latin typeface="Lora SemiBold"/>
              <a:ea typeface="Lora SemiBold"/>
              <a:cs typeface="Lora SemiBold"/>
              <a:sym typeface="Lora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dk1"/>
                </a:solidFill>
                <a:latin typeface="Cormorant Garamond SemiBold"/>
                <a:ea typeface="Cormorant Garamond SemiBold"/>
                <a:cs typeface="Cormorant Garamond SemiBold"/>
                <a:sym typeface="Cormorant Garamond SemiBold"/>
              </a:rPr>
              <a:t>Группа до</a:t>
            </a:r>
            <a:r>
              <a:rPr lang="ru" sz="2100">
                <a:solidFill>
                  <a:schemeClr val="dk1"/>
                </a:solidFill>
                <a:latin typeface="Lora SemiBold"/>
                <a:ea typeface="Lora SemiBold"/>
                <a:cs typeface="Lora SemiBold"/>
                <a:sym typeface="Lora SemiBold"/>
              </a:rPr>
              <a:t> </a:t>
            </a:r>
            <a:r>
              <a:rPr b="1" lang="ru" sz="21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5 чел.</a:t>
            </a:r>
            <a:endParaRPr b="1" sz="21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5" name="Google Shape;155;p19"/>
          <p:cNvSpPr txBox="1"/>
          <p:nvPr/>
        </p:nvSpPr>
        <p:spPr>
          <a:xfrm>
            <a:off x="886850" y="3519825"/>
            <a:ext cx="3000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dk1"/>
                </a:solidFill>
                <a:latin typeface="Lora SemiBold"/>
                <a:ea typeface="Lora SemiBold"/>
                <a:cs typeface="Lora SemiBold"/>
                <a:sym typeface="Lora SemiBold"/>
              </a:rPr>
              <a:t>45 тыс.</a:t>
            </a:r>
            <a:r>
              <a:rPr lang="ru" sz="2100">
                <a:solidFill>
                  <a:schemeClr val="dk1"/>
                </a:solidFill>
                <a:latin typeface="Lora SemiBold"/>
                <a:ea typeface="Lora SemiBold"/>
                <a:cs typeface="Lora SemiBold"/>
                <a:sym typeface="Lora SemiBold"/>
              </a:rPr>
              <a:t> руб/мес</a:t>
            </a:r>
            <a:endParaRPr/>
          </a:p>
        </p:txBody>
      </p:sp>
      <p:sp>
        <p:nvSpPr>
          <p:cNvPr id="156" name="Google Shape;156;p19"/>
          <p:cNvSpPr txBox="1"/>
          <p:nvPr/>
        </p:nvSpPr>
        <p:spPr>
          <a:xfrm>
            <a:off x="5436400" y="1302129"/>
            <a:ext cx="2641500" cy="10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300">
                <a:latin typeface="Lora"/>
                <a:ea typeface="Lora"/>
                <a:cs typeface="Lora"/>
                <a:sym typeface="Lora"/>
              </a:rPr>
              <a:t>Канал распространения:</a:t>
            </a:r>
            <a:br>
              <a:rPr lang="ru" sz="1300">
                <a:latin typeface="Lora"/>
                <a:ea typeface="Lora"/>
                <a:cs typeface="Lora"/>
                <a:sym typeface="Lora"/>
              </a:rPr>
            </a:br>
            <a:r>
              <a:rPr lang="ru" sz="1300">
                <a:latin typeface="Lora"/>
                <a:ea typeface="Lora"/>
                <a:cs typeface="Lora"/>
                <a:sym typeface="Lora"/>
              </a:rPr>
              <a:t>Научные к</a:t>
            </a:r>
            <a:r>
              <a:rPr lang="ru" sz="1300">
                <a:latin typeface="Lora"/>
                <a:ea typeface="Lora"/>
                <a:cs typeface="Lora"/>
                <a:sym typeface="Lora"/>
              </a:rPr>
              <a:t>онференции, олимпиады, издательства, </a:t>
            </a:r>
            <a:br>
              <a:rPr lang="ru" sz="1300">
                <a:latin typeface="Lora"/>
                <a:ea typeface="Lora"/>
                <a:cs typeface="Lora"/>
                <a:sym typeface="Lora"/>
              </a:rPr>
            </a:br>
            <a:r>
              <a:rPr lang="ru" sz="1300">
                <a:latin typeface="Lora"/>
                <a:ea typeface="Lora"/>
                <a:cs typeface="Lora"/>
                <a:sym typeface="Lora"/>
              </a:rPr>
              <a:t>научные сообщества</a:t>
            </a:r>
            <a:endParaRPr sz="1100"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 txBox="1"/>
          <p:nvPr/>
        </p:nvSpPr>
        <p:spPr>
          <a:xfrm>
            <a:off x="2231250" y="9775"/>
            <a:ext cx="46815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100">
                <a:solidFill>
                  <a:schemeClr val="dk1"/>
                </a:solidFill>
                <a:highlight>
                  <a:srgbClr val="F0E8E8"/>
                </a:highlight>
                <a:latin typeface="Lora"/>
                <a:ea typeface="Lora"/>
                <a:cs typeface="Lora"/>
                <a:sym typeface="Lora"/>
              </a:rPr>
              <a:t>₽</a:t>
            </a:r>
            <a:r>
              <a:rPr b="1" lang="ru" sz="4100">
                <a:solidFill>
                  <a:schemeClr val="dk1"/>
                </a:solidFill>
                <a:highlight>
                  <a:srgbClr val="F0E8E8"/>
                </a:highlight>
                <a:latin typeface="Lora"/>
                <a:ea typeface="Lora"/>
                <a:cs typeface="Lora"/>
                <a:sym typeface="Lora"/>
              </a:rPr>
              <a:t>20 000 000</a:t>
            </a:r>
            <a:endParaRPr sz="4100">
              <a:highlight>
                <a:srgbClr val="F0E8E8"/>
              </a:highlight>
            </a:endParaRPr>
          </a:p>
        </p:txBody>
      </p:sp>
      <p:sp>
        <p:nvSpPr>
          <p:cNvPr id="162" name="Google Shape;162;p20"/>
          <p:cNvSpPr/>
          <p:nvPr/>
        </p:nvSpPr>
        <p:spPr>
          <a:xfrm rot="5400000">
            <a:off x="-301950" y="1594675"/>
            <a:ext cx="3331200" cy="2413200"/>
          </a:xfrm>
          <a:prstGeom prst="rect">
            <a:avLst/>
          </a:prstGeom>
          <a:solidFill>
            <a:srgbClr val="D1C2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0"/>
          <p:cNvSpPr/>
          <p:nvPr/>
        </p:nvSpPr>
        <p:spPr>
          <a:xfrm>
            <a:off x="156950" y="1754200"/>
            <a:ext cx="2413200" cy="3247200"/>
          </a:xfrm>
          <a:prstGeom prst="roundRect">
            <a:avLst>
              <a:gd fmla="val 4517" name="adj"/>
            </a:avLst>
          </a:prstGeom>
          <a:solidFill>
            <a:srgbClr val="D1C2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0"/>
          <p:cNvSpPr/>
          <p:nvPr/>
        </p:nvSpPr>
        <p:spPr>
          <a:xfrm>
            <a:off x="5641525" y="947800"/>
            <a:ext cx="3041700" cy="38253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0E8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0"/>
          <p:cNvSpPr/>
          <p:nvPr/>
        </p:nvSpPr>
        <p:spPr>
          <a:xfrm>
            <a:off x="156950" y="1017925"/>
            <a:ext cx="2413200" cy="1575300"/>
          </a:xfrm>
          <a:prstGeom prst="roundRect">
            <a:avLst>
              <a:gd fmla="val 4655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0"/>
          <p:cNvSpPr/>
          <p:nvPr/>
        </p:nvSpPr>
        <p:spPr>
          <a:xfrm>
            <a:off x="157050" y="2250489"/>
            <a:ext cx="2413200" cy="10164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0"/>
          <p:cNvSpPr txBox="1"/>
          <p:nvPr/>
        </p:nvSpPr>
        <p:spPr>
          <a:xfrm>
            <a:off x="487218" y="2441222"/>
            <a:ext cx="1752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27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30</a:t>
            </a:r>
            <a:r>
              <a:rPr b="1" lang="ru" sz="27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%</a:t>
            </a:r>
            <a:endParaRPr sz="2000"/>
          </a:p>
        </p:txBody>
      </p:sp>
      <p:sp>
        <p:nvSpPr>
          <p:cNvPr id="168" name="Google Shape;168;p20"/>
          <p:cNvSpPr txBox="1"/>
          <p:nvPr/>
        </p:nvSpPr>
        <p:spPr>
          <a:xfrm>
            <a:off x="2674575" y="1246300"/>
            <a:ext cx="2749800" cy="12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Разработка</a:t>
            </a:r>
            <a:br>
              <a:rPr b="1" lang="ru" sz="21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" sz="1600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(back.front.llm.design.data)</a:t>
            </a:r>
            <a:endParaRPr sz="9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</p:txBody>
      </p:sp>
      <p:sp>
        <p:nvSpPr>
          <p:cNvPr id="169" name="Google Shape;169;p20"/>
          <p:cNvSpPr txBox="1"/>
          <p:nvPr/>
        </p:nvSpPr>
        <p:spPr>
          <a:xfrm>
            <a:off x="2674575" y="2409701"/>
            <a:ext cx="2174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21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Маркетинг</a:t>
            </a:r>
            <a:endParaRPr/>
          </a:p>
        </p:txBody>
      </p:sp>
      <p:sp>
        <p:nvSpPr>
          <p:cNvPr id="170" name="Google Shape;170;p20"/>
          <p:cNvSpPr txBox="1"/>
          <p:nvPr/>
        </p:nvSpPr>
        <p:spPr>
          <a:xfrm>
            <a:off x="487193" y="1348190"/>
            <a:ext cx="1752900" cy="6465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3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35</a:t>
            </a:r>
            <a:r>
              <a:rPr b="1" lang="ru" sz="3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%</a:t>
            </a:r>
            <a:endParaRPr b="1" sz="23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1" name="Google Shape;171;p20"/>
          <p:cNvSpPr/>
          <p:nvPr/>
        </p:nvSpPr>
        <p:spPr>
          <a:xfrm>
            <a:off x="157050" y="3266967"/>
            <a:ext cx="2413200" cy="10164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D1C2C2"/>
              </a:highlight>
            </a:endParaRPr>
          </a:p>
        </p:txBody>
      </p:sp>
      <p:sp>
        <p:nvSpPr>
          <p:cNvPr id="172" name="Google Shape;172;p20"/>
          <p:cNvSpPr txBox="1"/>
          <p:nvPr/>
        </p:nvSpPr>
        <p:spPr>
          <a:xfrm>
            <a:off x="487268" y="3414380"/>
            <a:ext cx="1752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27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25%</a:t>
            </a:r>
            <a:endParaRPr sz="2000"/>
          </a:p>
        </p:txBody>
      </p:sp>
      <p:sp>
        <p:nvSpPr>
          <p:cNvPr id="173" name="Google Shape;173;p20"/>
          <p:cNvSpPr txBox="1"/>
          <p:nvPr/>
        </p:nvSpPr>
        <p:spPr>
          <a:xfrm>
            <a:off x="2727725" y="3460575"/>
            <a:ext cx="887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21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ФОТ</a:t>
            </a:r>
            <a:endParaRPr/>
          </a:p>
        </p:txBody>
      </p:sp>
      <p:sp>
        <p:nvSpPr>
          <p:cNvPr id="174" name="Google Shape;174;p20"/>
          <p:cNvSpPr txBox="1"/>
          <p:nvPr/>
        </p:nvSpPr>
        <p:spPr>
          <a:xfrm>
            <a:off x="487093" y="4329655"/>
            <a:ext cx="1752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27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10</a:t>
            </a:r>
            <a:r>
              <a:rPr b="1" lang="ru" sz="27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%</a:t>
            </a:r>
            <a:endParaRPr sz="2000"/>
          </a:p>
        </p:txBody>
      </p:sp>
      <p:sp>
        <p:nvSpPr>
          <p:cNvPr id="175" name="Google Shape;175;p20"/>
          <p:cNvSpPr txBox="1"/>
          <p:nvPr/>
        </p:nvSpPr>
        <p:spPr>
          <a:xfrm>
            <a:off x="2727725" y="4283375"/>
            <a:ext cx="3411900" cy="8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21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Инфраструктура</a:t>
            </a:r>
            <a:br>
              <a:rPr b="1" lang="ru" sz="21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" sz="1600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(сервера,юр.услуги)</a:t>
            </a:r>
            <a:endParaRPr sz="900"/>
          </a:p>
        </p:txBody>
      </p:sp>
      <p:sp>
        <p:nvSpPr>
          <p:cNvPr id="176" name="Google Shape;176;p20"/>
          <p:cNvSpPr txBox="1"/>
          <p:nvPr/>
        </p:nvSpPr>
        <p:spPr>
          <a:xfrm>
            <a:off x="5732725" y="1102975"/>
            <a:ext cx="2859300" cy="14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Точка безубыточности</a:t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300">
                <a:solidFill>
                  <a:srgbClr val="434343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Конец</a:t>
            </a:r>
            <a:r>
              <a:rPr b="1" lang="ru" sz="23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ru" sz="2300">
                <a:solidFill>
                  <a:srgbClr val="434343"/>
                </a:solidFill>
                <a:latin typeface="Lora"/>
                <a:ea typeface="Lora"/>
                <a:cs typeface="Lora"/>
                <a:sym typeface="Lora"/>
              </a:rPr>
              <a:t>2028 года</a:t>
            </a:r>
            <a:r>
              <a:rPr b="1" lang="ru" sz="21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endParaRPr b="1" sz="21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177" name="Google Shape;177;p20"/>
          <p:cNvCxnSpPr/>
          <p:nvPr/>
        </p:nvCxnSpPr>
        <p:spPr>
          <a:xfrm>
            <a:off x="9020200" y="471750"/>
            <a:ext cx="0" cy="4261200"/>
          </a:xfrm>
          <a:prstGeom prst="straightConnector1">
            <a:avLst/>
          </a:prstGeom>
          <a:noFill/>
          <a:ln cap="flat" cmpd="sng" w="38100">
            <a:solidFill>
              <a:srgbClr val="D1C2C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8" name="Google Shape;178;p20"/>
          <p:cNvCxnSpPr/>
          <p:nvPr/>
        </p:nvCxnSpPr>
        <p:spPr>
          <a:xfrm>
            <a:off x="9020200" y="2254400"/>
            <a:ext cx="0" cy="474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9" name="Google Shape;179;p20"/>
          <p:cNvSpPr txBox="1"/>
          <p:nvPr/>
        </p:nvSpPr>
        <p:spPr>
          <a:xfrm>
            <a:off x="5732725" y="2816575"/>
            <a:ext cx="2859300" cy="17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2300">
                <a:latin typeface="Playfair Display"/>
                <a:ea typeface="Playfair Display"/>
                <a:cs typeface="Playfair Display"/>
                <a:sym typeface="Playfair Display"/>
              </a:rPr>
              <a:t>В перспективе B</a:t>
            </a:r>
            <a:r>
              <a:rPr b="1" lang="ru" sz="2300">
                <a:latin typeface="Lora"/>
                <a:ea typeface="Lora"/>
                <a:cs typeface="Lora"/>
                <a:sym typeface="Lora"/>
              </a:rPr>
              <a:t>2</a:t>
            </a:r>
            <a:r>
              <a:rPr b="1" lang="ru" sz="2300">
                <a:latin typeface="Playfair Display"/>
                <a:ea typeface="Playfair Display"/>
                <a:cs typeface="Playfair Display"/>
                <a:sym typeface="Playfair Display"/>
              </a:rPr>
              <a:t>B</a:t>
            </a:r>
            <a:br>
              <a:rPr b="1" lang="ru" sz="2300"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b="1" lang="ru" sz="2300">
                <a:latin typeface="Playfair Display"/>
                <a:ea typeface="Playfair Display"/>
                <a:cs typeface="Playfair Display"/>
                <a:sym typeface="Playfair Display"/>
              </a:rPr>
              <a:t>масштабирование</a:t>
            </a:r>
            <a:br>
              <a:rPr b="1" lang="ru" sz="2300"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b="1" lang="ru" sz="2300">
                <a:latin typeface="Playfair Display"/>
                <a:ea typeface="Playfair Display"/>
                <a:cs typeface="Playfair Display"/>
                <a:sym typeface="Playfair Display"/>
              </a:rPr>
              <a:t>и дивиденды </a:t>
            </a:r>
            <a:r>
              <a:rPr b="1" lang="ru" sz="2100"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endParaRPr b="1" sz="21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E8E8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1"/>
          <p:cNvSpPr txBox="1"/>
          <p:nvPr/>
        </p:nvSpPr>
        <p:spPr>
          <a:xfrm>
            <a:off x="877975" y="200"/>
            <a:ext cx="7123200" cy="969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BCB1B1">
                <a:alpha val="54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1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Команда</a:t>
            </a:r>
            <a:r>
              <a:rPr lang="ru" sz="51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 </a:t>
            </a:r>
            <a:endParaRPr sz="510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pic>
        <p:nvPicPr>
          <p:cNvPr id="185" name="Google Shape;185;p21" title="logo-sechenov-new-itog-03.png"/>
          <p:cNvPicPr preferRelativeResize="0"/>
          <p:nvPr/>
        </p:nvPicPr>
        <p:blipFill rotWithShape="1">
          <a:blip r:embed="rId3">
            <a:alphaModFix/>
          </a:blip>
          <a:srcRect b="3794" l="14071" r="16541" t="14062"/>
          <a:stretch/>
        </p:blipFill>
        <p:spPr>
          <a:xfrm>
            <a:off x="3174313" y="4298319"/>
            <a:ext cx="815100" cy="682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D1C2C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6" name="Google Shape;186;p21" title="IMG_20210516_124113.jpg"/>
          <p:cNvPicPr preferRelativeResize="0"/>
          <p:nvPr/>
        </p:nvPicPr>
        <p:blipFill rotWithShape="1">
          <a:blip r:embed="rId4">
            <a:alphaModFix/>
          </a:blip>
          <a:srcRect b="3387" l="0" r="0" t="6998"/>
          <a:stretch/>
        </p:blipFill>
        <p:spPr>
          <a:xfrm>
            <a:off x="1264275" y="1089475"/>
            <a:ext cx="950400" cy="11082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3300000" dist="9525">
              <a:srgbClr val="434343">
                <a:alpha val="35000"/>
              </a:srgbClr>
            </a:outerShdw>
          </a:effectLst>
        </p:spPr>
      </p:pic>
      <p:sp>
        <p:nvSpPr>
          <p:cNvPr id="187" name="Google Shape;187;p21"/>
          <p:cNvSpPr txBox="1"/>
          <p:nvPr/>
        </p:nvSpPr>
        <p:spPr>
          <a:xfrm>
            <a:off x="2249025" y="1553575"/>
            <a:ext cx="23211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Руководитель проекта Ptolemaea</a:t>
            </a:r>
            <a:endParaRPr/>
          </a:p>
        </p:txBody>
      </p:sp>
      <p:sp>
        <p:nvSpPr>
          <p:cNvPr id="188" name="Google Shape;188;p21"/>
          <p:cNvSpPr txBox="1"/>
          <p:nvPr/>
        </p:nvSpPr>
        <p:spPr>
          <a:xfrm>
            <a:off x="2249025" y="1191125"/>
            <a:ext cx="2321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Жигулин Глеб</a:t>
            </a:r>
            <a:endParaRPr b="1"/>
          </a:p>
        </p:txBody>
      </p:sp>
      <p:pic>
        <p:nvPicPr>
          <p:cNvPr id="189" name="Google Shape;189;p21"/>
          <p:cNvPicPr preferRelativeResize="0"/>
          <p:nvPr/>
        </p:nvPicPr>
        <p:blipFill rotWithShape="1">
          <a:blip r:embed="rId5">
            <a:alphaModFix/>
          </a:blip>
          <a:srcRect b="0" l="0" r="28227" t="0"/>
          <a:stretch/>
        </p:blipFill>
        <p:spPr>
          <a:xfrm>
            <a:off x="4688400" y="1089175"/>
            <a:ext cx="950400" cy="11088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3600000" dist="19050">
              <a:srgbClr val="434343">
                <a:alpha val="27000"/>
              </a:srgbClr>
            </a:outerShdw>
          </a:effectLst>
        </p:spPr>
      </p:pic>
      <p:sp>
        <p:nvSpPr>
          <p:cNvPr id="190" name="Google Shape;190;p21"/>
          <p:cNvSpPr txBox="1"/>
          <p:nvPr/>
        </p:nvSpPr>
        <p:spPr>
          <a:xfrm>
            <a:off x="5757075" y="1155847"/>
            <a:ext cx="2321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Юрин Дмитрий</a:t>
            </a:r>
            <a:endParaRPr b="1"/>
          </a:p>
        </p:txBody>
      </p:sp>
      <p:sp>
        <p:nvSpPr>
          <p:cNvPr id="191" name="Google Shape;191;p21"/>
          <p:cNvSpPr txBox="1"/>
          <p:nvPr/>
        </p:nvSpPr>
        <p:spPr>
          <a:xfrm>
            <a:off x="5757075" y="1518297"/>
            <a:ext cx="23211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Back-end разработчик</a:t>
            </a:r>
            <a:br>
              <a:rPr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LMM. </a:t>
            </a:r>
            <a:r>
              <a:rPr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Опыт:</a:t>
            </a:r>
            <a:r>
              <a:rPr lang="ru" sz="1500">
                <a:solidFill>
                  <a:srgbClr val="1F1F1F"/>
                </a:solidFill>
                <a:latin typeface="Lora"/>
                <a:ea typeface="Lora"/>
                <a:cs typeface="Lora"/>
                <a:sym typeface="Lora"/>
              </a:rPr>
              <a:t> 4 лет</a:t>
            </a:r>
            <a:endParaRPr sz="1500">
              <a:solidFill>
                <a:srgbClr val="1F1F1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92" name="Google Shape;192;p21"/>
          <p:cNvPicPr preferRelativeResize="0"/>
          <p:nvPr/>
        </p:nvPicPr>
        <p:blipFill rotWithShape="1">
          <a:blip r:embed="rId6">
            <a:alphaModFix/>
          </a:blip>
          <a:srcRect b="59335" l="22441" r="69801" t="26367"/>
          <a:stretch/>
        </p:blipFill>
        <p:spPr>
          <a:xfrm>
            <a:off x="1264287" y="2404350"/>
            <a:ext cx="950400" cy="11088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3120000" dist="19050">
              <a:srgbClr val="434343">
                <a:alpha val="25000"/>
              </a:srgbClr>
            </a:outerShdw>
          </a:effectLst>
        </p:spPr>
      </p:pic>
      <p:sp>
        <p:nvSpPr>
          <p:cNvPr id="193" name="Google Shape;193;p21"/>
          <p:cNvSpPr txBox="1"/>
          <p:nvPr/>
        </p:nvSpPr>
        <p:spPr>
          <a:xfrm>
            <a:off x="2249025" y="2461125"/>
            <a:ext cx="2321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Арсентьева Надежда</a:t>
            </a:r>
            <a:endParaRPr b="1"/>
          </a:p>
        </p:txBody>
      </p:sp>
      <p:sp>
        <p:nvSpPr>
          <p:cNvPr id="194" name="Google Shape;194;p21"/>
          <p:cNvSpPr txBox="1"/>
          <p:nvPr/>
        </p:nvSpPr>
        <p:spPr>
          <a:xfrm>
            <a:off x="2249025" y="2761594"/>
            <a:ext cx="23211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Back-end разработчик</a:t>
            </a:r>
            <a:br>
              <a:rPr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LMM . Опыт:</a:t>
            </a:r>
            <a:r>
              <a:rPr lang="ru" sz="1500">
                <a:solidFill>
                  <a:srgbClr val="1F1F1F"/>
                </a:solidFill>
                <a:latin typeface="Lora"/>
                <a:ea typeface="Lora"/>
                <a:cs typeface="Lora"/>
                <a:sym typeface="Lora"/>
              </a:rPr>
              <a:t> 15 лет</a:t>
            </a:r>
            <a:endParaRPr sz="1500">
              <a:solidFill>
                <a:srgbClr val="1F1F1F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95" name="Google Shape;195;p21"/>
          <p:cNvPicPr preferRelativeResize="0"/>
          <p:nvPr/>
        </p:nvPicPr>
        <p:blipFill rotWithShape="1">
          <a:blip r:embed="rId7">
            <a:alphaModFix/>
          </a:blip>
          <a:srcRect b="32587" l="35263" r="28197" t="25118"/>
          <a:stretch/>
        </p:blipFill>
        <p:spPr>
          <a:xfrm>
            <a:off x="4688400" y="2404350"/>
            <a:ext cx="950400" cy="11088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4080000" dist="19050">
              <a:srgbClr val="434343">
                <a:alpha val="40000"/>
              </a:srgbClr>
            </a:outerShdw>
          </a:effectLst>
        </p:spPr>
      </p:pic>
      <p:sp>
        <p:nvSpPr>
          <p:cNvPr id="196" name="Google Shape;196;p21"/>
          <p:cNvSpPr txBox="1"/>
          <p:nvPr/>
        </p:nvSpPr>
        <p:spPr>
          <a:xfrm>
            <a:off x="5757075" y="2449366"/>
            <a:ext cx="2321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Иванова Анна</a:t>
            </a:r>
            <a:endParaRPr b="1"/>
          </a:p>
        </p:txBody>
      </p:sp>
      <p:sp>
        <p:nvSpPr>
          <p:cNvPr id="197" name="Google Shape;197;p21"/>
          <p:cNvSpPr txBox="1"/>
          <p:nvPr/>
        </p:nvSpPr>
        <p:spPr>
          <a:xfrm>
            <a:off x="5757075" y="2806591"/>
            <a:ext cx="2321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Дизайн. Опыт: </a:t>
            </a:r>
            <a:r>
              <a:rPr lang="ru" sz="1500">
                <a:solidFill>
                  <a:srgbClr val="1F1F1F"/>
                </a:solidFill>
                <a:latin typeface="Lora"/>
                <a:ea typeface="Lora"/>
                <a:cs typeface="Lora"/>
                <a:sym typeface="Lora"/>
              </a:rPr>
              <a:t>2</a:t>
            </a:r>
            <a:r>
              <a:rPr lang="ru" sz="1500">
                <a:solidFill>
                  <a:srgbClr val="1F1F1F"/>
                </a:solidFill>
                <a:latin typeface="Lora"/>
                <a:ea typeface="Lora"/>
                <a:cs typeface="Lora"/>
                <a:sym typeface="Lora"/>
              </a:rPr>
              <a:t> года</a:t>
            </a:r>
            <a:endParaRPr sz="1500">
              <a:solidFill>
                <a:srgbClr val="1F1F1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98" name="Google Shape;198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72413" y="4298925"/>
            <a:ext cx="815100" cy="681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D1C2C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199" name="Google Shape;199;p21"/>
          <p:cNvCxnSpPr/>
          <p:nvPr/>
        </p:nvCxnSpPr>
        <p:spPr>
          <a:xfrm>
            <a:off x="9020200" y="471750"/>
            <a:ext cx="0" cy="4261200"/>
          </a:xfrm>
          <a:prstGeom prst="straightConnector1">
            <a:avLst/>
          </a:prstGeom>
          <a:noFill/>
          <a:ln cap="flat" cmpd="sng" w="38100">
            <a:solidFill>
              <a:srgbClr val="D1C2C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" name="Google Shape;200;p21"/>
          <p:cNvCxnSpPr/>
          <p:nvPr/>
        </p:nvCxnSpPr>
        <p:spPr>
          <a:xfrm>
            <a:off x="9020200" y="2254400"/>
            <a:ext cx="0" cy="474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" name="Google Shape;205;p22"/>
          <p:cNvCxnSpPr/>
          <p:nvPr/>
        </p:nvCxnSpPr>
        <p:spPr>
          <a:xfrm>
            <a:off x="962025" y="2368268"/>
            <a:ext cx="852300" cy="0"/>
          </a:xfrm>
          <a:prstGeom prst="straightConnector1">
            <a:avLst/>
          </a:prstGeom>
          <a:noFill/>
          <a:ln cap="flat" cmpd="sng" w="38100">
            <a:solidFill>
              <a:srgbClr val="BCB1B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6" name="Google Shape;206;p22"/>
          <p:cNvSpPr/>
          <p:nvPr/>
        </p:nvSpPr>
        <p:spPr>
          <a:xfrm>
            <a:off x="636200" y="2260307"/>
            <a:ext cx="173400" cy="214800"/>
          </a:xfrm>
          <a:prstGeom prst="roundRect">
            <a:avLst>
              <a:gd fmla="val 33992" name="adj"/>
            </a:avLst>
          </a:prstGeom>
          <a:solidFill>
            <a:srgbClr val="BCB1B1"/>
          </a:solidFill>
          <a:ln cap="flat" cmpd="sng" w="38100">
            <a:solidFill>
              <a:srgbClr val="BCB1B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7" name="Google Shape;207;p22"/>
          <p:cNvCxnSpPr/>
          <p:nvPr/>
        </p:nvCxnSpPr>
        <p:spPr>
          <a:xfrm>
            <a:off x="4785950" y="2368268"/>
            <a:ext cx="852300" cy="0"/>
          </a:xfrm>
          <a:prstGeom prst="straightConnector1">
            <a:avLst/>
          </a:prstGeom>
          <a:noFill/>
          <a:ln cap="flat" cmpd="sng" w="38100">
            <a:solidFill>
              <a:srgbClr val="BCB1B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" name="Google Shape;208;p22"/>
          <p:cNvCxnSpPr/>
          <p:nvPr/>
        </p:nvCxnSpPr>
        <p:spPr>
          <a:xfrm>
            <a:off x="3509050" y="2368268"/>
            <a:ext cx="852300" cy="0"/>
          </a:xfrm>
          <a:prstGeom prst="straightConnector1">
            <a:avLst/>
          </a:prstGeom>
          <a:noFill/>
          <a:ln cap="flat" cmpd="sng" w="38100">
            <a:solidFill>
              <a:srgbClr val="BCB1B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9" name="Google Shape;209;p22"/>
          <p:cNvCxnSpPr/>
          <p:nvPr/>
        </p:nvCxnSpPr>
        <p:spPr>
          <a:xfrm>
            <a:off x="2235525" y="2368268"/>
            <a:ext cx="852300" cy="0"/>
          </a:xfrm>
          <a:prstGeom prst="straightConnector1">
            <a:avLst/>
          </a:prstGeom>
          <a:noFill/>
          <a:ln cap="flat" cmpd="sng" w="38100">
            <a:solidFill>
              <a:srgbClr val="BCB1B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0" name="Google Shape;210;p22"/>
          <p:cNvCxnSpPr/>
          <p:nvPr/>
        </p:nvCxnSpPr>
        <p:spPr>
          <a:xfrm>
            <a:off x="6056100" y="2368268"/>
            <a:ext cx="852300" cy="0"/>
          </a:xfrm>
          <a:prstGeom prst="straightConnector1">
            <a:avLst/>
          </a:prstGeom>
          <a:noFill/>
          <a:ln cap="flat" cmpd="sng" w="38100">
            <a:solidFill>
              <a:srgbClr val="BCB1B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" name="Google Shape;211;p22"/>
          <p:cNvCxnSpPr/>
          <p:nvPr/>
        </p:nvCxnSpPr>
        <p:spPr>
          <a:xfrm>
            <a:off x="7329650" y="2368268"/>
            <a:ext cx="852300" cy="0"/>
          </a:xfrm>
          <a:prstGeom prst="straightConnector1">
            <a:avLst/>
          </a:prstGeom>
          <a:noFill/>
          <a:ln cap="flat" cmpd="sng" w="38100">
            <a:solidFill>
              <a:srgbClr val="BCB1B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2" name="Google Shape;212;p22"/>
          <p:cNvSpPr txBox="1"/>
          <p:nvPr/>
        </p:nvSpPr>
        <p:spPr>
          <a:xfrm>
            <a:off x="93475" y="1669378"/>
            <a:ext cx="14004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Подготовка</a:t>
            </a:r>
            <a:endParaRPr/>
          </a:p>
        </p:txBody>
      </p:sp>
      <p:sp>
        <p:nvSpPr>
          <p:cNvPr id="213" name="Google Shape;213;p22"/>
          <p:cNvSpPr txBox="1"/>
          <p:nvPr/>
        </p:nvSpPr>
        <p:spPr>
          <a:xfrm>
            <a:off x="1324725" y="1674044"/>
            <a:ext cx="14004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MVP</a:t>
            </a:r>
            <a:endParaRPr/>
          </a:p>
        </p:txBody>
      </p:sp>
      <p:sp>
        <p:nvSpPr>
          <p:cNvPr id="214" name="Google Shape;214;p22"/>
          <p:cNvSpPr txBox="1"/>
          <p:nvPr/>
        </p:nvSpPr>
        <p:spPr>
          <a:xfrm>
            <a:off x="3234988" y="1696585"/>
            <a:ext cx="14004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Модули</a:t>
            </a:r>
            <a:endParaRPr/>
          </a:p>
        </p:txBody>
      </p:sp>
      <p:sp>
        <p:nvSpPr>
          <p:cNvPr id="215" name="Google Shape;215;p22"/>
          <p:cNvSpPr txBox="1"/>
          <p:nvPr/>
        </p:nvSpPr>
        <p:spPr>
          <a:xfrm>
            <a:off x="5319150" y="1666185"/>
            <a:ext cx="1052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Тест</a:t>
            </a:r>
            <a:endParaRPr/>
          </a:p>
        </p:txBody>
      </p:sp>
      <p:sp>
        <p:nvSpPr>
          <p:cNvPr id="216" name="Google Shape;216;p22"/>
          <p:cNvSpPr txBox="1"/>
          <p:nvPr/>
        </p:nvSpPr>
        <p:spPr>
          <a:xfrm>
            <a:off x="6592675" y="1669391"/>
            <a:ext cx="1052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Запуск</a:t>
            </a:r>
            <a:endParaRPr/>
          </a:p>
        </p:txBody>
      </p:sp>
      <p:sp>
        <p:nvSpPr>
          <p:cNvPr id="217" name="Google Shape;217;p22"/>
          <p:cNvSpPr txBox="1"/>
          <p:nvPr/>
        </p:nvSpPr>
        <p:spPr>
          <a:xfrm>
            <a:off x="7728375" y="1674041"/>
            <a:ext cx="13284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Развитие</a:t>
            </a:r>
            <a:endParaRPr/>
          </a:p>
        </p:txBody>
      </p:sp>
      <p:sp>
        <p:nvSpPr>
          <p:cNvPr id="218" name="Google Shape;218;p22"/>
          <p:cNvSpPr/>
          <p:nvPr/>
        </p:nvSpPr>
        <p:spPr>
          <a:xfrm>
            <a:off x="22700" y="726525"/>
            <a:ext cx="9066600" cy="3029100"/>
          </a:xfrm>
          <a:prstGeom prst="roundRect">
            <a:avLst>
              <a:gd fmla="val 16667" name="adj"/>
            </a:avLst>
          </a:prstGeom>
          <a:solidFill>
            <a:srgbClr val="B7B7B7">
              <a:alpha val="0"/>
            </a:srgbClr>
          </a:solidFill>
          <a:ln cap="flat" cmpd="sng" w="76200">
            <a:solidFill>
              <a:srgbClr val="D1C2C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840000" dist="28575">
              <a:srgbClr val="434343">
                <a:alpha val="2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2"/>
          <p:cNvSpPr txBox="1"/>
          <p:nvPr/>
        </p:nvSpPr>
        <p:spPr>
          <a:xfrm>
            <a:off x="22700" y="2619619"/>
            <a:ext cx="1400400" cy="3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Custdev план</a:t>
            </a: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20" name="Google Shape;220;p22"/>
          <p:cNvSpPr txBox="1"/>
          <p:nvPr/>
        </p:nvSpPr>
        <p:spPr>
          <a:xfrm>
            <a:off x="1451600" y="2619650"/>
            <a:ext cx="1110600" cy="3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Прототип</a:t>
            </a:r>
            <a:br>
              <a:rPr b="1" lang="ru" sz="12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21" name="Google Shape;221;p22"/>
          <p:cNvSpPr txBox="1"/>
          <p:nvPr/>
        </p:nvSpPr>
        <p:spPr>
          <a:xfrm>
            <a:off x="740650" y="1248078"/>
            <a:ext cx="14004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000000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Q3 2025</a:t>
            </a:r>
            <a:endParaRPr>
              <a:solidFill>
                <a:srgbClr val="000000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222" name="Google Shape;222;p22"/>
          <p:cNvSpPr txBox="1"/>
          <p:nvPr/>
        </p:nvSpPr>
        <p:spPr>
          <a:xfrm>
            <a:off x="2562225" y="1248078"/>
            <a:ext cx="14004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000000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Q1 2026</a:t>
            </a:r>
            <a:endParaRPr>
              <a:solidFill>
                <a:srgbClr val="000000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223" name="Google Shape;223;p22"/>
          <p:cNvSpPr txBox="1"/>
          <p:nvPr/>
        </p:nvSpPr>
        <p:spPr>
          <a:xfrm>
            <a:off x="5145300" y="1248078"/>
            <a:ext cx="14004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000000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Q3 2026</a:t>
            </a:r>
            <a:endParaRPr>
              <a:solidFill>
                <a:srgbClr val="000000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cxnSp>
        <p:nvCxnSpPr>
          <p:cNvPr id="224" name="Google Shape;224;p22"/>
          <p:cNvCxnSpPr/>
          <p:nvPr/>
        </p:nvCxnSpPr>
        <p:spPr>
          <a:xfrm>
            <a:off x="2054050" y="1464778"/>
            <a:ext cx="544200" cy="3000"/>
          </a:xfrm>
          <a:prstGeom prst="straightConnector1">
            <a:avLst/>
          </a:prstGeom>
          <a:noFill/>
          <a:ln cap="flat" cmpd="sng" w="19050">
            <a:solidFill>
              <a:srgbClr val="BCB1B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5" name="Google Shape;225;p22"/>
          <p:cNvCxnSpPr>
            <a:endCxn id="223" idx="1"/>
          </p:cNvCxnSpPr>
          <p:nvPr/>
        </p:nvCxnSpPr>
        <p:spPr>
          <a:xfrm>
            <a:off x="3861900" y="1460778"/>
            <a:ext cx="1283400" cy="10500"/>
          </a:xfrm>
          <a:prstGeom prst="straightConnector1">
            <a:avLst/>
          </a:prstGeom>
          <a:noFill/>
          <a:ln cap="flat" cmpd="sng" w="19050">
            <a:solidFill>
              <a:srgbClr val="BCB1B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" name="Google Shape;226;p22"/>
          <p:cNvCxnSpPr/>
          <p:nvPr/>
        </p:nvCxnSpPr>
        <p:spPr>
          <a:xfrm>
            <a:off x="6444975" y="1458703"/>
            <a:ext cx="1283400" cy="10500"/>
          </a:xfrm>
          <a:prstGeom prst="straightConnector1">
            <a:avLst/>
          </a:prstGeom>
          <a:noFill/>
          <a:ln cap="flat" cmpd="sng" w="19050">
            <a:solidFill>
              <a:srgbClr val="BCB1B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7" name="Google Shape;227;p22"/>
          <p:cNvSpPr txBox="1"/>
          <p:nvPr/>
        </p:nvSpPr>
        <p:spPr>
          <a:xfrm>
            <a:off x="7602450" y="1242828"/>
            <a:ext cx="14004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000000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Q4 2026</a:t>
            </a:r>
            <a:endParaRPr>
              <a:solidFill>
                <a:srgbClr val="000000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228" name="Google Shape;228;p22"/>
          <p:cNvSpPr/>
          <p:nvPr/>
        </p:nvSpPr>
        <p:spPr>
          <a:xfrm>
            <a:off x="1938225" y="2262657"/>
            <a:ext cx="173400" cy="214800"/>
          </a:xfrm>
          <a:prstGeom prst="roundRect">
            <a:avLst>
              <a:gd fmla="val 33992" name="adj"/>
            </a:avLst>
          </a:prstGeom>
          <a:solidFill>
            <a:srgbClr val="BCB1B1"/>
          </a:solidFill>
          <a:ln cap="flat" cmpd="sng" w="38100">
            <a:solidFill>
              <a:srgbClr val="BCB1B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2"/>
          <p:cNvSpPr/>
          <p:nvPr/>
        </p:nvSpPr>
        <p:spPr>
          <a:xfrm>
            <a:off x="3211738" y="2247657"/>
            <a:ext cx="173400" cy="214800"/>
          </a:xfrm>
          <a:prstGeom prst="roundRect">
            <a:avLst>
              <a:gd fmla="val 33992" name="adj"/>
            </a:avLst>
          </a:prstGeom>
          <a:solidFill>
            <a:srgbClr val="BCB1B1"/>
          </a:solidFill>
          <a:ln cap="flat" cmpd="sng" w="38100">
            <a:solidFill>
              <a:srgbClr val="BCB1B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2"/>
          <p:cNvSpPr/>
          <p:nvPr/>
        </p:nvSpPr>
        <p:spPr>
          <a:xfrm>
            <a:off x="4486938" y="2247657"/>
            <a:ext cx="173400" cy="214800"/>
          </a:xfrm>
          <a:prstGeom prst="roundRect">
            <a:avLst>
              <a:gd fmla="val 33992" name="adj"/>
            </a:avLst>
          </a:prstGeom>
          <a:solidFill>
            <a:srgbClr val="BCB1B1"/>
          </a:solidFill>
          <a:ln cap="flat" cmpd="sng" w="38100">
            <a:solidFill>
              <a:srgbClr val="BCB1B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2"/>
          <p:cNvSpPr/>
          <p:nvPr/>
        </p:nvSpPr>
        <p:spPr>
          <a:xfrm>
            <a:off x="5760463" y="2247657"/>
            <a:ext cx="173400" cy="214800"/>
          </a:xfrm>
          <a:prstGeom prst="roundRect">
            <a:avLst>
              <a:gd fmla="val 33992" name="adj"/>
            </a:avLst>
          </a:prstGeom>
          <a:solidFill>
            <a:srgbClr val="BCB1B1"/>
          </a:solidFill>
          <a:ln cap="flat" cmpd="sng" w="38100">
            <a:solidFill>
              <a:srgbClr val="BCB1B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2"/>
          <p:cNvSpPr/>
          <p:nvPr/>
        </p:nvSpPr>
        <p:spPr>
          <a:xfrm>
            <a:off x="7031020" y="2247644"/>
            <a:ext cx="173400" cy="214800"/>
          </a:xfrm>
          <a:prstGeom prst="roundRect">
            <a:avLst>
              <a:gd fmla="val 33992" name="adj"/>
            </a:avLst>
          </a:prstGeom>
          <a:solidFill>
            <a:srgbClr val="BCB1B1"/>
          </a:solidFill>
          <a:ln cap="flat" cmpd="sng" w="38100">
            <a:solidFill>
              <a:srgbClr val="BCB1B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2"/>
          <p:cNvSpPr/>
          <p:nvPr/>
        </p:nvSpPr>
        <p:spPr>
          <a:xfrm>
            <a:off x="8338213" y="2262657"/>
            <a:ext cx="173400" cy="214800"/>
          </a:xfrm>
          <a:prstGeom prst="roundRect">
            <a:avLst>
              <a:gd fmla="val 33992" name="adj"/>
            </a:avLst>
          </a:prstGeom>
          <a:solidFill>
            <a:srgbClr val="BCB1B1"/>
          </a:solidFill>
          <a:ln cap="flat" cmpd="sng" w="38100">
            <a:solidFill>
              <a:srgbClr val="BCB1B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2"/>
          <p:cNvSpPr txBox="1"/>
          <p:nvPr/>
        </p:nvSpPr>
        <p:spPr>
          <a:xfrm>
            <a:off x="3082300" y="2619650"/>
            <a:ext cx="1705800" cy="4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Добавление функций</a:t>
            </a:r>
            <a:br>
              <a:rPr b="1" lang="ru" sz="12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5" name="Google Shape;235;p22"/>
          <p:cNvSpPr txBox="1"/>
          <p:nvPr/>
        </p:nvSpPr>
        <p:spPr>
          <a:xfrm>
            <a:off x="4994275" y="2597525"/>
            <a:ext cx="1705800" cy="6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Версия для партнёров и тестеров</a:t>
            </a:r>
            <a:br>
              <a:rPr b="1" lang="ru" sz="12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6" name="Google Shape;236;p22"/>
          <p:cNvSpPr txBox="1"/>
          <p:nvPr/>
        </p:nvSpPr>
        <p:spPr>
          <a:xfrm>
            <a:off x="6422475" y="2594300"/>
            <a:ext cx="1328400" cy="6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Версия для всех</a:t>
            </a:r>
            <a:br>
              <a:rPr b="1" lang="ru" sz="12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237" name="Google Shape;237;p22"/>
          <p:cNvCxnSpPr/>
          <p:nvPr/>
        </p:nvCxnSpPr>
        <p:spPr>
          <a:xfrm>
            <a:off x="8634950" y="2370043"/>
            <a:ext cx="443700" cy="0"/>
          </a:xfrm>
          <a:prstGeom prst="straightConnector1">
            <a:avLst/>
          </a:prstGeom>
          <a:noFill/>
          <a:ln cap="flat" cmpd="sng" w="38100">
            <a:solidFill>
              <a:srgbClr val="BCB1B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8" name="Google Shape;238;p22"/>
          <p:cNvSpPr txBox="1"/>
          <p:nvPr/>
        </p:nvSpPr>
        <p:spPr>
          <a:xfrm>
            <a:off x="7760725" y="2619650"/>
            <a:ext cx="1328400" cy="6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Модули </a:t>
            </a: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для </a:t>
            </a:r>
            <a:br>
              <a:rPr b="1" lang="ru" sz="12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b="1" lang="ru" sz="1200">
                <a:solidFill>
                  <a:srgbClr val="43434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Грантов</a:t>
            </a: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E8E8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3"/>
          <p:cNvSpPr txBox="1"/>
          <p:nvPr/>
        </p:nvSpPr>
        <p:spPr>
          <a:xfrm>
            <a:off x="894250" y="1710075"/>
            <a:ext cx="7123200" cy="1108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BCB1B1">
                <a:alpha val="54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Ptolemaea. </a:t>
            </a:r>
            <a:endParaRPr sz="600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cxnSp>
        <p:nvCxnSpPr>
          <p:cNvPr id="244" name="Google Shape;244;p23"/>
          <p:cNvCxnSpPr/>
          <p:nvPr/>
        </p:nvCxnSpPr>
        <p:spPr>
          <a:xfrm>
            <a:off x="8748450" y="540600"/>
            <a:ext cx="0" cy="4267500"/>
          </a:xfrm>
          <a:prstGeom prst="straightConnector1">
            <a:avLst/>
          </a:prstGeom>
          <a:noFill/>
          <a:ln cap="flat" cmpd="sng" w="38100">
            <a:solidFill>
              <a:srgbClr val="D1C2C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5" name="Google Shape;245;p23"/>
          <p:cNvCxnSpPr/>
          <p:nvPr/>
        </p:nvCxnSpPr>
        <p:spPr>
          <a:xfrm>
            <a:off x="8748450" y="4332600"/>
            <a:ext cx="0" cy="474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6" name="Google Shape;246;p23"/>
          <p:cNvSpPr txBox="1"/>
          <p:nvPr/>
        </p:nvSpPr>
        <p:spPr>
          <a:xfrm>
            <a:off x="119850" y="3232725"/>
            <a:ext cx="23808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Контакт</a:t>
            </a:r>
            <a:br>
              <a:rPr lang="ru" sz="1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ru" sz="1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TG :@PostPirate</a:t>
            </a:r>
            <a:endParaRPr sz="1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7" name="Google Shape;247;p23"/>
          <p:cNvSpPr txBox="1"/>
          <p:nvPr/>
        </p:nvSpPr>
        <p:spPr>
          <a:xfrm>
            <a:off x="5140500" y="3083750"/>
            <a:ext cx="4003500" cy="205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8B7070"/>
                </a:solidFill>
                <a:latin typeface="Montserrat"/>
                <a:ea typeface="Montserrat"/>
                <a:cs typeface="Montserrat"/>
                <a:sym typeface="Montserrat"/>
              </a:rPr>
              <a:t>Team</a:t>
            </a:r>
            <a:r>
              <a:rPr lang="ru" sz="1500">
                <a:solidFill>
                  <a:srgbClr val="8B707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:</a:t>
            </a:r>
            <a:br>
              <a:rPr lang="ru" sz="1500">
                <a:solidFill>
                  <a:srgbClr val="8B707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ru" sz="1500">
                <a:solidFill>
                  <a:srgbClr val="8B707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Head          - Жигулин Глеб </a:t>
            </a:r>
            <a:endParaRPr sz="1500">
              <a:solidFill>
                <a:srgbClr val="8B707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8B707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Back\LLM - Юрин Дмитрий </a:t>
            </a:r>
            <a:br>
              <a:rPr lang="ru" sz="1500">
                <a:solidFill>
                  <a:srgbClr val="8B707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ru" sz="1500">
                <a:solidFill>
                  <a:srgbClr val="8B707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	  - Арсентьева Надежда</a:t>
            </a:r>
            <a:endParaRPr sz="1500">
              <a:solidFill>
                <a:srgbClr val="8B707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8B707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		</a:t>
            </a:r>
            <a:endParaRPr sz="1500">
              <a:solidFill>
                <a:srgbClr val="8B707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8B707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Design -	    Иванова Аннa</a:t>
            </a:r>
            <a:br>
              <a:rPr lang="ru" sz="1500">
                <a:solidFill>
                  <a:srgbClr val="8B707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br>
              <a:rPr lang="ru" sz="1600">
                <a:solidFill>
                  <a:srgbClr val="AFA8A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ru" sz="1600">
                <a:solidFill>
                  <a:srgbClr val="43434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	    </a:t>
            </a:r>
            <a:endParaRPr sz="1600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