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66" r:id="rId5"/>
    <p:sldId id="274" r:id="rId6"/>
    <p:sldId id="261" r:id="rId7"/>
    <p:sldId id="270" r:id="rId8"/>
    <p:sldId id="271" r:id="rId9"/>
    <p:sldId id="259" r:id="rId10"/>
    <p:sldId id="262" r:id="rId11"/>
    <p:sldId id="263" r:id="rId12"/>
    <p:sldId id="264" r:id="rId13"/>
    <p:sldId id="272" r:id="rId14"/>
    <p:sldId id="273" r:id="rId15"/>
    <p:sldId id="265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392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Опрос </a:t>
            </a:r>
            <a:r>
              <a:rPr lang="ru-RU" sz="1800" dirty="0">
                <a:effectLst/>
              </a:rPr>
              <a:t>Тинькофф </a:t>
            </a:r>
            <a:r>
              <a:rPr lang="en-US" sz="1800" dirty="0">
                <a:effectLst/>
              </a:rPr>
              <a:t>eCommerce</a:t>
            </a:r>
            <a:endParaRPr lang="ru-RU" dirty="0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prstClr val="black">
                    <a:lumMod val="65000"/>
                    <a:lumOff val="35000"/>
                  </a:prstClr>
                </a:solidFill>
              </a:defRPr>
            </a:pP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Ведут торговлю лишь на одной площадке.</c:v>
                </c:pt>
                <c:pt idx="1">
                  <c:v>Повышение прибыли после начала работы </c:v>
                </c:pt>
                <c:pt idx="2">
                  <c:v>Продавцов обозначили высокую конкуренцию</c:v>
                </c:pt>
                <c:pt idx="3">
                  <c:v>Проблемы с продвижением товара на площадке</c:v>
                </c:pt>
                <c:pt idx="4">
                  <c:v>Недостаток открытой аналитики </c:v>
                </c:pt>
                <c:pt idx="5">
                  <c:v>Сложности в коммуникациях с площадкой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82</c:v>
                </c:pt>
                <c:pt idx="1">
                  <c:v>46</c:v>
                </c:pt>
                <c:pt idx="2">
                  <c:v>51</c:v>
                </c:pt>
                <c:pt idx="3">
                  <c:v>49</c:v>
                </c:pt>
                <c:pt idx="4">
                  <c:v>39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E-4E70-BFED-0C0DC56A8F3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Ведут торговлю лишь на одной площадке.</c:v>
                </c:pt>
                <c:pt idx="1">
                  <c:v>Повышение прибыли после начала работы </c:v>
                </c:pt>
                <c:pt idx="2">
                  <c:v>Продавцов обозначили высокую конкуренцию</c:v>
                </c:pt>
                <c:pt idx="3">
                  <c:v>Проблемы с продвижением товара на площадке</c:v>
                </c:pt>
                <c:pt idx="4">
                  <c:v>Недостаток открытой аналитики </c:v>
                </c:pt>
                <c:pt idx="5">
                  <c:v>Сложности в коммуникациях с площадкой 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86DE-4E70-BFED-0C0DC56A8F3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Ведут торговлю лишь на одной площадке.</c:v>
                </c:pt>
                <c:pt idx="1">
                  <c:v>Повышение прибыли после начала работы </c:v>
                </c:pt>
                <c:pt idx="2">
                  <c:v>Продавцов обозначили высокую конкуренцию</c:v>
                </c:pt>
                <c:pt idx="3">
                  <c:v>Проблемы с продвижением товара на площадке</c:v>
                </c:pt>
                <c:pt idx="4">
                  <c:v>Недостаток открытой аналитики </c:v>
                </c:pt>
                <c:pt idx="5">
                  <c:v>Сложности в коммуникациях с площадкой 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86DE-4E70-BFED-0C0DC56A8F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53704"/>
        <c:axId val="392354032"/>
      </c:barChart>
      <c:catAx>
        <c:axId val="39235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2354032"/>
        <c:crosses val="autoZero"/>
        <c:auto val="1"/>
        <c:lblAlgn val="ctr"/>
        <c:lblOffset val="100"/>
        <c:noMultiLvlLbl val="0"/>
      </c:catAx>
      <c:valAx>
        <c:axId val="39235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2353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91-45C4-B3D6-693C3F32AC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91-45C4-B3D6-693C3F32ACA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91-45C4-B3D6-693C3F32ACA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91-45C4-B3D6-693C3F32AC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WB</c:v>
                </c:pt>
                <c:pt idx="1">
                  <c:v>OZON</c:v>
                </c:pt>
                <c:pt idx="2">
                  <c:v>ЯМ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242</c:v>
                </c:pt>
                <c:pt idx="1">
                  <c:v>98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D-4F11-8E04-74BBB74D1F56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57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627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09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84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381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505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403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10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63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28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19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2BC9D-37EC-49B1-BE5E-B29C328B5477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70CA2-DCB0-455F-AD9F-3192BE23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78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08725"/>
            <a:ext cx="9144000" cy="960121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Bahnschrift SemiLight" panose="020B0502040204020203" pitchFamily="34" charset="0"/>
              </a:rPr>
              <a:t>Проект</a:t>
            </a:r>
            <a:r>
              <a:rPr lang="en-US" sz="3600" dirty="0">
                <a:latin typeface="Bahnschrift SemiLight" panose="020B0502040204020203" pitchFamily="34" charset="0"/>
              </a:rPr>
              <a:t>:</a:t>
            </a:r>
            <a:r>
              <a:rPr lang="ru-RU" sz="3600" dirty="0">
                <a:latin typeface="Bahnschrift SemiLight" panose="020B0502040204020203" pitchFamily="34" charset="0"/>
              </a:rPr>
              <a:t> </a:t>
            </a:r>
            <a:r>
              <a:rPr lang="en-US" sz="3600" dirty="0">
                <a:latin typeface="Bahnschrift SemiLight" panose="020B0502040204020203" pitchFamily="34" charset="0"/>
              </a:rPr>
              <a:t>Star System</a:t>
            </a:r>
            <a:endParaRPr lang="ru-RU" sz="3600" b="1" dirty="0">
              <a:latin typeface="Bahnschrift SemiLight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3350" cy="3114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6" r="33962"/>
          <a:stretch/>
        </p:blipFill>
        <p:spPr>
          <a:xfrm>
            <a:off x="5391912" y="2839166"/>
            <a:ext cx="3077242" cy="11796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222" y="1528760"/>
            <a:ext cx="3398522" cy="33985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4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6" r="33962"/>
          <a:stretch/>
        </p:blipFill>
        <p:spPr>
          <a:xfrm>
            <a:off x="5382768" y="2167888"/>
            <a:ext cx="2150472" cy="82438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190" y="1297131"/>
            <a:ext cx="2374993" cy="23749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702" y="3963733"/>
            <a:ext cx="1567593" cy="15675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5417" y1="54824" x2="35417" y2="54824"/>
                        <a14:foregroundMark x1="43036" y1="48808" x2="43036" y2="48808"/>
                        <a14:foregroundMark x1="49643" y1="54484" x2="56786" y2="44041"/>
                        <a14:foregroundMark x1="60655" y1="39955" x2="61964" y2="51419"/>
                        <a14:foregroundMark x1="61548" y1="41317" x2="68333" y2="46538"/>
                        <a14:foregroundMark x1="66607" y1="37684" x2="67679" y2="48468"/>
                        <a14:foregroundMark x1="67679" y1="38593" x2="67679" y2="52327"/>
                        <a14:foregroundMark x1="33810" y1="52327" x2="34286" y2="69126"/>
                        <a14:foregroundMark x1="36071" y1="65040" x2="37798" y2="46425"/>
                        <a14:foregroundMark x1="32679" y1="50738" x2="33690" y2="74461"/>
                        <a14:foregroundMark x1="32381" y1="70602" x2="32202" y2="45743"/>
                        <a14:foregroundMark x1="40893" y1="43587" x2="44762" y2="66856"/>
                        <a14:foregroundMark x1="39762" y1="69012" x2="47202" y2="48468"/>
                        <a14:foregroundMark x1="48929" y1="62770" x2="35536" y2="43133"/>
                        <a14:foregroundMark x1="47321" y1="54257" x2="55655" y2="33598"/>
                        <a14:foregroundMark x1="48214" y1="55051" x2="57976" y2="52327"/>
                        <a14:foregroundMark x1="57500" y1="55051" x2="48095" y2="55392"/>
                        <a14:foregroundMark x1="46905" y1="73212" x2="65714" y2="584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486" y="3743325"/>
            <a:ext cx="3912225" cy="20515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266" y="3963733"/>
            <a:ext cx="2458212" cy="1638808"/>
          </a:xfrm>
          <a:prstGeom prst="rect">
            <a:avLst/>
          </a:prstGeom>
        </p:spPr>
      </p:pic>
      <p:sp>
        <p:nvSpPr>
          <p:cNvPr id="9" name="Правая фигурная скобка 8"/>
          <p:cNvSpPr/>
          <p:nvPr/>
        </p:nvSpPr>
        <p:spPr>
          <a:xfrm rot="16200000">
            <a:off x="5615884" y="646240"/>
            <a:ext cx="521209" cy="5931016"/>
          </a:xfrm>
          <a:prstGeom prst="rightBrace">
            <a:avLst>
              <a:gd name="adj1" fmla="val 8333"/>
              <a:gd name="adj2" fmla="val 49202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Проект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28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latin typeface="Bahnschrift SemiLight" panose="020B0502040204020203" pitchFamily="34" charset="0"/>
              </a:rPr>
              <a:t>“Star system”</a:t>
            </a:r>
            <a:endParaRPr lang="ru-RU" sz="400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165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6" r="33962"/>
          <a:stretch/>
        </p:blipFill>
        <p:spPr>
          <a:xfrm>
            <a:off x="9066262" y="758886"/>
            <a:ext cx="1461101" cy="56011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244" y="232120"/>
            <a:ext cx="1613647" cy="1613647"/>
          </a:xfrm>
          <a:prstGeom prst="rect">
            <a:avLst/>
          </a:prstGeom>
        </p:spPr>
      </p:pic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Актуальность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28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Bahnschrift SemiLight" panose="020B0502040204020203" pitchFamily="34" charset="0"/>
              </a:rPr>
              <a:t>Целевая аудитория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FBD7D3-6598-CAB6-9B9D-49AA5E4FE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048" y="973827"/>
            <a:ext cx="3927686" cy="588417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57555D-2367-53DA-62D1-235CEC5207AF}"/>
              </a:ext>
            </a:extLst>
          </p:cNvPr>
          <p:cNvSpPr txBox="1"/>
          <p:nvPr/>
        </p:nvSpPr>
        <p:spPr>
          <a:xfrm>
            <a:off x="838200" y="1821679"/>
            <a:ext cx="710817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 SemiLight" panose="020B0502040204020203" pitchFamily="34" charset="0"/>
                <a:ea typeface="Arial Unicode MS"/>
              </a:rPr>
              <a:t>Основные потребители</a:t>
            </a:r>
            <a:r>
              <a:rPr lang="en-US" sz="3200" b="1" dirty="0">
                <a:latin typeface="Bahnschrift SemiLight" panose="020B0502040204020203" pitchFamily="34" charset="0"/>
                <a:ea typeface="Arial Unicode MS"/>
              </a:rPr>
              <a:t>:</a:t>
            </a:r>
          </a:p>
          <a:p>
            <a:endParaRPr lang="ru-RU" sz="3200" dirty="0">
              <a:effectLst/>
              <a:latin typeface="Bahnschrift SemiLight" panose="020B0502040204020203" pitchFamily="34" charset="0"/>
              <a:ea typeface="Arial Unicode MS"/>
            </a:endParaRPr>
          </a:p>
          <a:p>
            <a:r>
              <a:rPr lang="ru-RU" sz="3200" u="sng" dirty="0">
                <a:latin typeface="Bahnschrift SemiLight" panose="020B0502040204020203" pitchFamily="34" charset="0"/>
                <a:ea typeface="Arial Unicode MS"/>
              </a:rPr>
              <a:t>Предприниматели, собирающиеся зайти на маркетплейс.</a:t>
            </a:r>
          </a:p>
          <a:p>
            <a:endParaRPr lang="en-US" sz="3200" dirty="0">
              <a:effectLst/>
              <a:latin typeface="Bahnschrift SemiLight" panose="020B0502040204020203" pitchFamily="34" charset="0"/>
              <a:ea typeface="Arial Unicode MS"/>
            </a:endParaRPr>
          </a:p>
          <a:p>
            <a:r>
              <a:rPr lang="ru-RU" sz="3200" u="sng" dirty="0">
                <a:latin typeface="Bahnschrift SemiLight" panose="020B0502040204020203" pitchFamily="34" charset="0"/>
              </a:rPr>
              <a:t>Начинающие продавцы.</a:t>
            </a:r>
          </a:p>
          <a:p>
            <a:endParaRPr lang="ru-RU" sz="3200" dirty="0">
              <a:latin typeface="Bahnschrift SemiLight" panose="020B0502040204020203" pitchFamily="34" charset="0"/>
            </a:endParaRPr>
          </a:p>
          <a:p>
            <a:r>
              <a:rPr lang="ru-RU" sz="3200" dirty="0">
                <a:latin typeface="Bahnschrift SemiLight" panose="020B0502040204020203" pitchFamily="34" charset="0"/>
              </a:rPr>
              <a:t>Уже продающие на площадке.</a:t>
            </a:r>
          </a:p>
        </p:txBody>
      </p:sp>
    </p:spTree>
    <p:extLst>
      <p:ext uri="{BB962C8B-B14F-4D97-AF65-F5344CB8AC3E}">
        <p14:creationId xmlns:p14="http://schemas.microsoft.com/office/powerpoint/2010/main" val="155970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 Актуальность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Bahnschrift SemiLight" panose="020B0502040204020203" pitchFamily="34" charset="0"/>
              </a:rPr>
              <a:t>Статистика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0FB93513-C9F6-4AFF-A741-D1F242B9D8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642014"/>
              </p:ext>
            </p:extLst>
          </p:nvPr>
        </p:nvGraphicFramePr>
        <p:xfrm>
          <a:off x="838200" y="1711353"/>
          <a:ext cx="6938394" cy="4384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58CA331C-796A-DBB0-61A4-58A91B6395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941790"/>
              </p:ext>
            </p:extLst>
          </p:nvPr>
        </p:nvGraphicFramePr>
        <p:xfrm>
          <a:off x="6721445" y="1821679"/>
          <a:ext cx="6021431" cy="401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14869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B45BB5-CA5B-EA07-967B-DAEDC6830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299" y="435832"/>
            <a:ext cx="4286797" cy="6422168"/>
          </a:xfrm>
          <a:prstGeom prst="rect">
            <a:avLst/>
          </a:prstGeom>
        </p:spPr>
      </p:pic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Актуальность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28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latin typeface="Bahnschrift SemiLight" panose="020B0502040204020203" pitchFamily="34" charset="0"/>
              </a:rPr>
              <a:t>WB Star Bot</a:t>
            </a:r>
            <a:r>
              <a:rPr lang="ru-RU" sz="4000" dirty="0">
                <a:latin typeface="Bahnschrift SemiLight" panose="020B0502040204020203" pitchFamily="34" charset="0"/>
              </a:rPr>
              <a:t> - Гипотеза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40782C-7D3F-9284-BE7D-170BDF5649BB}"/>
              </a:ext>
            </a:extLst>
          </p:cNvPr>
          <p:cNvSpPr txBox="1"/>
          <p:nvPr/>
        </p:nvSpPr>
        <p:spPr>
          <a:xfrm>
            <a:off x="838200" y="1900544"/>
            <a:ext cx="7108179" cy="3685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>
                <a:latin typeface="Bahnschrift SemiLight" panose="020B0502040204020203" pitchFamily="34" charset="0"/>
                <a:ea typeface="Arial Unicode MS"/>
              </a:rPr>
              <a:t>На основе выявленной проблемы было принято решение начать разработку </a:t>
            </a:r>
            <a:r>
              <a:rPr lang="en-US" sz="3200" b="1" dirty="0">
                <a:latin typeface="Bahnschrift SemiLight" panose="020B0502040204020203" pitchFamily="34" charset="0"/>
                <a:ea typeface="Arial Unicode MS"/>
              </a:rPr>
              <a:t>MVP </a:t>
            </a:r>
            <a:r>
              <a:rPr lang="ru-RU" sz="3200" b="1" dirty="0">
                <a:latin typeface="Bahnschrift SemiLight" panose="020B0502040204020203" pitchFamily="34" charset="0"/>
                <a:ea typeface="Arial Unicode MS"/>
              </a:rPr>
              <a:t>продукта </a:t>
            </a:r>
            <a:r>
              <a:rPr lang="en-US" sz="3200" b="1" u="sng" dirty="0">
                <a:latin typeface="Bahnschrift SemiLight" panose="020B0502040204020203" pitchFamily="34" charset="0"/>
              </a:rPr>
              <a:t>WB Star Bot</a:t>
            </a:r>
            <a:r>
              <a:rPr lang="ru-RU" sz="3200" b="1" dirty="0">
                <a:latin typeface="Bahnschrift SemiLight" panose="020B0502040204020203" pitchFamily="34" charset="0"/>
              </a:rPr>
              <a:t>, который в будущем стал бы частью системы </a:t>
            </a:r>
            <a:r>
              <a:rPr lang="en-US" sz="3200" b="1" u="sng" dirty="0">
                <a:latin typeface="Bahnschrift SemiLight" panose="020B0502040204020203" pitchFamily="34" charset="0"/>
              </a:rPr>
              <a:t>Star System</a:t>
            </a:r>
            <a:endParaRPr lang="ru-RU" sz="3200" b="1" u="sng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601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Проблема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6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Bahnschrift SemiLight" panose="020B0502040204020203" pitchFamily="34" charset="0"/>
              </a:rPr>
              <a:t>Какие проблемы решает </a:t>
            </a:r>
            <a:r>
              <a:rPr lang="en-US" sz="4000" dirty="0">
                <a:latin typeface="Bahnschrift SemiLight" panose="020B0502040204020203" pitchFamily="34" charset="0"/>
              </a:rPr>
              <a:t>“WB Star Bot”</a:t>
            </a:r>
            <a:r>
              <a:rPr lang="ru-RU" sz="4000" dirty="0">
                <a:latin typeface="Bahnschrift SemiLight" panose="020B0502040204020203" pitchFamily="34" charset="0"/>
              </a:rPr>
              <a:t>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2823965"/>
            <a:ext cx="3163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1)  </a:t>
            </a:r>
            <a:r>
              <a:rPr lang="ru-RU" sz="2400" b="1" dirty="0"/>
              <a:t>Недостаток необходимой информации для продавцов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5232" y="2233246"/>
            <a:ext cx="3163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/>
              <a:t>2</a:t>
            </a:r>
            <a:r>
              <a:rPr lang="en-US" sz="2400" u="sng" dirty="0"/>
              <a:t>) </a:t>
            </a:r>
            <a:r>
              <a:rPr lang="ru-RU" sz="2400" u="sng" dirty="0"/>
              <a:t>Сложность в обращении с основными инструментами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79871" y="2720787"/>
            <a:ext cx="3163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3</a:t>
            </a:r>
            <a:r>
              <a:rPr lang="en-US" sz="2400" dirty="0"/>
              <a:t>)  </a:t>
            </a:r>
            <a:r>
              <a:rPr lang="ru-RU" sz="2400" dirty="0"/>
              <a:t>Отсутствие автоматизации рутинных задач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1324168"/>
            <a:ext cx="1097280" cy="8386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77440" y="-1626"/>
            <a:ext cx="6309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0" dirty="0">
                <a:solidFill>
                  <a:srgbClr val="FF0000"/>
                </a:solidFill>
              </a:rPr>
              <a:t>-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28"/>
          <a:stretch/>
        </p:blipFill>
        <p:spPr>
          <a:xfrm>
            <a:off x="573024" y="4700016"/>
            <a:ext cx="3796880" cy="17007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384" y="5036991"/>
            <a:ext cx="671730" cy="51341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8200" y="4773273"/>
            <a:ext cx="167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Сколько надо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70632" y="5606272"/>
            <a:ext cx="167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Есть на </a:t>
            </a:r>
            <a:r>
              <a:rPr lang="en-US" dirty="0"/>
              <a:t>WB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25" r="-1"/>
          <a:stretch/>
        </p:blipFill>
        <p:spPr>
          <a:xfrm>
            <a:off x="5273214" y="3916597"/>
            <a:ext cx="2405813" cy="24842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https://ic.pics.livejournal.com/mellanius/19181863/261433/261433_origina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564" y="4091982"/>
            <a:ext cx="1828673" cy="121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275" y="5308050"/>
            <a:ext cx="1603249" cy="123450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313" y="4534526"/>
            <a:ext cx="781438" cy="5972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79" y="5543850"/>
            <a:ext cx="1063107" cy="1063107"/>
          </a:xfrm>
          <a:prstGeom prst="rect">
            <a:avLst/>
          </a:prstGeom>
        </p:spPr>
      </p:pic>
      <p:cxnSp>
        <p:nvCxnSpPr>
          <p:cNvPr id="23" name="Прямая со стрелкой 22"/>
          <p:cNvCxnSpPr/>
          <p:nvPr/>
        </p:nvCxnSpPr>
        <p:spPr>
          <a:xfrm>
            <a:off x="10140696" y="4773273"/>
            <a:ext cx="557783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10254524" y="6000093"/>
            <a:ext cx="557783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5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9ED6B5-860E-FAE4-8FF6-E781B82E70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234" r="38051" b="42608"/>
          <a:stretch/>
        </p:blipFill>
        <p:spPr>
          <a:xfrm>
            <a:off x="546085" y="1493801"/>
            <a:ext cx="11099829" cy="4868083"/>
          </a:xfrm>
          <a:prstGeom prst="rect">
            <a:avLst/>
          </a:prstGeom>
        </p:spPr>
      </p:pic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Актуальность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28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Bahnschrift SemiLight" panose="020B0502040204020203" pitchFamily="34" charset="0"/>
              </a:rPr>
              <a:t>Что предлагает </a:t>
            </a:r>
            <a:r>
              <a:rPr lang="en-US" sz="4000" dirty="0">
                <a:latin typeface="Bahnschrift SemiLight" panose="020B0502040204020203" pitchFamily="34" charset="0"/>
              </a:rPr>
              <a:t>WB</a:t>
            </a:r>
            <a:r>
              <a:rPr lang="ru-RU" sz="4000" dirty="0">
                <a:latin typeface="Bahnschrift SemiLight" panose="020B0502040204020203" pitchFamily="34" charset="0"/>
              </a:rPr>
              <a:t>?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DF8C29A-1A92-F18C-5D04-059F53A2B1EE}"/>
              </a:ext>
            </a:extLst>
          </p:cNvPr>
          <p:cNvCxnSpPr>
            <a:cxnSpLocks/>
          </p:cNvCxnSpPr>
          <p:nvPr/>
        </p:nvCxnSpPr>
        <p:spPr>
          <a:xfrm>
            <a:off x="3347499" y="2378979"/>
            <a:ext cx="22422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A30FD3B-D331-C72C-7EE3-6A6540C1EBA1}"/>
              </a:ext>
            </a:extLst>
          </p:cNvPr>
          <p:cNvCxnSpPr>
            <a:cxnSpLocks/>
          </p:cNvCxnSpPr>
          <p:nvPr/>
        </p:nvCxnSpPr>
        <p:spPr>
          <a:xfrm>
            <a:off x="3347499" y="3588903"/>
            <a:ext cx="76650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961A1F5-372C-3931-2520-0D69A9D3A876}"/>
              </a:ext>
            </a:extLst>
          </p:cNvPr>
          <p:cNvCxnSpPr>
            <a:cxnSpLocks/>
          </p:cNvCxnSpPr>
          <p:nvPr/>
        </p:nvCxnSpPr>
        <p:spPr>
          <a:xfrm>
            <a:off x="7259541" y="4003696"/>
            <a:ext cx="38722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74E58349-8073-FD4A-DFF1-E797EC1883AB}"/>
              </a:ext>
            </a:extLst>
          </p:cNvPr>
          <p:cNvCxnSpPr>
            <a:cxnSpLocks/>
          </p:cNvCxnSpPr>
          <p:nvPr/>
        </p:nvCxnSpPr>
        <p:spPr>
          <a:xfrm>
            <a:off x="4231419" y="4187901"/>
            <a:ext cx="198650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165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F5009B2-29EC-101C-5826-60BA05C3C9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66" r="35116"/>
          <a:stretch/>
        </p:blipFill>
        <p:spPr>
          <a:xfrm>
            <a:off x="6859988" y="2079607"/>
            <a:ext cx="4858738" cy="39074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5D2D32-E4D9-A10A-D4EE-E587D3A90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79607"/>
            <a:ext cx="5926561" cy="3382951"/>
          </a:xfrm>
          <a:prstGeom prst="rect">
            <a:avLst/>
          </a:prstGeom>
        </p:spPr>
      </p:pic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Актуальность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28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Bahnschrift SemiLight" panose="020B0502040204020203" pitchFamily="34" charset="0"/>
              </a:rPr>
              <a:t>Как это выглядит?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E771F2F-38B7-E62D-06FE-52589290A405}"/>
              </a:ext>
            </a:extLst>
          </p:cNvPr>
          <p:cNvSpPr txBox="1">
            <a:spLocks/>
          </p:cNvSpPr>
          <p:nvPr/>
        </p:nvSpPr>
        <p:spPr>
          <a:xfrm>
            <a:off x="767963" y="1553951"/>
            <a:ext cx="3430326" cy="462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Bahnschrift SemiLight" panose="020B0502040204020203" pitchFamily="34" charset="0"/>
              </a:rPr>
              <a:t>Базовые возможности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A4B3BA-03BB-75F8-CAA9-30DD7643FC95}"/>
              </a:ext>
            </a:extLst>
          </p:cNvPr>
          <p:cNvSpPr txBox="1">
            <a:spLocks/>
          </p:cNvSpPr>
          <p:nvPr/>
        </p:nvSpPr>
        <p:spPr>
          <a:xfrm>
            <a:off x="6859988" y="1553950"/>
            <a:ext cx="3430326" cy="462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Bahnschrift SemiLight" panose="020B0502040204020203" pitchFamily="34" charset="0"/>
              </a:rPr>
              <a:t>Расширенные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779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Проект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latin typeface="Bahnschrift SemiLight" panose="020B0502040204020203" pitchFamily="34" charset="0"/>
              </a:rPr>
              <a:t>“WB Star Bot</a:t>
            </a:r>
            <a:r>
              <a:rPr lang="ru-RU" sz="4000" dirty="0">
                <a:latin typeface="Bahnschrift SemiLight" panose="020B0502040204020203" pitchFamily="34" charset="0"/>
              </a:rPr>
              <a:t> – что мы предлагаем</a:t>
            </a:r>
            <a:r>
              <a:rPr lang="en-US" sz="4000" dirty="0">
                <a:latin typeface="Bahnschrift SemiLight" panose="020B0502040204020203" pitchFamily="34" charset="0"/>
              </a:rPr>
              <a:t>”</a:t>
            </a:r>
            <a:endParaRPr lang="ru-RU" sz="4000" dirty="0">
              <a:latin typeface="Bahnschrift SemiLight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75" y="4177660"/>
            <a:ext cx="4298643" cy="6212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733" y="2556506"/>
            <a:ext cx="1898536" cy="18985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E8D01C-2DAF-47BC-15C7-10209CF5D4BE}"/>
              </a:ext>
            </a:extLst>
          </p:cNvPr>
          <p:cNvSpPr txBox="1"/>
          <p:nvPr/>
        </p:nvSpPr>
        <p:spPr>
          <a:xfrm>
            <a:off x="838200" y="2078677"/>
            <a:ext cx="7108179" cy="3439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ahnschrift SemiLight" panose="020B0502040204020203" pitchFamily="34" charset="0"/>
              </a:rPr>
              <a:t>Целью разработки является </a:t>
            </a:r>
          </a:p>
          <a:p>
            <a:pPr>
              <a:lnSpc>
                <a:spcPct val="150000"/>
              </a:lnSpc>
            </a:pPr>
            <a:r>
              <a:rPr lang="ru-RU" sz="3200" b="1" dirty="0">
                <a:latin typeface="Bahnschrift SemiLight" panose="020B0502040204020203" pitchFamily="34" charset="0"/>
              </a:rPr>
              <a:t>Создание дополнительного инструмента, который призван извлечь максимум пользы из </a:t>
            </a:r>
            <a:r>
              <a:rPr lang="en-US" sz="3200" b="1" dirty="0">
                <a:latin typeface="Bahnschrift SemiLight" panose="020B0502040204020203" pitchFamily="34" charset="0"/>
              </a:rPr>
              <a:t>WB API </a:t>
            </a:r>
            <a:r>
              <a:rPr lang="ru-RU" sz="3200" b="1" dirty="0">
                <a:latin typeface="Bahnschrift SemiLight" panose="020B0502040204020203" pitchFamily="34" charset="0"/>
              </a:rPr>
              <a:t>для продавца.</a:t>
            </a:r>
            <a:endParaRPr lang="ru-RU" sz="320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78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482"/>
            <a:ext cx="2249424" cy="39697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1199"/>
            <a:ext cx="3017520" cy="3969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21195"/>
            <a:ext cx="2433463" cy="396971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Решения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7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Bahnschrift SemiLight" panose="020B0502040204020203" pitchFamily="34" charset="0"/>
              </a:rPr>
              <a:t>Новые решения от </a:t>
            </a:r>
            <a:r>
              <a:rPr lang="en-US" sz="4000" dirty="0">
                <a:latin typeface="Bahnschrift SemiLight" panose="020B0502040204020203" pitchFamily="34" charset="0"/>
              </a:rPr>
              <a:t>“WB Star Bot”</a:t>
            </a:r>
            <a:endParaRPr lang="ru-RU" sz="4000" dirty="0">
              <a:latin typeface="Bahnschrift SemiLight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1394628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 SemiLight" panose="020B0502040204020203" pitchFamily="34" charset="0"/>
              </a:rPr>
              <a:t>Для продавцов </a:t>
            </a:r>
            <a:r>
              <a:rPr lang="en-US" sz="2000" dirty="0" err="1">
                <a:latin typeface="Bahnschrift SemiLight" panose="020B0502040204020203" pitchFamily="34" charset="0"/>
              </a:rPr>
              <a:t>WBStarBot</a:t>
            </a:r>
            <a:r>
              <a:rPr lang="en-US" sz="2000" dirty="0">
                <a:latin typeface="Bahnschrift SemiLight" panose="020B0502040204020203" pitchFamily="34" charset="0"/>
              </a:rPr>
              <a:t> </a:t>
            </a:r>
            <a:r>
              <a:rPr lang="ru-RU" sz="2000" dirty="0">
                <a:latin typeface="Bahnschrift SemiLight" panose="020B0502040204020203" pitchFamily="34" charset="0"/>
              </a:rPr>
              <a:t>предоставляет ряд новых решений, основными из которых являются: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2265551"/>
            <a:ext cx="77815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1) Уведомления </a:t>
            </a:r>
            <a:r>
              <a:rPr lang="ru-RU" sz="1600" dirty="0">
                <a:latin typeface="Bahnschrift SemiLight" panose="020B0502040204020203" pitchFamily="34" charset="0"/>
              </a:rPr>
              <a:t>о новых заказах, их остатках, подсчет выручки и аналитика продвижения в таблице продавцов </a:t>
            </a:r>
            <a:r>
              <a:rPr lang="en-US" sz="1600" dirty="0">
                <a:latin typeface="Bahnschrift SemiLight" panose="020B0502040204020203" pitchFamily="34" charset="0"/>
              </a:rPr>
              <a:t>WB</a:t>
            </a:r>
            <a:endParaRPr lang="ru-RU" sz="1600" dirty="0">
              <a:latin typeface="Bahnschrift SemiLight" panose="020B0502040204020203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2) Подробные отчеты </a:t>
            </a:r>
            <a:r>
              <a:rPr lang="ru-RU" sz="1600" dirty="0">
                <a:latin typeface="Bahnschrift SemiLight" panose="020B0502040204020203" pitchFamily="34" charset="0"/>
              </a:rPr>
              <a:t>о товарах их наличии, прогноза поставок и финансовый отчет.</a:t>
            </a:r>
          </a:p>
          <a:p>
            <a:pPr lvl="0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3) Алгоритмы </a:t>
            </a:r>
            <a:r>
              <a:rPr lang="ru-RU" sz="1600" dirty="0">
                <a:latin typeface="Bahnschrift SemiLight" panose="020B0502040204020203" pitchFamily="34" charset="0"/>
              </a:rPr>
              <a:t>авто-продвижение товара продавца в системе </a:t>
            </a:r>
            <a:r>
              <a:rPr lang="en-US" sz="1600" dirty="0">
                <a:latin typeface="Bahnschrift SemiLight" panose="020B0502040204020203" pitchFamily="34" charset="0"/>
              </a:rPr>
              <a:t>WB </a:t>
            </a:r>
            <a:r>
              <a:rPr lang="ru-RU" sz="1600" dirty="0">
                <a:latin typeface="Bahnschrift SemiLight" panose="020B0502040204020203" pitchFamily="34" charset="0"/>
              </a:rPr>
              <a:t>при помощи уникальных решений: </a:t>
            </a:r>
          </a:p>
          <a:p>
            <a:pPr marL="342900" lvl="0" indent="-342900">
              <a:lnSpc>
                <a:spcPct val="150000"/>
              </a:lnSpc>
              <a:buAutoNum type="alphaLcParenR"/>
            </a:pPr>
            <a:r>
              <a:rPr lang="ru-RU" sz="1600" dirty="0">
                <a:latin typeface="Bahnschrift SemiLight" panose="020B0502040204020203" pitchFamily="34" charset="0"/>
              </a:rPr>
              <a:t>Алгоритм удержание рекламной позиции товара в поисковой выдаче по лучшей цене (за рекламу). </a:t>
            </a:r>
          </a:p>
          <a:p>
            <a:pPr marL="342900" lvl="0" indent="-342900">
              <a:lnSpc>
                <a:spcPct val="150000"/>
              </a:lnSpc>
              <a:buAutoNum type="alphaLcParenR"/>
            </a:pPr>
            <a:r>
              <a:rPr lang="ru-RU" sz="1600" dirty="0">
                <a:latin typeface="Bahnschrift SemiLight" panose="020B0502040204020203" pitchFamily="34" charset="0"/>
              </a:rPr>
              <a:t>Алгоритм само выкупа товаров для старта продаж (для новых продавцов и новых товаров) </a:t>
            </a:r>
          </a:p>
          <a:p>
            <a:pPr marL="342900" lvl="0" indent="-342900">
              <a:lnSpc>
                <a:spcPct val="150000"/>
              </a:lnSpc>
              <a:buAutoNum type="alphaLcParenR"/>
            </a:pPr>
            <a:r>
              <a:rPr lang="ru-RU" sz="1600" dirty="0">
                <a:latin typeface="Bahnschrift SemiLight" panose="020B0502040204020203" pitchFamily="34" charset="0"/>
              </a:rPr>
              <a:t>Алгоритм аналитики продаж и поисковой выдачи товара по РАЗНЫМ РЕГИОНАМ.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825" y="3755114"/>
            <a:ext cx="2886840" cy="4172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940" y="1649124"/>
            <a:ext cx="2314609" cy="231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19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Что мы имеем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latin typeface="Bahnschrift SemiLight" panose="020B0502040204020203" pitchFamily="34" charset="0"/>
              </a:rPr>
              <a:t>“WB Star Bot”</a:t>
            </a:r>
            <a:r>
              <a:rPr lang="ru-RU" sz="4000" dirty="0">
                <a:latin typeface="Bahnschrift SemiLight" panose="020B0502040204020203" pitchFamily="34" charset="0"/>
              </a:rPr>
              <a:t> – реальность!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440083"/>
            <a:ext cx="5559552" cy="2606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latin typeface="Bahnschrift SemiLight" panose="020B0502040204020203" pitchFamily="34" charset="0"/>
              </a:rPr>
              <a:t>На данный момент </a:t>
            </a:r>
            <a:r>
              <a:rPr lang="en-US" sz="2800" b="1" dirty="0" err="1">
                <a:latin typeface="Bahnschrift SemiLight" panose="020B0502040204020203" pitchFamily="34" charset="0"/>
              </a:rPr>
              <a:t>WbStarBot</a:t>
            </a:r>
            <a:r>
              <a:rPr lang="en-US" sz="2800" b="1" dirty="0">
                <a:latin typeface="Bahnschrift SemiLight" panose="020B0502040204020203" pitchFamily="34" charset="0"/>
              </a:rPr>
              <a:t> </a:t>
            </a:r>
            <a:r>
              <a:rPr lang="ru-RU" sz="2800" b="1" dirty="0">
                <a:latin typeface="Bahnschrift SemiLight" panose="020B0502040204020203" pitchFamily="34" charset="0"/>
              </a:rPr>
              <a:t>– не просто идея, и мы уже сейчас активно развиваем продукт для выхода на рынок. </a:t>
            </a:r>
            <a:endParaRPr lang="ru-RU" sz="28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0334" r="40833"/>
          <a:stretch/>
        </p:blipFill>
        <p:spPr>
          <a:xfrm>
            <a:off x="7513320" y="1194235"/>
            <a:ext cx="3840480" cy="53053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300" y="311045"/>
            <a:ext cx="2314609" cy="23146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87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Что мы имеем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latin typeface="Bahnschrift SemiLight" panose="020B0502040204020203" pitchFamily="34" charset="0"/>
              </a:rPr>
              <a:t>“WB Star Bot”</a:t>
            </a:r>
            <a:r>
              <a:rPr lang="ru-RU" sz="4000" dirty="0">
                <a:latin typeface="Bahnschrift SemiLight" panose="020B0502040204020203" pitchFamily="34" charset="0"/>
              </a:rPr>
              <a:t> – реальность!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219" b="73438" l="9814" r="89848"/>
                    </a14:imgEffect>
                  </a14:imgLayer>
                </a14:imgProps>
              </a:ext>
            </a:extLst>
          </a:blip>
          <a:srcRect t="20178" b="27709"/>
          <a:stretch/>
        </p:blipFill>
        <p:spPr>
          <a:xfrm>
            <a:off x="3378615" y="1194235"/>
            <a:ext cx="5140545" cy="58020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1210056" y="2355193"/>
            <a:ext cx="2884424" cy="753767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1066800" y="5171441"/>
            <a:ext cx="3027680" cy="1259839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339296" y="4197403"/>
            <a:ext cx="1910080" cy="44957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7680961" y="2401943"/>
            <a:ext cx="3860799" cy="625737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7813041" y="5405121"/>
            <a:ext cx="2123439" cy="518159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7680962" y="3992882"/>
            <a:ext cx="1950718" cy="204521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420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Что мы имеем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Bahnschrift SemiLight" panose="020B0502040204020203" pitchFamily="34" charset="0"/>
              </a:rPr>
              <a:t>Коммерческий план </a:t>
            </a:r>
            <a:r>
              <a:rPr lang="en-US" sz="4000" dirty="0">
                <a:latin typeface="Bahnschrift SemiLight" panose="020B0502040204020203" pitchFamily="34" charset="0"/>
              </a:rPr>
              <a:t>Star system</a:t>
            </a:r>
            <a:endParaRPr lang="ru-RU" sz="4000" dirty="0">
              <a:latin typeface="Bahnschrift SemiLight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A3DA46-085C-5E85-95D0-4362C63020C8}"/>
              </a:ext>
            </a:extLst>
          </p:cNvPr>
          <p:cNvSpPr txBox="1"/>
          <p:nvPr/>
        </p:nvSpPr>
        <p:spPr>
          <a:xfrm>
            <a:off x="838198" y="1378500"/>
            <a:ext cx="10974573" cy="1960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latin typeface="Bahnschrift SemiLight" panose="020B0502040204020203" pitchFamily="34" charset="0"/>
              </a:rPr>
              <a:t>Оптимальный объем инвестиций на поддержание и развитие системы</a:t>
            </a:r>
            <a:r>
              <a:rPr lang="en-US" sz="2800" b="1" dirty="0">
                <a:latin typeface="Bahnschrift SemiLight" panose="020B0502040204020203" pitchFamily="34" charset="0"/>
              </a:rPr>
              <a:t>: </a:t>
            </a:r>
            <a:r>
              <a:rPr lang="ru-RU" sz="2800" b="1" u="sng" dirty="0">
                <a:solidFill>
                  <a:srgbClr val="FF0000"/>
                </a:solidFill>
                <a:latin typeface="Bahnschrift SemiLight" panose="020B0502040204020203" pitchFamily="34" charset="0"/>
              </a:rPr>
              <a:t>2 млн. год. </a:t>
            </a:r>
            <a:r>
              <a:rPr lang="ru-RU" sz="2800" b="1" u="sng" dirty="0">
                <a:latin typeface="Bahnschrift SemiLight" panose="020B0502040204020203" pitchFamily="34" charset="0"/>
              </a:rPr>
              <a:t>(ожидаемый срок выхода на самоокупаемость – 2 года)</a:t>
            </a:r>
            <a:endParaRPr lang="ru-RU" sz="2800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DBEB87-F253-3D43-8FCE-5A05A66F8126}"/>
              </a:ext>
            </a:extLst>
          </p:cNvPr>
          <p:cNvSpPr txBox="1"/>
          <p:nvPr/>
        </p:nvSpPr>
        <p:spPr>
          <a:xfrm>
            <a:off x="838197" y="3743325"/>
            <a:ext cx="9315895" cy="2980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latin typeface="Bahnschrift SemiLight" panose="020B0502040204020203" pitchFamily="34" charset="0"/>
              </a:rPr>
              <a:t>Основные затраты</a:t>
            </a:r>
            <a:r>
              <a:rPr lang="en-US" sz="2800" b="1" dirty="0">
                <a:latin typeface="Bahnschrift SemiLight" panose="020B0502040204020203" pitchFamily="34" charset="0"/>
              </a:rPr>
              <a:t>:</a:t>
            </a:r>
            <a:endParaRPr lang="ru-RU" sz="2800" b="1" dirty="0">
              <a:latin typeface="Bahnschrift Semi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Bahnschrift SemiLight" panose="020B0502040204020203" pitchFamily="34" charset="0"/>
              </a:rPr>
              <a:t>-работа серверов (аренда, приобретение </a:t>
            </a:r>
            <a:r>
              <a:rPr lang="ru-RU" sz="2400" b="1" dirty="0" err="1">
                <a:latin typeface="Bahnschrift SemiLight" panose="020B0502040204020203" pitchFamily="34" charset="0"/>
              </a:rPr>
              <a:t>одорудования</a:t>
            </a:r>
            <a:r>
              <a:rPr lang="ru-RU" sz="2400" b="1" dirty="0">
                <a:latin typeface="Bahnschrift SemiLight" panose="020B0502040204020203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Bahnschrift SemiLight" panose="020B0502040204020203" pitchFamily="34" charset="0"/>
              </a:rPr>
              <a:t>-продвижение проекта (реклама)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Bahnschrift SemiLight" panose="020B0502040204020203" pitchFamily="34" charset="0"/>
              </a:rPr>
              <a:t>-упущенная выгода</a:t>
            </a:r>
          </a:p>
          <a:p>
            <a:pPr>
              <a:lnSpc>
                <a:spcPct val="150000"/>
              </a:lnSpc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328398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Что мы имеем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Bahnschrift SemiLight" panose="020B0502040204020203" pitchFamily="34" charset="0"/>
              </a:rPr>
              <a:t>Коммерческий план </a:t>
            </a:r>
            <a:r>
              <a:rPr lang="en-US" sz="4000" dirty="0">
                <a:latin typeface="Bahnschrift SemiLight" panose="020B0502040204020203" pitchFamily="34" charset="0"/>
              </a:rPr>
              <a:t>Star system</a:t>
            </a:r>
            <a:endParaRPr lang="ru-RU" sz="4000" dirty="0">
              <a:latin typeface="Bahnschrift SemiLight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A3DA46-085C-5E85-95D0-4362C63020C8}"/>
              </a:ext>
            </a:extLst>
          </p:cNvPr>
          <p:cNvSpPr txBox="1"/>
          <p:nvPr/>
        </p:nvSpPr>
        <p:spPr>
          <a:xfrm>
            <a:off x="838198" y="1294642"/>
            <a:ext cx="10974573" cy="667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latin typeface="Bahnschrift SemiLight" panose="020B0502040204020203" pitchFamily="34" charset="0"/>
              </a:rPr>
              <a:t>Ожидаемый объем прибыли</a:t>
            </a:r>
            <a:r>
              <a:rPr lang="en-US" sz="2800" b="1" dirty="0">
                <a:latin typeface="Bahnschrift SemiLight" panose="020B0502040204020203" pitchFamily="34" charset="0"/>
              </a:rPr>
              <a:t>:</a:t>
            </a:r>
            <a:endParaRPr lang="ru-RU" sz="2800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DBEB87-F253-3D43-8FCE-5A05A66F8126}"/>
              </a:ext>
            </a:extLst>
          </p:cNvPr>
          <p:cNvSpPr txBox="1"/>
          <p:nvPr/>
        </p:nvSpPr>
        <p:spPr>
          <a:xfrm>
            <a:off x="838198" y="2308165"/>
            <a:ext cx="4860853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latin typeface="Bahnschrift SemiLight" panose="020B0502040204020203" pitchFamily="34" charset="0"/>
              </a:rPr>
              <a:t>Минимум</a:t>
            </a:r>
            <a:r>
              <a:rPr lang="en-US" sz="2400" b="1" dirty="0">
                <a:latin typeface="Bahnschrift SemiLigh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Bahnschrift SemiLight" panose="020B0502040204020203" pitchFamily="34" charset="0"/>
              </a:rPr>
              <a:t>При привлечении 1% от общей суммы (3 000 продавцов) и стоимости подписки в 3 000 рублей в месяц, ежемесячный доход составит </a:t>
            </a:r>
            <a:r>
              <a:rPr lang="ru-RU" sz="2400" b="1" u="sng" dirty="0">
                <a:solidFill>
                  <a:srgbClr val="FF0000"/>
                </a:solidFill>
                <a:latin typeface="Bahnschrift SemiLight" panose="020B0502040204020203" pitchFamily="34" charset="0"/>
              </a:rPr>
              <a:t>9 млн. рублей мес.</a:t>
            </a:r>
          </a:p>
          <a:p>
            <a:pPr>
              <a:lnSpc>
                <a:spcPct val="150000"/>
              </a:lnSpc>
            </a:pPr>
            <a:endParaRPr lang="ru-RU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08406-A006-ACDA-A799-B53EAEB09E52}"/>
              </a:ext>
            </a:extLst>
          </p:cNvPr>
          <p:cNvSpPr txBox="1"/>
          <p:nvPr/>
        </p:nvSpPr>
        <p:spPr>
          <a:xfrm>
            <a:off x="5930971" y="2425123"/>
            <a:ext cx="4935503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u="sng" dirty="0">
                <a:latin typeface="Bahnschrift SemiLight" panose="020B0502040204020203" pitchFamily="34" charset="0"/>
              </a:rPr>
              <a:t>Цель</a:t>
            </a:r>
            <a:r>
              <a:rPr lang="en-US" sz="2400" b="1" u="sng" dirty="0">
                <a:latin typeface="Bahnschrift SemiLigh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Bahnschrift SemiLight" panose="020B0502040204020203" pitchFamily="34" charset="0"/>
              </a:rPr>
              <a:t>Привлечение 8 000 пользователей (за 2 года) при стоимости подписки в 3 000 рублей в месяц, ежемесячный доход составит </a:t>
            </a:r>
            <a:r>
              <a:rPr lang="ru-RU" sz="2400" b="1" u="sng" dirty="0">
                <a:solidFill>
                  <a:srgbClr val="FF0000"/>
                </a:solidFill>
                <a:latin typeface="Bahnschrift SemiLight" panose="020B0502040204020203" pitchFamily="34" charset="0"/>
              </a:rPr>
              <a:t>24 млн. рублей мес.</a:t>
            </a:r>
          </a:p>
          <a:p>
            <a:pPr>
              <a:lnSpc>
                <a:spcPct val="150000"/>
              </a:lnSpc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018324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-35173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SemiLight" panose="020B0502040204020203" pitchFamily="34" charset="0"/>
              </a:rPr>
              <a:t>Итог</a:t>
            </a:r>
            <a:r>
              <a:rPr lang="en-US" sz="2400" dirty="0">
                <a:latin typeface="Bahnschrift SemiLight" panose="020B0502040204020203" pitchFamily="34" charset="0"/>
              </a:rPr>
              <a:t>:</a:t>
            </a:r>
            <a:endParaRPr lang="ru-RU" sz="2400" dirty="0">
              <a:latin typeface="Bahnschrift SemiLight" panose="020B0502040204020203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38200" y="496116"/>
            <a:ext cx="10515600" cy="69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latin typeface="Bahnschrift SemiLight" panose="020B0502040204020203" pitchFamily="34" charset="0"/>
              </a:rPr>
              <a:t>“Star system”</a:t>
            </a:r>
            <a:r>
              <a:rPr lang="ru-RU" sz="4000" dirty="0">
                <a:latin typeface="Bahnschrift SemiLight" panose="020B0502040204020203" pitchFamily="34" charset="0"/>
              </a:rPr>
              <a:t> – итоги и перспективы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042087"/>
            <a:ext cx="7609840" cy="167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latin typeface="Bahnschrift SemiLight" panose="020B0502040204020203" pitchFamily="34" charset="0"/>
              </a:rPr>
              <a:t>В результате разработки и теста </a:t>
            </a:r>
            <a:r>
              <a:rPr lang="en-US" sz="2400" b="1" u="sng" dirty="0">
                <a:latin typeface="Bahnschrift SemiLight" panose="020B0502040204020203" pitchFamily="34" charset="0"/>
              </a:rPr>
              <a:t>MVP </a:t>
            </a:r>
            <a:r>
              <a:rPr lang="ru-RU" sz="2400" b="1" u="sng" dirty="0">
                <a:latin typeface="Bahnschrift SemiLight" panose="020B0502040204020203" pitchFamily="34" charset="0"/>
              </a:rPr>
              <a:t>- </a:t>
            </a:r>
            <a:r>
              <a:rPr lang="en-US" sz="2400" b="1" u="sng" dirty="0">
                <a:latin typeface="Bahnschrift SemiLight" panose="020B0502040204020203" pitchFamily="34" charset="0"/>
              </a:rPr>
              <a:t>WB Star Bot</a:t>
            </a:r>
            <a:r>
              <a:rPr lang="ru-RU" sz="2400" b="1" u="sng" dirty="0">
                <a:latin typeface="Bahnschrift SemiLight" panose="020B0502040204020203" pitchFamily="34" charset="0"/>
              </a:rPr>
              <a:t> </a:t>
            </a:r>
            <a:r>
              <a:rPr lang="ru-RU" sz="2400" b="1" dirty="0">
                <a:latin typeface="Bahnschrift SemiLight" panose="020B0502040204020203" pitchFamily="34" charset="0"/>
              </a:rPr>
              <a:t>есть основания полагать, что инструмент полезен и продавцы </a:t>
            </a:r>
            <a:r>
              <a:rPr lang="en-US" sz="2400" b="1" dirty="0">
                <a:latin typeface="Bahnschrift SemiLight" panose="020B0502040204020203" pitchFamily="34" charset="0"/>
              </a:rPr>
              <a:t>WB </a:t>
            </a:r>
            <a:r>
              <a:rPr lang="ru-RU" sz="2400" b="1" dirty="0">
                <a:latin typeface="Bahnschrift SemiLight" panose="020B0502040204020203" pitchFamily="34" charset="0"/>
              </a:rPr>
              <a:t>готовы его использовать.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8650" y="3743325"/>
            <a:ext cx="3943350" cy="31146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940" y="1649124"/>
            <a:ext cx="2314609" cy="2314609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10724194" y="3237496"/>
            <a:ext cx="304800" cy="274320"/>
          </a:xfrm>
          <a:prstGeom prst="line">
            <a:avLst/>
          </a:prstGeom>
          <a:ln w="149225" cmpd="sng">
            <a:solidFill>
              <a:schemeClr val="accent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10947714" y="2953016"/>
            <a:ext cx="436880" cy="558800"/>
          </a:xfrm>
          <a:prstGeom prst="line">
            <a:avLst/>
          </a:prstGeom>
          <a:ln w="149225" cmpd="sng">
            <a:solidFill>
              <a:schemeClr val="accent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8324D07-5296-CC43-6F23-8EF980CF8706}"/>
              </a:ext>
            </a:extLst>
          </p:cNvPr>
          <p:cNvSpPr txBox="1"/>
          <p:nvPr/>
        </p:nvSpPr>
        <p:spPr>
          <a:xfrm>
            <a:off x="838200" y="3963733"/>
            <a:ext cx="7609840" cy="167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latin typeface="Bahnschrift SemiLight" panose="020B0502040204020203" pitchFamily="34" charset="0"/>
              </a:rPr>
              <a:t>Таким образом, на основе результатов тестов, есть основание утверждать, что дальнейшая разработка </a:t>
            </a:r>
            <a:r>
              <a:rPr lang="en-US" sz="2400" b="1" dirty="0">
                <a:latin typeface="Bahnschrift SemiLight" panose="020B0502040204020203" pitchFamily="34" charset="0"/>
              </a:rPr>
              <a:t>Star system</a:t>
            </a:r>
            <a:r>
              <a:rPr lang="ru-RU" sz="2400" b="1" dirty="0">
                <a:latin typeface="Bahnschrift SemiLight" panose="020B0502040204020203" pitchFamily="34" charset="0"/>
              </a:rPr>
              <a:t> </a:t>
            </a:r>
            <a:r>
              <a:rPr lang="ru-RU" sz="2400" b="1" u="sng" dirty="0">
                <a:latin typeface="Bahnschrift SemiLight" panose="020B0502040204020203" pitchFamily="34" charset="0"/>
              </a:rPr>
              <a:t>имеет перспективу.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3B25DE-B817-C907-D83C-F56ADBE43A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6" r="33962"/>
          <a:stretch/>
        </p:blipFill>
        <p:spPr>
          <a:xfrm>
            <a:off x="9066008" y="3667294"/>
            <a:ext cx="2150472" cy="82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61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493</Words>
  <Application>Microsoft Office PowerPoint</Application>
  <PresentationFormat>Широкоэкранный</PresentationFormat>
  <Paragraphs>68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Bahnschrift SemiLight</vt:lpstr>
      <vt:lpstr>Calibri</vt:lpstr>
      <vt:lpstr>Calibri Light</vt:lpstr>
      <vt:lpstr>Тема Office</vt:lpstr>
      <vt:lpstr>Проект: Star System</vt:lpstr>
      <vt:lpstr>Проект:</vt:lpstr>
      <vt:lpstr>Актуальность:</vt:lpstr>
      <vt:lpstr> Актуальность:</vt:lpstr>
      <vt:lpstr>Актуальность:</vt:lpstr>
      <vt:lpstr>Проблема:</vt:lpstr>
      <vt:lpstr>Актуальность:</vt:lpstr>
      <vt:lpstr>Актуальность:</vt:lpstr>
      <vt:lpstr>Проект:</vt:lpstr>
      <vt:lpstr>Решения:</vt:lpstr>
      <vt:lpstr>Что мы имеем:</vt:lpstr>
      <vt:lpstr>Что мы имеем:</vt:lpstr>
      <vt:lpstr>Что мы имеем:</vt:lpstr>
      <vt:lpstr>Что мы имеем:</vt:lpstr>
      <vt:lpstr>Итог: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 инструмент тезнологизации в бизнесе продаж  Star system</dc:title>
  <dc:creator>Zorya</dc:creator>
  <cp:lastModifiedBy>zoryagroup@mail.ru</cp:lastModifiedBy>
  <cp:revision>17</cp:revision>
  <dcterms:created xsi:type="dcterms:W3CDTF">2022-10-19T10:17:26Z</dcterms:created>
  <dcterms:modified xsi:type="dcterms:W3CDTF">2022-11-29T09:11:02Z</dcterms:modified>
</cp:coreProperties>
</file>