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86" r:id="rId2"/>
    <p:sldId id="441" r:id="rId3"/>
    <p:sldId id="434" r:id="rId4"/>
    <p:sldId id="440" r:id="rId5"/>
    <p:sldId id="439" r:id="rId6"/>
    <p:sldId id="438" r:id="rId7"/>
    <p:sldId id="436" r:id="rId8"/>
    <p:sldId id="437" r:id="rId9"/>
    <p:sldId id="260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CC2"/>
    <a:srgbClr val="28467C"/>
    <a:srgbClr val="7EC4E8"/>
    <a:srgbClr val="264478"/>
    <a:srgbClr val="4976C7"/>
    <a:srgbClr val="C9D6ED"/>
    <a:srgbClr val="C3D1EB"/>
    <a:srgbClr val="A0B8E0"/>
    <a:srgbClr val="97B2DD"/>
    <a:srgbClr val="6A8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2360" autoAdjust="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C58C9A71-6CC7-4490-AF50-EBDB3A7D9D90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ACCF3173-B055-4507-BEF4-E72051452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02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Google Shape;22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Google Shape;22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556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F0BC-6D3E-4083-9EEF-5D95B95CC84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365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F0BC-6D3E-4083-9EEF-5D95B95CC84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126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F0BC-6D3E-4083-9EEF-5D95B95CC84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10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F0BC-6D3E-4083-9EEF-5D95B95CC84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53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08C87-A8D8-68FC-547E-C00937D43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DC00A6-6C0B-8F75-98C4-85B0200F3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E3A96-C202-A2E1-BE6D-DC30D77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39758A-4647-7BFF-1870-AF822E94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1C4897-E7B8-1274-50B0-AD5744E8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68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F8E61-7E0E-C337-761E-85B3962D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2D82C8-DF5D-C2F2-23F0-CAF1B479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AB069-A835-D87D-61B2-68959D7D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90C8C7-519C-5C39-70CE-9D860E589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E9BD96-1EC4-750D-85BA-99EF8AA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3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C2FE1-86C9-3677-6961-51D8EE7A0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64C4A-6BFB-276D-F9C3-442F6B70A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71BB9-BDD2-3B4C-2649-057EF882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3F7DD2-DB61-2773-7351-BBE448E6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1CD4D-B96B-A796-DCA4-77BFE0C0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59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1469A-6085-BE0F-ED5B-A3FF8061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71EA4E-7C41-B492-88EE-883BA9DE30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0485BD-903C-BBC8-652E-DCA6471F4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6FE0DD-C006-558A-C7F0-D666BA853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D7FB16-C569-0A2E-C488-D5EA70E8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CAD2AE-B5CF-15A7-5D5E-979C4DD9C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2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4C184-33BE-9F05-635B-B1C96435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F29DE0-4B6A-C29D-C9A4-C73F2F507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CD41F6-34C2-BE3C-4A66-16421233B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B6100D-0604-F3A8-9972-6FB022D58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8D0CE4-384C-DF6F-F1F8-50F660E4B9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28ACBB-1CC8-59F4-F816-83848A6F7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6A564F-EE17-6DD4-C417-03BED6B1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CA994DF-CBF7-FB80-77F9-01DE8F37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6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DF18D-D993-A5C5-36F2-E70D983F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2D3A68-20DF-A8F7-28CE-788A55F6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E9834D-F582-5758-C98E-DC2EFB49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117706-FBF9-B438-9EF2-6CBD42637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68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98CFCB-0778-6920-CB89-C74EB53C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D27231-B564-5A9F-3BBD-4DE71DA9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16E6E8-270B-1636-FDBF-56A33F255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24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9901B-F2E6-42ED-B8EB-612A7F8A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38F16-8CE5-AF3C-660D-54B131D28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754B9C-935B-8CF2-6A1E-48AAAE582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0BD326-7CDA-497F-EBFD-3123D67F5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05CD0A-72E0-5BD3-1F92-FFF754AC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5FEAF7-54B0-A2AC-E4C1-117EE32A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4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A5881-E920-606B-19C5-9711C94F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F51A67-495B-BE5E-6826-AE773095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94434-04D5-E91D-3B7D-B778C73BE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9E6159-5F1A-E480-9540-B35981E0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325A5F-BCE5-36C3-47F6-6C2E2B9B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9DFF83-428F-E2D0-C18B-0B304003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36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3BB50-554F-B869-C03E-29742263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2A2E5B-8C07-BF4E-0C2D-ADF053E8D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D23F5-3382-62DA-0848-D75269FE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5C68D8-21ED-B4C9-3D91-74FD236F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F6513-B93B-DA16-7FB7-2C15682BE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84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B986B3-3A52-EE9E-BEEF-F55D94F3A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FF02F7-55E3-80BF-2211-9CA0D2D98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B0E158-369A-2191-118E-3B4A2603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1129EE-FE23-92F4-BEE2-37510450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98AA51-3BBE-1087-9858-A73B9DBD4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549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89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 l="66000" t="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A5E01-CFDF-B548-39D7-6F83A947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C9A5FC-E3CF-635F-87C0-FAD93274C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8A87E-1B2C-4AE0-2CB4-CCB8FA8F1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532A-9397-0046-9E00-25C70066BA02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38C25B-A899-0E71-E322-444A5E775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18BA67-9791-D491-2E8A-89B9A1C34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DE30-55DD-A048-BB10-FA1AABACB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1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"/>
          <p:cNvSpPr/>
          <p:nvPr/>
        </p:nvSpPr>
        <p:spPr>
          <a:xfrm>
            <a:off x="6100741" y="2616287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FCAF17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1"/>
          <p:cNvSpPr/>
          <p:nvPr/>
        </p:nvSpPr>
        <p:spPr>
          <a:xfrm>
            <a:off x="6101353" y="857249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8F00FF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6099831" y="4876752"/>
            <a:ext cx="4591146" cy="113581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>
              <a:buClr>
                <a:srgbClr val="FD493D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1"/>
          <p:cNvSpPr txBox="1"/>
          <p:nvPr/>
        </p:nvSpPr>
        <p:spPr>
          <a:xfrm>
            <a:off x="605261" y="1149003"/>
            <a:ext cx="5261548" cy="3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6" tIns="34276" rIns="34276" bIns="34276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1350"/>
              </a:spcBef>
              <a:buClr>
                <a:schemeClr val="dk1"/>
              </a:buClr>
              <a:buSzPct val="36666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Совершенствование технологий производства станин двигателей для повышения производительности</a:t>
            </a:r>
          </a:p>
        </p:txBody>
      </p:sp>
      <p:sp>
        <p:nvSpPr>
          <p:cNvPr id="227" name="Google Shape;227;p1"/>
          <p:cNvSpPr/>
          <p:nvPr/>
        </p:nvSpPr>
        <p:spPr>
          <a:xfrm>
            <a:off x="8137897" y="857249"/>
            <a:ext cx="2554598" cy="320621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B5D8E1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8137895" y="2619035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>
              <a:buClr>
                <a:srgbClr val="FBB3C1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9" name="Google Shape;229;p1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1404" t="160" b="6860"/>
          <a:stretch/>
        </p:blipFill>
        <p:spPr>
          <a:xfrm>
            <a:off x="8137895" y="2619688"/>
            <a:ext cx="2554637" cy="338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9427" y="950119"/>
            <a:ext cx="2009136" cy="153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208436-F35B-4804-A60E-B558DDC0A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"/>
          <p:cNvSpPr/>
          <p:nvPr/>
        </p:nvSpPr>
        <p:spPr>
          <a:xfrm>
            <a:off x="6100741" y="2616287"/>
            <a:ext cx="4591757" cy="33970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FCAF17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1"/>
          <p:cNvSpPr/>
          <p:nvPr/>
        </p:nvSpPr>
        <p:spPr>
          <a:xfrm>
            <a:off x="6101353" y="857249"/>
            <a:ext cx="4591145" cy="1759038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8F00FF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6099831" y="4876752"/>
            <a:ext cx="4591146" cy="1135819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>
              <a:buClr>
                <a:srgbClr val="FD493D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1"/>
          <p:cNvSpPr txBox="1"/>
          <p:nvPr/>
        </p:nvSpPr>
        <p:spPr>
          <a:xfrm>
            <a:off x="605261" y="1149003"/>
            <a:ext cx="5261548" cy="3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6" tIns="34276" rIns="34276" bIns="34276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1350"/>
              </a:spcBef>
              <a:buClr>
                <a:schemeClr val="dk1"/>
              </a:buClr>
              <a:buSzPct val="36666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Совершенствование технологий производства станин двигателей для повышения производительности</a:t>
            </a:r>
          </a:p>
        </p:txBody>
      </p:sp>
      <p:sp>
        <p:nvSpPr>
          <p:cNvPr id="227" name="Google Shape;227;p1"/>
          <p:cNvSpPr/>
          <p:nvPr/>
        </p:nvSpPr>
        <p:spPr>
          <a:xfrm>
            <a:off x="8137897" y="857249"/>
            <a:ext cx="2554598" cy="3206212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 algn="ctr">
              <a:buClr>
                <a:srgbClr val="B5D8E1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8137895" y="2619035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6" tIns="34276" rIns="34276" bIns="34276" anchor="ctr" anchorCtr="0">
            <a:noAutofit/>
          </a:bodyPr>
          <a:lstStyle/>
          <a:p>
            <a:pPr>
              <a:buClr>
                <a:srgbClr val="FBB3C1"/>
              </a:buClr>
              <a:buSzPts val="1800"/>
            </a:pPr>
            <a:endParaRPr sz="13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9" name="Google Shape;229;p1" descr="Изображение выглядит как небо, человек, оранжевый, проигрыватель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 l="1404" t="160" b="6860"/>
          <a:stretch/>
        </p:blipFill>
        <p:spPr>
          <a:xfrm>
            <a:off x="8137895" y="2619688"/>
            <a:ext cx="2554637" cy="338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9427" y="950119"/>
            <a:ext cx="2009136" cy="1535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32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CAB5-B1D0-6A7C-DF19-60F9D8E6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33815E1-63D1-47E6-BE07-A579D460DC79}"/>
              </a:ext>
            </a:extLst>
          </p:cNvPr>
          <p:cNvSpPr txBox="1"/>
          <p:nvPr/>
        </p:nvSpPr>
        <p:spPr>
          <a:xfrm>
            <a:off x="0" y="671691"/>
            <a:ext cx="74647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26" algn="just"/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Проблема: </a:t>
            </a:r>
          </a:p>
          <a:p>
            <a:pPr indent="448926"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Недостаточная эффективность и безопасность текущего производства станины двигателя ДТ-172, а также отсутствие оптимальных технологических решений, обеспечивающих высокое качество продукции, экологическую безопасность и безопасные условия труда для сотрудников.</a:t>
            </a:r>
          </a:p>
          <a:p>
            <a:pPr indent="448926" algn="just"/>
            <a:endParaRPr lang="ru-RU" sz="16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26" algn="just"/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Актуальность проекта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обусловлена необходимостью решения системных проблем в области промышленного производства, соответствующих приоритетам государственной политики Российской Федерации.</a:t>
            </a:r>
          </a:p>
          <a:p>
            <a:pPr indent="448926"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 недостаточной эффективности, качества и безопасности технологического процесса изготовления станины двигателя ДТ-172 напрямую связана с целями, обозначенными в следующих стратегических документах: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Национальный проект «Производительность труда», который ставит задачу обеспечения роста производительности через внедрение современных технологий и оптимизацию производственных процессов.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Стратегия научно-технологического развития РФ, акцентирующая важность развития высокотехнологичного машиностроения и цифровизации промышленности.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Государственная программа «Развитие промышленности и повышение ее конкурентоспособности», направленная на модернизацию производств и импортозамещение.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проект «Чистый воздух» в составе национального проекта «Экология», требующий внедрения экологически безопасных технологий на промышленных предприятиях.</a:t>
            </a:r>
          </a:p>
          <a:p>
            <a:pPr indent="448926"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Разрабатываемый в рамках проекта оптимизированный технологический процесс позволит не только повысить качество и надежность конечного продукта, но и обеспечит соответствие производства требованиям промышленной и экологической безопасности, что соответствует актуальным запросам как отрасли, так и государства в целом.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6F406A83-BC1E-4738-9650-C860787E196A}"/>
              </a:ext>
            </a:extLst>
          </p:cNvPr>
          <p:cNvSpPr txBox="1">
            <a:spLocks/>
          </p:cNvSpPr>
          <p:nvPr/>
        </p:nvSpPr>
        <p:spPr>
          <a:xfrm>
            <a:off x="1089666" y="166913"/>
            <a:ext cx="9586035" cy="132176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alt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C924D87-438E-48D8-B36A-FFAFD29183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776972" y="5663374"/>
            <a:ext cx="2484310" cy="304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0DAB06-BEA9-4826-B538-367882334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587" y="774292"/>
            <a:ext cx="451485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9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CAB5-B1D0-6A7C-DF19-60F9D8E6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6F406A83-BC1E-4738-9650-C860787E196A}"/>
              </a:ext>
            </a:extLst>
          </p:cNvPr>
          <p:cNvSpPr txBox="1">
            <a:spLocks/>
          </p:cNvSpPr>
          <p:nvPr/>
        </p:nvSpPr>
        <p:spPr>
          <a:xfrm>
            <a:off x="1799786" y="-6910"/>
            <a:ext cx="9586035" cy="132176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alt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C924D87-438E-48D8-B36A-FFAFD29183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776972" y="5663374"/>
            <a:ext cx="2484310" cy="304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1F79FF-336E-4A64-B829-B67C8647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242" y="890144"/>
            <a:ext cx="6323780" cy="4492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31FD3F-B59C-487E-AF62-5CBCCC9539E5}"/>
              </a:ext>
            </a:extLst>
          </p:cNvPr>
          <p:cNvSpPr txBox="1"/>
          <p:nvPr/>
        </p:nvSpPr>
        <p:spPr>
          <a:xfrm>
            <a:off x="0" y="1204556"/>
            <a:ext cx="579768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Усовершенствовать технологический процесс изготовления станины двигателя, обеспечить его эффективность, безопасность и экологическую безопасность, а также повысить качество продукции и снизить производственные затраты.</a:t>
            </a:r>
          </a:p>
          <a:p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Проанализировать конструкцию и станины двигателя.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Определить необходимые припуски и технологические операции.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Разработать маршрут обработки и обработки и выбрать оптимальные режимы резания и виды инструментов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Спроектировать приспособление для этапов, обеспечить его эффективность.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088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CAB5-B1D0-6A7C-DF19-60F9D8E6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6F406A83-BC1E-4738-9650-C860787E196A}"/>
              </a:ext>
            </a:extLst>
          </p:cNvPr>
          <p:cNvSpPr txBox="1">
            <a:spLocks/>
          </p:cNvSpPr>
          <p:nvPr/>
        </p:nvSpPr>
        <p:spPr>
          <a:xfrm>
            <a:off x="1702508" y="229263"/>
            <a:ext cx="9586035" cy="132176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alt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изготовления станины на производстве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C924D87-438E-48D8-B36A-FFAFD29183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776972" y="5663374"/>
            <a:ext cx="2484310" cy="304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AC78886A-B432-4570-BCF2-3A9B2DDFA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900162"/>
              </p:ext>
            </p:extLst>
          </p:nvPr>
        </p:nvGraphicFramePr>
        <p:xfrm>
          <a:off x="603115" y="890144"/>
          <a:ext cx="11089532" cy="5385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3527">
                  <a:extLst>
                    <a:ext uri="{9D8B030D-6E8A-4147-A177-3AD203B41FA5}">
                      <a16:colId xmlns:a16="http://schemas.microsoft.com/office/drawing/2014/main" val="1599223985"/>
                    </a:ext>
                  </a:extLst>
                </a:gridCol>
                <a:gridCol w="7656005">
                  <a:extLst>
                    <a:ext uri="{9D8B030D-6E8A-4147-A177-3AD203B41FA5}">
                      <a16:colId xmlns:a16="http://schemas.microsoft.com/office/drawing/2014/main" val="3589426370"/>
                    </a:ext>
                  </a:extLst>
                </a:gridCol>
              </a:tblGrid>
              <a:tr h="1585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операции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операции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584603"/>
                  </a:ext>
                </a:extLst>
              </a:tr>
              <a:tr h="2510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010 Токарная </a:t>
                      </a:r>
                    </a:p>
                  </a:txBody>
                  <a:tcPr/>
                </a:tc>
                <a:tc rowSpan="15">
                  <a:txBody>
                    <a:bodyPr/>
                    <a:lstStyle/>
                    <a:p>
                      <a:pPr indent="0" algn="just"/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процесс механической обработки детали, включающий последовательные операции:</a:t>
                      </a:r>
                    </a:p>
                    <a:p>
                      <a:pPr indent="0" algn="just"/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Токарная обработка (5 операций) - черновая и чистовая обработка поверхностей, подрезка торцов, нарезка фасок.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Фрезерная обработка на ЧПУ (3 операции) - фрезеровка пазов, сверление отверстий, зенковка, нарезка резьбы.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Слесарная обработка (2 операции) - удаление заусенцев.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Контрольные операции (3 операции) - проверка размеров.</a:t>
                      </a: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операции - испытание на герметичность сварных швов под давлением, сверлильная и резьбонарезная обработка.</a:t>
                      </a:r>
                    </a:p>
                    <a:p>
                      <a:pPr indent="0" algn="just"/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just"/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 завершается финальным контролем всех размеров по эскизам.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13989"/>
                  </a:ext>
                </a:extLst>
              </a:tr>
              <a:tr h="19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015 Токарная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35740"/>
                  </a:ext>
                </a:extLst>
              </a:tr>
              <a:tr h="303844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020 Токарная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67335"/>
                  </a:ext>
                </a:extLst>
              </a:tr>
              <a:tr h="2510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025 Токарная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11521"/>
                  </a:ext>
                </a:extLst>
              </a:tr>
              <a:tr h="198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030 Токарная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64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035 Контрольная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57339"/>
                  </a:ext>
                </a:extLst>
              </a:tr>
              <a:tr h="303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040 Фрезерная с ЧПУ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768832"/>
                  </a:ext>
                </a:extLst>
              </a:tr>
              <a:tr h="356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045 Фрезерная с ЧПУ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18390"/>
                  </a:ext>
                </a:extLst>
              </a:tr>
              <a:tr h="145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050 Слесарная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14904"/>
                  </a:ext>
                </a:extLst>
              </a:tr>
              <a:tr h="2510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055 Испытание на герметичность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493659"/>
                  </a:ext>
                </a:extLst>
              </a:tr>
              <a:tr h="283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060 Фрезерная с ЧПУ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11291"/>
                  </a:ext>
                </a:extLst>
              </a:tr>
              <a:tr h="1585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065 Слесарная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Опилить заусенцы и острые кромки, получаемые после механической обработки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990067"/>
                  </a:ext>
                </a:extLst>
              </a:tr>
              <a:tr h="1585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070 Сверлильная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0" algn="just">
                        <a:buAutoNum type="arabicPeriod"/>
                      </a:pPr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Установить и снять заготовку </a:t>
                      </a:r>
                    </a:p>
                    <a:p>
                      <a:pPr marL="342900" indent="0" algn="just">
                        <a:buAutoNum type="arabicPeriod"/>
                      </a:pPr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Сверлить 4 отверстия диаметром 1 по кондуктору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15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/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075 Резьбонарезная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Установить и снять заготовку </a:t>
                      </a:r>
                    </a:p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Нарезать резьбу М4-7Н в 4 отверстиях диаметром 1 (см. эскиз в операции № 70)</a:t>
                      </a:r>
                      <a:endParaRPr lang="ru-RU" sz="8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50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080 Контрольная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Контроль размеров по эскизам.</a:t>
                      </a:r>
                      <a:endParaRPr lang="ru-RU" sz="8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65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099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CAB5-B1D0-6A7C-DF19-60F9D8E6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33815E1-63D1-47E6-BE07-A579D460DC79}"/>
              </a:ext>
            </a:extLst>
          </p:cNvPr>
          <p:cNvSpPr txBox="1"/>
          <p:nvPr/>
        </p:nvSpPr>
        <p:spPr>
          <a:xfrm>
            <a:off x="203200" y="5557520"/>
            <a:ext cx="116433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26" algn="just"/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Испытание на герметичность рациональнее проводить перед обработкой, поскольку это сразу позволит улучшить шов при необходимости и на обработанные поверхности это никак не повлияет. Токарные операции  010, 015 и 030 можно объединить в одну операцию с использованием станка с ЧПУ и произвести обработку за один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Токарные операции 020 и 025 будем обрабатывать так же на токарном станке с ЧПУ за один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Сверление 4 отверстий по кондуктору и нарезание в этих отверстиях можно так же объединить в одну операцию и проводить ее на вертикально-сверлильном станке. По завершении производим контроль размеров, промываем деталь  и консервируем.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6F406A83-BC1E-4738-9650-C860787E196A}"/>
              </a:ext>
            </a:extLst>
          </p:cNvPr>
          <p:cNvSpPr txBox="1">
            <a:spLocks/>
          </p:cNvSpPr>
          <p:nvPr/>
        </p:nvSpPr>
        <p:spPr>
          <a:xfrm>
            <a:off x="1355079" y="65313"/>
            <a:ext cx="9586035" cy="132176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altLang="ru-RU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технологии изготовления станины</a:t>
            </a: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A9B8C6F9-F52F-46B5-A883-7EFCCC492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240151"/>
              </p:ext>
            </p:extLst>
          </p:nvPr>
        </p:nvGraphicFramePr>
        <p:xfrm>
          <a:off x="662993" y="452847"/>
          <a:ext cx="1097020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582">
                  <a:extLst>
                    <a:ext uri="{9D8B030D-6E8A-4147-A177-3AD203B41FA5}">
                      <a16:colId xmlns:a16="http://schemas.microsoft.com/office/drawing/2014/main" val="1599223985"/>
                    </a:ext>
                  </a:extLst>
                </a:gridCol>
                <a:gridCol w="7573624">
                  <a:extLst>
                    <a:ext uri="{9D8B030D-6E8A-4147-A177-3AD203B41FA5}">
                      <a16:colId xmlns:a16="http://schemas.microsoft.com/office/drawing/2014/main" val="3589426370"/>
                    </a:ext>
                  </a:extLst>
                </a:gridCol>
              </a:tblGrid>
              <a:tr h="2800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операции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операции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584603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010 Испытание на герметичность </a:t>
                      </a:r>
                    </a:p>
                  </a:txBody>
                  <a:tcPr/>
                </a:tc>
                <a:tc rowSpan="14"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Испытание на герметичность (первая операция для контроля сварного шва).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Токарная обработка на ЧПУ (2 операции вместо 5, объединены для сокращения </a:t>
                      </a:r>
                      <a:r>
                        <a:rPr lang="ru-RU" sz="1600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установов</a:t>
                      </a: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Фрезерная обработка на ЧПУ (3 операции: сверление, зенковка, нарезка резьбы групп отверстий).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Слесарная обработка (удаление заусенцев).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Сверлильная операция (объединены сверление, зенковка и нарезка резьбы для 4 отверстий).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качества.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Завершающие операции (промывка, нанесение покрытия, консервация).</a:t>
                      </a:r>
                    </a:p>
                    <a:p>
                      <a:pPr indent="0" algn="just"/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just"/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улучшение: Сокращение количества операций за счет объединения, использование ЧПУ и перенос испытания на герметичность в начало процесса.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13989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015 Токарная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35740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020 Токарная с ЧПУ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67335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025 Контрольная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11521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030 Фрезерная с ЧПУ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64567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035 Фрезерная с ЧПУ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57339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040 Контрольная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768832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045 Фрезерная с ЧПУ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18390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050 Слесарная 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14904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055 Вертикально-сверлильная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493659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060 Контрольная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endParaRPr lang="ru-RU" sz="800" b="1" i="1" u="none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11291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065 Промывочная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Опилить заусенцы и острые кромки, получаемые после механической обработки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990067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070 Нанесение покрытия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342900" indent="0" algn="just">
                        <a:buAutoNum type="arabicPeriod"/>
                      </a:pPr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Установить и снять заготовку </a:t>
                      </a:r>
                    </a:p>
                    <a:p>
                      <a:pPr marL="342900" indent="0" algn="just">
                        <a:buAutoNum type="arabicPeriod"/>
                      </a:pPr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Сверлить 4 отверстия диаметром 1 по кондуктору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15011"/>
                  </a:ext>
                </a:extLst>
              </a:tr>
              <a:tr h="280029">
                <a:tc>
                  <a:txBody>
                    <a:bodyPr/>
                    <a:lstStyle/>
                    <a:p>
                      <a:pPr indent="0" algn="just"/>
                      <a:r>
                        <a:rPr lang="ru-RU" sz="16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075 Консервация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Установить и снять заготовку </a:t>
                      </a:r>
                    </a:p>
                    <a:p>
                      <a:pPr indent="0" algn="just"/>
                      <a:r>
                        <a:rPr lang="ru-RU" sz="800" b="1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Нарезать резьбу М4-7Н в 4 отверстиях диаметром 1 (см. эскиз в операции № 70)</a:t>
                      </a:r>
                      <a:endParaRPr lang="ru-RU" sz="8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50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27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4">
            <a:extLst>
              <a:ext uri="{FF2B5EF4-FFF2-40B4-BE49-F238E27FC236}">
                <a16:creationId xmlns:a16="http://schemas.microsoft.com/office/drawing/2014/main" id="{B0EF603D-68CB-47B7-921B-00F7E7724F72}"/>
              </a:ext>
            </a:extLst>
          </p:cNvPr>
          <p:cNvSpPr txBox="1">
            <a:spLocks/>
          </p:cNvSpPr>
          <p:nvPr/>
        </p:nvSpPr>
        <p:spPr>
          <a:xfrm>
            <a:off x="1830611" y="1128504"/>
            <a:ext cx="8530777" cy="4244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Имеющиеся ресурсы: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Кадровые ресурсы: команда профессионалов с опытом в области машиностроения, инженерии и технологий, способная разрабатывать и внедрять инновационные технологии.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проекта: 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студентов 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старший преподаватель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Материалы: наличие необходимых материалов для проведения исследований, разработки и производства криволинейных деталей.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Оборудование: существующее высокотехнологичное оборудование для проведения тестирования и производства прототипов: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Фрезерный обрабатывающий центр с ЧПУ модели HAAS VF-2 BHE;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Токарный обрабатывающий центр с ЧПУ модели CNC LATHE KE50/1000;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Лазерная установка с ЧПУ модели SENFENG LASER.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453F7C-3AD1-4FFF-96B1-FA76C431E8EB}"/>
              </a:ext>
            </a:extLst>
          </p:cNvPr>
          <p:cNvSpPr/>
          <p:nvPr/>
        </p:nvSpPr>
        <p:spPr>
          <a:xfrm>
            <a:off x="3701987" y="176097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00400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4">
            <a:extLst>
              <a:ext uri="{FF2B5EF4-FFF2-40B4-BE49-F238E27FC236}">
                <a16:creationId xmlns:a16="http://schemas.microsoft.com/office/drawing/2014/main" id="{614C0EBC-BB1B-4A99-8753-AB767D7AFD0E}"/>
              </a:ext>
            </a:extLst>
          </p:cNvPr>
          <p:cNvSpPr txBox="1">
            <a:spLocks/>
          </p:cNvSpPr>
          <p:nvPr/>
        </p:nvSpPr>
        <p:spPr>
          <a:xfrm>
            <a:off x="2093689" y="1340838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способ получения дохода от созданного продукта, криволинейных деталей, будет основываться на прямых продажах. Команда проекта будет разрабатывать и производить инновационные криволинейные детали, которые будут предложены на рынке потребителям и производителям.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будет получен за счет продажи технологии изготовления деталей и конструкторско-технологической документации через различные каналы сбыта, такие как оптовые и розничные продажи, онлайн-платформы, партнерские соглашения и др.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возможно предоставление услуг по индивидуальной разработке деталей под конкретные потребности клиентов. В долгосрочной перспективе также можно рассмотреть возможность предоставления лицензий на использование технологий и дизайна криволинейных деталей другим компаниям.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FE9701-9A77-433A-91B5-B455AFEB012F}"/>
              </a:ext>
            </a:extLst>
          </p:cNvPr>
          <p:cNvSpPr/>
          <p:nvPr/>
        </p:nvSpPr>
        <p:spPr>
          <a:xfrm>
            <a:off x="3701987" y="176097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21817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4546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6799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4546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6805544" y="1726073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4546474" y="5340368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32105" y="1988841"/>
            <a:ext cx="367240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Телефон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+7 977 513-03-70</a:t>
            </a:r>
          </a:p>
          <a:p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Почта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s255301@std.novsu.ru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34896" r="19769" b="32552"/>
          <a:stretch/>
        </p:blipFill>
        <p:spPr bwMode="auto">
          <a:xfrm>
            <a:off x="5877042" y="5757816"/>
            <a:ext cx="936105" cy="1100185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7392144" y="280565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22" y="4794412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404665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39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35560" y="2711450"/>
            <a:ext cx="3384375" cy="302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FD59B6-9736-5E55-24CE-D7CCDED4F5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279"/>
          <a:stretch/>
        </p:blipFill>
        <p:spPr>
          <a:xfrm>
            <a:off x="2135558" y="2973239"/>
            <a:ext cx="3384377" cy="25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4547</TotalTime>
  <Words>905</Words>
  <Application>Microsoft Office PowerPoint</Application>
  <PresentationFormat>Широкоэкранный</PresentationFormat>
  <Paragraphs>113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Helvetica Neue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dnk_novsu@novsu.ru</cp:lastModifiedBy>
  <cp:revision>129</cp:revision>
  <cp:lastPrinted>2023-10-23T08:25:28Z</cp:lastPrinted>
  <dcterms:created xsi:type="dcterms:W3CDTF">2022-06-28T08:05:40Z</dcterms:created>
  <dcterms:modified xsi:type="dcterms:W3CDTF">2025-11-16T16:36:06Z</dcterms:modified>
</cp:coreProperties>
</file>