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Montserrat"/>
      <p:regular r:id="rId14"/>
      <p:bold r:id="rId15"/>
      <p:italic r:id="rId16"/>
      <p:boldItalic r:id="rId17"/>
    </p:embeddedFont>
    <p:embeddedFont>
      <p:font typeface="Montserrat Medium"/>
      <p:regular r:id="rId18"/>
      <p:bold r:id="rId19"/>
      <p:italic r:id="rId20"/>
      <p:boldItalic r:id="rId21"/>
    </p:embeddedFont>
    <p:embeddedFont>
      <p:font typeface="Comfortaa"/>
      <p:regular r:id="rId22"/>
      <p:bold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Medium-italic.fntdata"/><Relationship Id="rId11" Type="http://schemas.openxmlformats.org/officeDocument/2006/relationships/slide" Target="slides/slide6.xml"/><Relationship Id="rId22" Type="http://schemas.openxmlformats.org/officeDocument/2006/relationships/font" Target="fonts/Comfortaa-regular.fntdata"/><Relationship Id="rId10" Type="http://schemas.openxmlformats.org/officeDocument/2006/relationships/slide" Target="slides/slide5.xml"/><Relationship Id="rId21" Type="http://schemas.openxmlformats.org/officeDocument/2006/relationships/font" Target="fonts/MontserratMedium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Comfortaa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bold.fntdata"/><Relationship Id="rId14" Type="http://schemas.openxmlformats.org/officeDocument/2006/relationships/font" Target="fonts/Montserrat-regular.fntdata"/><Relationship Id="rId17" Type="http://schemas.openxmlformats.org/officeDocument/2006/relationships/font" Target="fonts/Montserrat-boldItalic.fntdata"/><Relationship Id="rId16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ontserratMedium-bold.fntdata"/><Relationship Id="rId6" Type="http://schemas.openxmlformats.org/officeDocument/2006/relationships/slide" Target="slides/slide1.xml"/><Relationship Id="rId18" Type="http://schemas.openxmlformats.org/officeDocument/2006/relationships/font" Target="fonts/MontserratMedium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a875a14b01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a875a14b01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a875a14b01_0_3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a875a14b01_0_3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a875a14b01_0_4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a875a14b01_0_4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a875a14b01_0_4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a875a14b01_0_4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a875a14b01_0_4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a875a14b01_0_4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a875a14b01_0_4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a875a14b01_0_4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a875a14b01_0_4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a875a14b01_0_4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5.png"/><Relationship Id="rId5" Type="http://schemas.openxmlformats.org/officeDocument/2006/relationships/image" Target="../media/image9.png"/><Relationship Id="rId6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6.png"/><Relationship Id="rId10" Type="http://schemas.openxmlformats.org/officeDocument/2006/relationships/image" Target="../media/image14.png"/><Relationship Id="rId9" Type="http://schemas.openxmlformats.org/officeDocument/2006/relationships/image" Target="../media/image22.png"/><Relationship Id="rId5" Type="http://schemas.openxmlformats.org/officeDocument/2006/relationships/image" Target="../media/image12.png"/><Relationship Id="rId6" Type="http://schemas.openxmlformats.org/officeDocument/2006/relationships/image" Target="../media/image8.png"/><Relationship Id="rId7" Type="http://schemas.openxmlformats.org/officeDocument/2006/relationships/image" Target="../media/image15.png"/><Relationship Id="rId8" Type="http://schemas.openxmlformats.org/officeDocument/2006/relationships/image" Target="../media/image2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Relationship Id="rId4" Type="http://schemas.openxmlformats.org/officeDocument/2006/relationships/image" Target="../media/image7.png"/><Relationship Id="rId5" Type="http://schemas.openxmlformats.org/officeDocument/2006/relationships/image" Target="../media/image17.png"/><Relationship Id="rId6" Type="http://schemas.openxmlformats.org/officeDocument/2006/relationships/image" Target="../media/image21.png"/><Relationship Id="rId7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1793425" y="4350900"/>
            <a:ext cx="52938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Исполнители: </a:t>
            </a:r>
            <a:r>
              <a:rPr lang="ru" sz="135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Вихарев Клим, Шестакова Дарья, </a:t>
            </a:r>
            <a:endParaRPr sz="135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Овчинникова София, Балакирева Елена</a:t>
            </a:r>
            <a:endParaRPr sz="135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" name="Google Shape;55;p13"/>
          <p:cNvSpPr txBox="1"/>
          <p:nvPr>
            <p:ph type="ctrTitle"/>
          </p:nvPr>
        </p:nvSpPr>
        <p:spPr>
          <a:xfrm>
            <a:off x="311700" y="1627900"/>
            <a:ext cx="8520600" cy="125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58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400">
                <a:latin typeface="Comfortaa"/>
                <a:ea typeface="Comfortaa"/>
                <a:cs typeface="Comfortaa"/>
                <a:sym typeface="Comfortaa"/>
              </a:rPr>
              <a:t>НАЗВАНИЕ ПРОЕКТА:ИЗГОТОВЛЕНИЕ УКРАШЕНИЙ</a:t>
            </a:r>
            <a:endParaRPr sz="24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400">
                <a:latin typeface="Comfortaa"/>
                <a:ea typeface="Comfortaa"/>
                <a:cs typeface="Comfortaa"/>
                <a:sym typeface="Comfortaa"/>
              </a:rPr>
              <a:t>В ПЕРМСКОМ ЗВЕРИНОМ СТИЛЕ </a:t>
            </a:r>
            <a:endParaRPr sz="148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5222" l="0" r="0" t="0"/>
          <a:stretch/>
        </p:blipFill>
        <p:spPr>
          <a:xfrm>
            <a:off x="2738487" y="370600"/>
            <a:ext cx="3667034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/>
        </p:nvSpPr>
        <p:spPr>
          <a:xfrm>
            <a:off x="185925" y="318450"/>
            <a:ext cx="5703300" cy="14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5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Мы Мастерская “Пермский звериный стиль”</a:t>
            </a:r>
            <a:endParaRPr sz="135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5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5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помогаем клиентам творческого типа, которые стремятся подчеркнуть свою уникальную идентичность и гордятся историей своего края </a:t>
            </a:r>
            <a:endParaRPr sz="135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5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44425" y="208975"/>
            <a:ext cx="2553825" cy="340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9622" y="2144361"/>
            <a:ext cx="1492155" cy="1894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21216" y="1774650"/>
            <a:ext cx="2965930" cy="1840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62513" y="3315181"/>
            <a:ext cx="1304450" cy="14681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/>
        </p:nvSpPr>
        <p:spPr>
          <a:xfrm>
            <a:off x="974450" y="339375"/>
            <a:ext cx="4946400" cy="48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25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Актуальность проекта</a:t>
            </a:r>
            <a:endParaRPr sz="225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35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Новизна – изготовление украшений, не распространенных в других брендах – шумящих подвесок, кулонов, брошей, пуговиц, браслетов.</a:t>
            </a:r>
            <a:endParaRPr sz="135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35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Не нацелены на массового потребителя. Основная аудитория – узкий круг ценителей истории и этно-стиля.</a:t>
            </a:r>
            <a:endParaRPr sz="135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35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Дизайн – обращение к традиционным формам Пермского звериного стиля.</a:t>
            </a:r>
            <a:endParaRPr sz="135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35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Доступность – заказ через Интернет. Доставка по Перми бесплатно.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5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Хорошая идея для интересного подарка, времяпрепровождения или свидания.</a:t>
            </a:r>
            <a:endParaRPr sz="135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5" y="255575"/>
            <a:ext cx="649524" cy="649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/>
        </p:nvSpPr>
        <p:spPr>
          <a:xfrm>
            <a:off x="974450" y="339375"/>
            <a:ext cx="3708900" cy="22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25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ТОЧКИ РЕАЛИЗАЦИИ:</a:t>
            </a:r>
            <a:endParaRPr sz="225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35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Близкие по тематике партнеры</a:t>
            </a:r>
            <a:endParaRPr sz="135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35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(паб Археология, КАЭ, КАЭЭ, Краеведческий музей г. Пермь, местные инфлюенсеры, магазины авторских штучек: “Чердакк”, “Своя полка”) </a:t>
            </a:r>
            <a:endParaRPr sz="135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275" y="182273"/>
            <a:ext cx="833049" cy="816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275" y="2666550"/>
            <a:ext cx="772750" cy="56774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974450" y="2718925"/>
            <a:ext cx="3895800" cy="22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25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ЦЕЛЕВАЯ АУДИТОРИЯ:</a:t>
            </a:r>
            <a:endParaRPr sz="225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35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Подростки, школьники, студенты, люди до 60 лет. Любые люди, которые являются ценителями истории и этно-стиля</a:t>
            </a:r>
            <a:endParaRPr sz="135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57352" y="339375"/>
            <a:ext cx="1067573" cy="1096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70275" y="471174"/>
            <a:ext cx="1067573" cy="929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784347" y="1400392"/>
            <a:ext cx="1013556" cy="1041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43877" y="1502270"/>
            <a:ext cx="815190" cy="837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762953" y="2441462"/>
            <a:ext cx="777043" cy="792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904750" y="2440988"/>
            <a:ext cx="772749" cy="7937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/>
          <p:nvPr/>
        </p:nvSpPr>
        <p:spPr>
          <a:xfrm>
            <a:off x="745850" y="830175"/>
            <a:ext cx="6264300" cy="40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25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ОПИСАНИЕ РЫНКА:</a:t>
            </a:r>
            <a:endParaRPr sz="225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35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Объем рынка авторских украшений в Перми составляет 120,960 р.</a:t>
            </a:r>
            <a:endParaRPr sz="135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35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Число запросов по ключевым словам «Мастерская по изготовлению украшений в Пермском зверином стиле» - 0 запросов, «Купить украшения  в Пермском зверином стиле» -  7 запросов</a:t>
            </a:r>
            <a:endParaRPr sz="135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35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На фоне наших конкурентов у нас есть весомое преимущество - наши продукты уникальны, средней цены, хорошего качества, при этом мы предоставляем много путей для приобретения продукции - как через онлайн, так и через оффлайн точки. </a:t>
            </a:r>
            <a:endParaRPr sz="135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91" name="Google Shape;9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175" y="339375"/>
            <a:ext cx="511675" cy="49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/>
        </p:nvSpPr>
        <p:spPr>
          <a:xfrm>
            <a:off x="745850" y="339375"/>
            <a:ext cx="6264300" cy="40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25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БИЗНЕС-МОДЕЛЬ</a:t>
            </a:r>
            <a:endParaRPr sz="225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25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97" name="Google Shape;97;p18"/>
          <p:cNvSpPr txBox="1"/>
          <p:nvPr/>
        </p:nvSpPr>
        <p:spPr>
          <a:xfrm>
            <a:off x="304800" y="3048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1200"/>
              <a:t> </a:t>
            </a:r>
            <a:endParaRPr b="1" sz="1200"/>
          </a:p>
        </p:txBody>
      </p:sp>
      <p:pic>
        <p:nvPicPr>
          <p:cNvPr id="98" name="Google Shape;98;p18"/>
          <p:cNvPicPr preferRelativeResize="0"/>
          <p:nvPr/>
        </p:nvPicPr>
        <p:blipFill rotWithShape="1">
          <a:blip r:embed="rId3">
            <a:alphaModFix/>
          </a:blip>
          <a:srcRect b="4861" l="26811" r="4966" t="20572"/>
          <a:stretch/>
        </p:blipFill>
        <p:spPr>
          <a:xfrm>
            <a:off x="1091550" y="909275"/>
            <a:ext cx="6818251" cy="403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3225" y="214700"/>
            <a:ext cx="694574" cy="694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/>
          <p:nvPr/>
        </p:nvSpPr>
        <p:spPr>
          <a:xfrm>
            <a:off x="611100" y="687500"/>
            <a:ext cx="6264300" cy="40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25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ТЕКУЩИЕ РЕЗУЛЬТАТЫ</a:t>
            </a:r>
            <a:endParaRPr sz="225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71475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Comfortaa"/>
              <a:buChar char="-"/>
            </a:pPr>
            <a:r>
              <a:rPr lang="ru" sz="225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срок окупаемости проекта - </a:t>
            </a:r>
            <a:r>
              <a:rPr lang="ru" sz="225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менее</a:t>
            </a:r>
            <a:r>
              <a:rPr lang="ru" sz="225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2 лет</a:t>
            </a:r>
            <a:endParaRPr sz="225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714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Comfortaa"/>
              <a:buChar char="-"/>
            </a:pPr>
            <a:r>
              <a:rPr lang="ru" sz="225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на рынке конкурентов наш проект единственный, представляющий украшения ПЗС в их уникальном первоначальном виде </a:t>
            </a:r>
            <a:endParaRPr sz="225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25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25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05" name="Google Shape;105;p19"/>
          <p:cNvSpPr txBox="1"/>
          <p:nvPr/>
        </p:nvSpPr>
        <p:spPr>
          <a:xfrm>
            <a:off x="304800" y="3048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1200"/>
              <a:t> </a:t>
            </a:r>
            <a:endParaRPr b="1" sz="1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/>
          <p:nvPr/>
        </p:nvSpPr>
        <p:spPr>
          <a:xfrm>
            <a:off x="974450" y="339375"/>
            <a:ext cx="3509400" cy="41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25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КОМАНДА</a:t>
            </a:r>
            <a:endParaRPr sz="225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35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Клим Вихарев</a:t>
            </a:r>
            <a:endParaRPr sz="135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35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София Овчинникова </a:t>
            </a:r>
            <a:endParaRPr sz="135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35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Елена Балакирева</a:t>
            </a:r>
            <a:endParaRPr sz="135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35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Дарья Шестакова</a:t>
            </a:r>
            <a:endParaRPr sz="135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9950" y="2873425"/>
            <a:ext cx="2023500" cy="202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21850" y="213700"/>
            <a:ext cx="1923549" cy="1923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48700" y="929025"/>
            <a:ext cx="2023500" cy="202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5400" y="2695875"/>
            <a:ext cx="2201051" cy="2201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7876" y="213701"/>
            <a:ext cx="624876" cy="624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