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docx" ContentType="application/vnd.openxmlformats-officedocument.wordprocessingml.documen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16"/>
  </p:handoutMasterIdLst>
  <p:sldIdLst>
    <p:sldId id="256" r:id="rId3"/>
    <p:sldId id="257" r:id="rId5"/>
    <p:sldId id="258" r:id="rId6"/>
    <p:sldId id="259" r:id="rId7"/>
    <p:sldId id="265" r:id="rId8"/>
    <p:sldId id="264" r:id="rId9"/>
    <p:sldId id="263" r:id="rId10"/>
    <p:sldId id="267" r:id="rId11"/>
    <p:sldId id="266" r:id="rId12"/>
    <p:sldId id="268" r:id="rId13"/>
    <p:sldId id="260" r:id="rId14"/>
    <p:sldId id="262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9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725" y="-77"/>
      </p:cViewPr>
      <p:guideLst>
        <p:guide orient="horz" pos="1639"/>
        <p:guide pos="285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1470C-F8AE-4A4A-9354-A2E8EB89C3E5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DE8E2-5DDB-43A4-A322-3E9E9A46981A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3572E-A866-4F86-9457-39F727070E7C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F6801-8C13-43B5-9E30-194F99F124AB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F6801-8C13-43B5-9E30-194F99F124AB}" type="slidenum">
              <a:rPr lang="ru-RU" smtClean="0"/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F6801-8C13-43B5-9E30-194F99F124AB}" type="slidenum">
              <a:rPr lang="ru-RU" smtClean="0">
                <a:solidFill>
                  <a:prstClr val="black"/>
                </a:solidFill>
              </a:rPr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C461-FBCE-4836-96CA-36FDD5733A7A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CC0E-E5E8-46F0-83C9-11FC5CEA94CA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7A90C-BD17-4484-8682-6B6A42985DC2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C4D9-EB74-4A36-AA8F-916B0791638C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17F4-74CD-4892-BB80-D2E18B99A948}" type="datetime1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E5036-6D9F-47B6-885B-B565988613EF}" type="datetime1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7FF7-392C-4B97-996F-290AF7A99FB6}" type="datetime1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8C22-EC82-412C-A052-1466E3FF38F1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0D76E-F278-4871-B893-5B4E8488D660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FD9CC-2809-4136-A466-982A6AA8D0A0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2720-6007-428A-A676-CEC501022375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7039E-CF2B-4422-92FB-23BACD22BCA9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package" Target="../embeddings/Document1.doc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6" Type="http://schemas.openxmlformats.org/officeDocument/2006/relationships/slideLayout" Target="../slideLayouts/slideLayout2.xml"/><Relationship Id="rId25" Type="http://schemas.openxmlformats.org/officeDocument/2006/relationships/image" Target="../media/image13.png"/><Relationship Id="rId24" Type="http://schemas.openxmlformats.org/officeDocument/2006/relationships/image" Target="../media/image12.png"/><Relationship Id="rId23" Type="http://schemas.openxmlformats.org/officeDocument/2006/relationships/image" Target="../media/image11.png"/><Relationship Id="rId22" Type="http://schemas.openxmlformats.org/officeDocument/2006/relationships/image" Target="../media/image10.png"/><Relationship Id="rId21" Type="http://schemas.openxmlformats.org/officeDocument/2006/relationships/image" Target="../media/image9.png"/><Relationship Id="rId20" Type="http://schemas.openxmlformats.org/officeDocument/2006/relationships/image" Target="../media/image8.png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491630"/>
            <a:ext cx="8424936" cy="72008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Акселерационная программа «Вызовы будущего»</a:t>
            </a:r>
            <a:endParaRPr lang="ru-RU" sz="28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C:\РАБОТА\РГУ ЭМБЛЕМА ФОТО\РГУ лого вектор.png"/>
          <p:cNvPicPr>
            <a:picLocks noChangeAspect="1" noChangeArrowheads="1"/>
          </p:cNvPicPr>
          <p:nvPr/>
        </p:nvPicPr>
        <p:blipFill>
          <a:blip r:embed="rId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9403"/>
            <a:ext cx="2059012" cy="89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baku\Downloads\Лого_ПУТП_web - черный-RGB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02609"/>
            <a:ext cx="1512168" cy="12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262"/>
            <a:ext cx="1944216" cy="74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одзаголовок 2"/>
          <p:cNvSpPr txBox="1"/>
          <p:nvPr/>
        </p:nvSpPr>
        <p:spPr>
          <a:xfrm>
            <a:off x="430481" y="235572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«</a:t>
            </a:r>
            <a:r>
              <a:rPr lang="en-US" alt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Адаптивное</a:t>
            </a:r>
            <a:r>
              <a:rPr lang="en-US" alt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обучение</a:t>
            </a:r>
            <a:r>
              <a:rPr lang="en-US" alt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иностранному</a:t>
            </a:r>
            <a:r>
              <a:rPr lang="en-US" alt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языку</a:t>
            </a:r>
            <a:r>
              <a:rPr lang="en-US" alt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на</a:t>
            </a:r>
            <a:r>
              <a:rPr lang="en-US" alt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основе</a:t>
            </a:r>
            <a:r>
              <a:rPr lang="en-US" alt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ИИ</a:t>
            </a:r>
            <a:r>
              <a:rPr lang="en-US" alt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для</a:t>
            </a:r>
            <a:r>
              <a:rPr lang="en-US" alt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детей</a:t>
            </a:r>
            <a:r>
              <a:rPr lang="en-US" alt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с</a:t>
            </a:r>
            <a:r>
              <a:rPr lang="en-US" alt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речевым</a:t>
            </a:r>
            <a:r>
              <a:rPr lang="en-US" alt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нарушениями</a:t>
            </a:r>
            <a:r>
              <a:rPr 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»</a:t>
            </a:r>
            <a:endParaRPr lang="ru-RU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одзаголовок 2"/>
          <p:cNvSpPr txBox="1"/>
          <p:nvPr/>
        </p:nvSpPr>
        <p:spPr>
          <a:xfrm>
            <a:off x="467946" y="3219187"/>
            <a:ext cx="8424936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Лидер </a:t>
            </a:r>
            <a:r>
              <a:rPr lang="ru-RU" sz="20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стартап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-проекта: </a:t>
            </a:r>
            <a:r>
              <a:rPr lang="ru-RU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Арутюнова София</a:t>
            </a:r>
            <a:endParaRPr lang="ru-RU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Наставник </a:t>
            </a:r>
            <a:r>
              <a:rPr lang="ru-RU" sz="20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стартап</a:t>
            </a: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-проекта: </a:t>
            </a:r>
            <a:r>
              <a:rPr lang="en-US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Поветкина</a:t>
            </a:r>
            <a:r>
              <a:rPr lang="en-US" alt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Юлия</a:t>
            </a:r>
            <a:r>
              <a:rPr lang="en-US" alt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Васильевна</a:t>
            </a:r>
            <a:endParaRPr lang="en-US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algn="l"/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одзаголовок 2"/>
          <p:cNvSpPr txBox="1"/>
          <p:nvPr/>
        </p:nvSpPr>
        <p:spPr>
          <a:xfrm>
            <a:off x="430481" y="4227562"/>
            <a:ext cx="8424936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Подзаголовок 2"/>
          <p:cNvSpPr txBox="1"/>
          <p:nvPr/>
        </p:nvSpPr>
        <p:spPr>
          <a:xfrm>
            <a:off x="3239852" y="4587974"/>
            <a:ext cx="2520280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Рязань, 2025</a:t>
            </a:r>
            <a:endParaRPr lang="ru-RU" sz="18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ПРОБЛЕМА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174373"/>
            <a:ext cx="828092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602615" y="1131570"/>
            <a:ext cx="793813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Наш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решает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острую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проблему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неэффективности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стандартных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подходов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изучению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иностранных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языков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речевыми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нарушениями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такими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дислалия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дизартрия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ОНР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задержка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речевого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испытывают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значительные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артикуляцией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произношением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фонематическим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слухом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усвоением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традиционных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приводит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фрустрации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потере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тревоге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сталкиваются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отсутствием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доступных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персонализированных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специализированных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решений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способных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адаптироваться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уникальным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потребностям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корректную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обратную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связь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отслеживание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прогресса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РЕШЕНИЕ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215" y="1181100"/>
            <a:ext cx="4344035" cy="35140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/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английского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языка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разработанный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именно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логопедического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имеющих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речью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различного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рода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носит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языковой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общеразвивающий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встраивается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логопедический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противоречит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принципам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логопедической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будут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проводиться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безвозмездной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основе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ним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сможет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присоединиться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большее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логопедическими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проблемами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ложится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нагрузка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временные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Совмещение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нескольких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занятий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позволит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решить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эту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проблему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 1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8080" y="2427605"/>
            <a:ext cx="2489835" cy="2489835"/>
          </a:xfrm>
          <a:prstGeom prst="rect">
            <a:avLst/>
          </a:prstGeom>
        </p:spPr>
      </p:pic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00" y="555625"/>
            <a:ext cx="2419350" cy="2419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АКТУАЛЬНОСТЬ ПРОЕКТА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750" y="1229360"/>
            <a:ext cx="7998460" cy="26847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/>
            <a:r>
              <a:rPr lang="en-US" altLang="en-US" dirty="0"/>
              <a:t>Актуальность</a:t>
            </a:r>
            <a:r>
              <a:rPr lang="en-US" altLang="ru-RU" dirty="0"/>
              <a:t> </a:t>
            </a:r>
            <a:r>
              <a:rPr lang="en-US" altLang="en-US" dirty="0"/>
              <a:t>нашего</a:t>
            </a:r>
            <a:r>
              <a:rPr lang="en-US" altLang="ru-RU" dirty="0"/>
              <a:t> </a:t>
            </a:r>
            <a:r>
              <a:rPr lang="en-US" altLang="en-US" dirty="0"/>
              <a:t>проекта</a:t>
            </a:r>
            <a:r>
              <a:rPr lang="en-US" altLang="ru-RU" dirty="0"/>
              <a:t> </a:t>
            </a:r>
            <a:r>
              <a:rPr lang="en-US" altLang="en-US" dirty="0"/>
              <a:t>обусловлена</a:t>
            </a:r>
            <a:r>
              <a:rPr lang="en-US" altLang="ru-RU" dirty="0"/>
              <a:t> </a:t>
            </a:r>
            <a:r>
              <a:rPr lang="en-US" altLang="en-US" dirty="0"/>
              <a:t>острой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нерешенной</a:t>
            </a:r>
            <a:r>
              <a:rPr lang="en-US" altLang="ru-RU" dirty="0"/>
              <a:t> </a:t>
            </a:r>
            <a:r>
              <a:rPr lang="en-US" altLang="en-US" dirty="0"/>
              <a:t>социальной</a:t>
            </a:r>
            <a:r>
              <a:rPr lang="en-US" altLang="ru-RU" dirty="0"/>
              <a:t> </a:t>
            </a:r>
            <a:r>
              <a:rPr lang="en-US" altLang="en-US" dirty="0"/>
              <a:t>проблемой</a:t>
            </a:r>
            <a:r>
              <a:rPr lang="en-US" altLang="ru-RU" dirty="0"/>
              <a:t>: </a:t>
            </a:r>
            <a:r>
              <a:rPr lang="en-US" altLang="en-US" dirty="0"/>
              <a:t>миллионы</a:t>
            </a:r>
            <a:r>
              <a:rPr lang="en-US" altLang="ru-RU" dirty="0"/>
              <a:t> </a:t>
            </a:r>
            <a:r>
              <a:rPr lang="en-US" altLang="en-US" dirty="0"/>
              <a:t>детей</a:t>
            </a:r>
            <a:r>
              <a:rPr lang="en-US" altLang="ru-RU" dirty="0"/>
              <a:t> </a:t>
            </a:r>
            <a:r>
              <a:rPr lang="en-US" altLang="en-US" dirty="0"/>
              <a:t>с</a:t>
            </a:r>
            <a:r>
              <a:rPr lang="en-US" altLang="ru-RU" dirty="0"/>
              <a:t> </a:t>
            </a:r>
            <a:r>
              <a:rPr lang="en-US" altLang="en-US" dirty="0"/>
              <a:t>речевыми</a:t>
            </a:r>
            <a:r>
              <a:rPr lang="en-US" altLang="ru-RU" dirty="0"/>
              <a:t> </a:t>
            </a:r>
            <a:r>
              <a:rPr lang="en-US" altLang="en-US" dirty="0"/>
              <a:t>нарушениями</a:t>
            </a:r>
            <a:r>
              <a:rPr lang="en-US" altLang="ru-RU" dirty="0"/>
              <a:t> </a:t>
            </a:r>
            <a:r>
              <a:rPr lang="en-US" altLang="en-US" dirty="0"/>
              <a:t>лишены</a:t>
            </a:r>
            <a:r>
              <a:rPr lang="en-US" altLang="ru-RU" dirty="0"/>
              <a:t> </a:t>
            </a:r>
            <a:r>
              <a:rPr lang="en-US" altLang="en-US" dirty="0"/>
              <a:t>возможности</a:t>
            </a:r>
            <a:r>
              <a:rPr lang="en-US" altLang="ru-RU" dirty="0"/>
              <a:t> </a:t>
            </a:r>
            <a:r>
              <a:rPr lang="en-US" altLang="en-US" dirty="0"/>
              <a:t>полноценно</a:t>
            </a:r>
            <a:r>
              <a:rPr lang="en-US" altLang="ru-RU" dirty="0"/>
              <a:t> </a:t>
            </a:r>
            <a:r>
              <a:rPr lang="en-US" altLang="en-US" dirty="0"/>
              <a:t>осваивать</a:t>
            </a:r>
            <a:r>
              <a:rPr lang="en-US" altLang="ru-RU" dirty="0"/>
              <a:t> </a:t>
            </a:r>
            <a:r>
              <a:rPr lang="en-US" altLang="en-US" dirty="0"/>
              <a:t>иностранные</a:t>
            </a:r>
            <a:r>
              <a:rPr lang="en-US" altLang="ru-RU" dirty="0"/>
              <a:t> </a:t>
            </a:r>
            <a:r>
              <a:rPr lang="en-US" altLang="en-US" dirty="0"/>
              <a:t>языки</a:t>
            </a:r>
            <a:r>
              <a:rPr lang="en-US" altLang="ru-RU" dirty="0"/>
              <a:t> </a:t>
            </a:r>
            <a:r>
              <a:rPr lang="en-US" altLang="en-US" dirty="0"/>
              <a:t>из</a:t>
            </a:r>
            <a:r>
              <a:rPr lang="en-US" altLang="ru-RU" dirty="0"/>
              <a:t>-</a:t>
            </a:r>
            <a:r>
              <a:rPr lang="en-US" altLang="en-US" dirty="0"/>
              <a:t>за</a:t>
            </a:r>
            <a:r>
              <a:rPr lang="en-US" altLang="ru-RU" dirty="0"/>
              <a:t> </a:t>
            </a:r>
            <a:r>
              <a:rPr lang="en-US" altLang="en-US" dirty="0"/>
              <a:t>неэффективности</a:t>
            </a:r>
            <a:r>
              <a:rPr lang="en-US" altLang="ru-RU" dirty="0"/>
              <a:t> </a:t>
            </a:r>
            <a:r>
              <a:rPr lang="en-US" altLang="en-US" dirty="0"/>
              <a:t>стандартных</a:t>
            </a:r>
            <a:r>
              <a:rPr lang="en-US" altLang="ru-RU" dirty="0"/>
              <a:t> </a:t>
            </a:r>
            <a:r>
              <a:rPr lang="en-US" altLang="en-US" dirty="0"/>
              <a:t>методик</a:t>
            </a:r>
            <a:r>
              <a:rPr lang="en-US" altLang="ru-RU" dirty="0"/>
              <a:t>. </a:t>
            </a:r>
            <a:endParaRPr lang="en-US" altLang="ru-RU" dirty="0"/>
          </a:p>
          <a:p>
            <a:pPr algn="just"/>
            <a:r>
              <a:rPr lang="en-US" altLang="en-US" dirty="0"/>
              <a:t>Именно</a:t>
            </a:r>
            <a:r>
              <a:rPr lang="en-US" altLang="ru-RU" dirty="0"/>
              <a:t> </a:t>
            </a:r>
            <a:r>
              <a:rPr lang="en-US" altLang="en-US" dirty="0"/>
              <a:t>сейчас</a:t>
            </a:r>
            <a:r>
              <a:rPr lang="en-US" altLang="ru-RU" dirty="0"/>
              <a:t>, </a:t>
            </a:r>
            <a:r>
              <a:rPr lang="en-US" altLang="en-US" dirty="0"/>
              <a:t>на</a:t>
            </a:r>
            <a:r>
              <a:rPr lang="en-US" altLang="ru-RU" dirty="0"/>
              <a:t> </a:t>
            </a:r>
            <a:r>
              <a:rPr lang="en-US" altLang="en-US" dirty="0"/>
              <a:t>пике</a:t>
            </a:r>
            <a:r>
              <a:rPr lang="en-US" altLang="ru-RU" dirty="0"/>
              <a:t> </a:t>
            </a:r>
            <a:r>
              <a:rPr lang="en-US" altLang="en-US" dirty="0"/>
              <a:t>развития</a:t>
            </a:r>
            <a:r>
              <a:rPr lang="en-US" altLang="ru-RU" dirty="0"/>
              <a:t> </a:t>
            </a:r>
            <a:r>
              <a:rPr lang="en-US" altLang="en-US" dirty="0"/>
              <a:t>технологий</a:t>
            </a:r>
            <a:r>
              <a:rPr lang="en-US" altLang="ru-RU" dirty="0"/>
              <a:t> </a:t>
            </a:r>
            <a:r>
              <a:rPr lang="en-US" altLang="en-US" dirty="0"/>
              <a:t>искусственного</a:t>
            </a:r>
            <a:r>
              <a:rPr lang="en-US" altLang="ru-RU" dirty="0"/>
              <a:t> </a:t>
            </a:r>
            <a:r>
              <a:rPr lang="en-US" altLang="en-US" dirty="0"/>
              <a:t>интеллекта</a:t>
            </a:r>
            <a:r>
              <a:rPr lang="en-US" altLang="ru-RU" dirty="0"/>
              <a:t> (</a:t>
            </a:r>
            <a:r>
              <a:rPr lang="en-US" altLang="en-US" dirty="0"/>
              <a:t>распознавание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синтез</a:t>
            </a:r>
            <a:r>
              <a:rPr lang="en-US" altLang="ru-RU" dirty="0"/>
              <a:t> </a:t>
            </a:r>
            <a:r>
              <a:rPr lang="en-US" altLang="en-US" dirty="0"/>
              <a:t>речи</a:t>
            </a:r>
            <a:r>
              <a:rPr lang="en-US" altLang="ru-RU" dirty="0"/>
              <a:t>, </a:t>
            </a:r>
            <a:r>
              <a:rPr lang="en-US" altLang="en-US" dirty="0"/>
              <a:t>адаптивное</a:t>
            </a:r>
            <a:r>
              <a:rPr lang="en-US" altLang="ru-RU" dirty="0"/>
              <a:t> </a:t>
            </a:r>
            <a:r>
              <a:rPr lang="en-US" altLang="en-US" dirty="0"/>
              <a:t>обучение</a:t>
            </a:r>
            <a:r>
              <a:rPr lang="en-US" altLang="ru-RU" dirty="0"/>
              <a:t>), </a:t>
            </a:r>
            <a:r>
              <a:rPr lang="en-US" altLang="en-US" dirty="0"/>
              <a:t>появилась</a:t>
            </a:r>
            <a:r>
              <a:rPr lang="en-US" altLang="ru-RU" dirty="0"/>
              <a:t> </a:t>
            </a:r>
            <a:r>
              <a:rPr lang="en-US" altLang="en-US" dirty="0"/>
              <a:t>уникальная</a:t>
            </a:r>
            <a:r>
              <a:rPr lang="en-US" altLang="ru-RU" dirty="0"/>
              <a:t> </a:t>
            </a:r>
            <a:r>
              <a:rPr lang="en-US" altLang="en-US" dirty="0"/>
              <a:t>возможность</a:t>
            </a:r>
            <a:r>
              <a:rPr lang="en-US" altLang="ru-RU" dirty="0"/>
              <a:t> </a:t>
            </a:r>
            <a:r>
              <a:rPr lang="en-US" altLang="en-US" dirty="0"/>
              <a:t>качественно</a:t>
            </a:r>
            <a:r>
              <a:rPr lang="en-US" altLang="ru-RU" dirty="0"/>
              <a:t> </a:t>
            </a:r>
            <a:r>
              <a:rPr lang="en-US" altLang="en-US" dirty="0"/>
              <a:t>изменить</a:t>
            </a:r>
            <a:r>
              <a:rPr lang="en-US" altLang="ru-RU" dirty="0"/>
              <a:t> </a:t>
            </a:r>
            <a:r>
              <a:rPr lang="en-US" altLang="en-US" dirty="0"/>
              <a:t>эту</a:t>
            </a:r>
            <a:r>
              <a:rPr lang="en-US" altLang="ru-RU" dirty="0"/>
              <a:t> </a:t>
            </a:r>
            <a:r>
              <a:rPr lang="en-US" altLang="en-US" dirty="0"/>
              <a:t>ситуацию</a:t>
            </a:r>
            <a:r>
              <a:rPr lang="en-US" altLang="ru-RU" dirty="0"/>
              <a:t>, </a:t>
            </a:r>
            <a:r>
              <a:rPr lang="en-US" altLang="en-US" dirty="0"/>
              <a:t>предоставляя</a:t>
            </a:r>
            <a:r>
              <a:rPr lang="en-US" altLang="ru-RU" dirty="0"/>
              <a:t> </a:t>
            </a:r>
            <a:r>
              <a:rPr lang="en-US" altLang="en-US" dirty="0"/>
              <a:t>этим</a:t>
            </a:r>
            <a:r>
              <a:rPr lang="en-US" altLang="ru-RU" dirty="0"/>
              <a:t> </a:t>
            </a:r>
            <a:r>
              <a:rPr lang="en-US" altLang="en-US" dirty="0"/>
              <a:t>детям</a:t>
            </a:r>
            <a:r>
              <a:rPr lang="en-US" altLang="ru-RU" dirty="0"/>
              <a:t> </a:t>
            </a:r>
            <a:r>
              <a:rPr lang="en-US" altLang="en-US" dirty="0"/>
              <a:t>равные</a:t>
            </a:r>
            <a:r>
              <a:rPr lang="en-US" altLang="ru-RU" dirty="0"/>
              <a:t> </a:t>
            </a:r>
            <a:r>
              <a:rPr lang="en-US" altLang="en-US" dirty="0"/>
              <a:t>образовательные</a:t>
            </a:r>
            <a:r>
              <a:rPr lang="en-US" altLang="ru-RU" dirty="0"/>
              <a:t> </a:t>
            </a:r>
            <a:r>
              <a:rPr lang="en-US" altLang="en-US" dirty="0"/>
              <a:t>возможности</a:t>
            </a:r>
            <a:r>
              <a:rPr lang="en-US" altLang="ru-RU" dirty="0"/>
              <a:t>, </a:t>
            </a:r>
            <a:r>
              <a:rPr lang="en-US" altLang="en-US" dirty="0"/>
              <a:t>снижая</a:t>
            </a:r>
            <a:r>
              <a:rPr lang="en-US" altLang="ru-RU" dirty="0"/>
              <a:t> </a:t>
            </a:r>
            <a:r>
              <a:rPr lang="en-US" altLang="en-US" dirty="0"/>
              <a:t>фрустрацию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открывая</a:t>
            </a:r>
            <a:r>
              <a:rPr lang="en-US" altLang="ru-RU" dirty="0"/>
              <a:t> </a:t>
            </a:r>
            <a:r>
              <a:rPr lang="en-US" altLang="en-US" dirty="0"/>
              <a:t>путь</a:t>
            </a:r>
            <a:r>
              <a:rPr lang="en-US" altLang="ru-RU" dirty="0"/>
              <a:t> </a:t>
            </a:r>
            <a:r>
              <a:rPr lang="en-US" altLang="en-US" dirty="0"/>
              <a:t>к</a:t>
            </a:r>
            <a:r>
              <a:rPr lang="en-US" altLang="ru-RU" dirty="0"/>
              <a:t> </a:t>
            </a:r>
            <a:r>
              <a:rPr lang="en-US" altLang="en-US" dirty="0"/>
              <a:t>успешной</a:t>
            </a:r>
            <a:r>
              <a:rPr lang="en-US" altLang="ru-RU" dirty="0"/>
              <a:t> </a:t>
            </a:r>
            <a:r>
              <a:rPr lang="en-US" altLang="en-US" dirty="0"/>
              <a:t>интеграции</a:t>
            </a:r>
            <a:r>
              <a:rPr lang="en-US" altLang="ru-RU" dirty="0"/>
              <a:t> </a:t>
            </a:r>
            <a:r>
              <a:rPr lang="en-US" altLang="en-US" dirty="0"/>
              <a:t>в</a:t>
            </a:r>
            <a:r>
              <a:rPr lang="en-US" altLang="ru-RU" dirty="0"/>
              <a:t> </a:t>
            </a:r>
            <a:r>
              <a:rPr lang="en-US" altLang="en-US" dirty="0"/>
              <a:t>глобальный</a:t>
            </a:r>
            <a:r>
              <a:rPr lang="en-US" altLang="ru-RU" dirty="0"/>
              <a:t> </a:t>
            </a:r>
            <a:r>
              <a:rPr lang="en-US" altLang="en-US" dirty="0"/>
              <a:t>мир</a:t>
            </a:r>
            <a:r>
              <a:rPr lang="en-US" altLang="ru-RU" dirty="0"/>
              <a:t>. </a:t>
            </a:r>
            <a:r>
              <a:rPr lang="en-US" altLang="en-US" dirty="0"/>
              <a:t>Проект</a:t>
            </a:r>
            <a:r>
              <a:rPr lang="en-US" altLang="ru-RU" dirty="0"/>
              <a:t> </a:t>
            </a:r>
            <a:r>
              <a:rPr lang="en-US" altLang="en-US" dirty="0"/>
              <a:t>отвечает</a:t>
            </a:r>
            <a:r>
              <a:rPr lang="en-US" altLang="ru-RU" dirty="0"/>
              <a:t> </a:t>
            </a:r>
            <a:r>
              <a:rPr lang="en-US" altLang="en-US" dirty="0"/>
              <a:t>на</a:t>
            </a:r>
            <a:r>
              <a:rPr lang="en-US" altLang="ru-RU" dirty="0"/>
              <a:t> </a:t>
            </a:r>
            <a:r>
              <a:rPr lang="en-US" altLang="en-US" dirty="0"/>
              <a:t>насущный</a:t>
            </a:r>
            <a:r>
              <a:rPr lang="en-US" altLang="ru-RU" dirty="0"/>
              <a:t> </a:t>
            </a:r>
            <a:r>
              <a:rPr lang="en-US" altLang="en-US" dirty="0"/>
              <a:t>запрос</a:t>
            </a:r>
            <a:r>
              <a:rPr lang="en-US" altLang="ru-RU" dirty="0"/>
              <a:t> </a:t>
            </a:r>
            <a:r>
              <a:rPr lang="en-US" altLang="en-US" dirty="0"/>
              <a:t>родителей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запрос</a:t>
            </a:r>
            <a:r>
              <a:rPr lang="en-US" altLang="ru-RU" dirty="0"/>
              <a:t> </a:t>
            </a:r>
            <a:r>
              <a:rPr lang="en-US" altLang="en-US" dirty="0"/>
              <a:t>образовательной</a:t>
            </a:r>
            <a:r>
              <a:rPr lang="en-US" altLang="ru-RU" dirty="0"/>
              <a:t> </a:t>
            </a:r>
            <a:r>
              <a:rPr lang="en-US" altLang="en-US" dirty="0"/>
              <a:t>системы</a:t>
            </a:r>
            <a:r>
              <a:rPr lang="en-US" altLang="ru-RU" dirty="0"/>
              <a:t> </a:t>
            </a:r>
            <a:r>
              <a:rPr lang="en-US" altLang="en-US" dirty="0"/>
              <a:t>на</a:t>
            </a:r>
            <a:r>
              <a:rPr lang="en-US" altLang="ru-RU" dirty="0"/>
              <a:t> </a:t>
            </a:r>
            <a:r>
              <a:rPr lang="en-US" altLang="en-US" dirty="0"/>
              <a:t>инклюзивные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технологичные</a:t>
            </a:r>
            <a:r>
              <a:rPr lang="en-US" altLang="ru-RU" dirty="0"/>
              <a:t> </a:t>
            </a:r>
            <a:r>
              <a:rPr lang="en-US" altLang="en-US" dirty="0"/>
              <a:t>решения</a:t>
            </a:r>
            <a:r>
              <a:rPr lang="en-US" altLang="ru-RU" dirty="0"/>
              <a:t>.</a:t>
            </a:r>
            <a:endParaRPr lang="en-US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5147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РЫНОК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367" y="3603037"/>
            <a:ext cx="167065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Рынки:</a:t>
            </a:r>
            <a:endParaRPr lang="ru-RU" sz="2000" b="1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B</a:t>
            </a:r>
            <a:r>
              <a:rPr lang="ru-RU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– бизнес</a:t>
            </a:r>
            <a:endParaRPr lang="ru-RU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ru-RU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С – граждане</a:t>
            </a:r>
            <a:endParaRPr lang="ru-RU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G</a:t>
            </a:r>
            <a:r>
              <a:rPr lang="ru-RU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– государство </a:t>
            </a:r>
            <a:endParaRPr lang="ru-RU" sz="1600" dirty="0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395605" y="1058863"/>
            <a:ext cx="5080000" cy="2256155"/>
          </a:xfrm>
          <a:prstGeom prst="rect">
            <a:avLst/>
          </a:prstGeom>
        </p:spPr>
        <p:txBody>
          <a:bodyPr>
            <a:spAutoFit/>
          </a:bodyPr>
          <a:p>
            <a:pPr defTabSz="266700">
              <a:lnSpc>
                <a:spcPct val="110000"/>
              </a:lnSpc>
            </a:pPr>
            <a:r>
              <a:rPr sz="16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Наша бизнес-модель основана на подписке (B2C для родителей и B2B для образовательных/логопедических центров) за доступ к персонализированной AI-платформе для адаптивного обучения иностранным языкам. Мы создаем ценность через высококачественный, инклюзивный продукт и индивидуальную поддержку, выстраивая отношения с экспертами и технологическими партнерами. </a:t>
            </a:r>
            <a:endParaRPr sz="160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7" name="Изображение 6"/>
          <p:cNvPicPr/>
          <p:nvPr/>
        </p:nvPicPr>
        <p:blipFill>
          <a:blip r:embed="rId1"/>
          <a:stretch>
            <a:fillRect/>
          </a:stretch>
        </p:blipFill>
        <p:spPr>
          <a:xfrm>
            <a:off x="5796280" y="1419225"/>
            <a:ext cx="2898775" cy="2092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-36641" y="-36195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БИЗНЕС-МОДЕЛЬ</a:t>
            </a:r>
            <a:endParaRPr lang="ru-RU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255395" y="483870"/>
            <a:ext cx="7132955" cy="4565650"/>
            <a:chOff x="2987824" y="720080"/>
            <a:chExt cx="5544616" cy="4155926"/>
          </a:xfrm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2987824" y="720080"/>
              <a:ext cx="5544616" cy="4155926"/>
            </a:xfrm>
            <a:prstGeom prst="roundRect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aphicFrame>
          <p:nvGraphicFramePr>
            <p:cNvPr id="8" name="Объект 7"/>
            <p:cNvGraphicFramePr>
              <a:graphicFrameLocks noChangeAspect="1"/>
            </p:cNvGraphicFramePr>
            <p:nvPr/>
          </p:nvGraphicFramePr>
          <p:xfrm>
            <a:off x="3135904" y="815452"/>
            <a:ext cx="5244013" cy="3922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2" name="Документ" r:id="rId1" imgW="6804660" imgH="8808720" progId="Word.Document.12">
                    <p:embed/>
                  </p:oleObj>
                </mc:Choice>
                <mc:Fallback>
                  <p:oleObj name="Документ" r:id="rId1" imgW="6804660" imgH="8808720" progId="Word.Document.12">
                    <p:embed/>
                    <p:pic>
                      <p:nvPicPr>
                        <p:cNvPr id="0" name="Изображение 3101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135904" y="815452"/>
                          <a:ext cx="5244013" cy="392240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РЕСУРСЫ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1072" y="1680359"/>
            <a:ext cx="8280919" cy="1783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>
              <a:spcAft>
                <a:spcPts val="1200"/>
              </a:spcAft>
              <a:buClr>
                <a:srgbClr val="00B0F0"/>
              </a:buClr>
              <a:buFont typeface="Courier New" panose="02070309020205020404" pitchFamily="49" charset="0"/>
              <a:buNone/>
            </a:pP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В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проекте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задействованы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14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студентов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под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руководством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преподавателя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.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Для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реализации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идеи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необходимо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помещение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(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его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предоставит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логопедический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центр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"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Дар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Речи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"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города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Рязани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),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а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также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бумага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краска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для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принтера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(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для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еженедельной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печати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планов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-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конспектов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уроков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детям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).</a:t>
            </a:r>
            <a:endParaRPr lang="en-US" altLang="ru-RU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indent="0" algn="just">
              <a:spcAft>
                <a:spcPts val="1200"/>
              </a:spcAft>
              <a:buClr>
                <a:srgbClr val="00B0F0"/>
              </a:buClr>
              <a:buFont typeface="Courier New" panose="02070309020205020404" pitchFamily="49" charset="0"/>
              <a:buNone/>
            </a:pPr>
            <a:endParaRPr lang="en-US" altLang="ru-RU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Google Shape;386;p14"/>
          <p:cNvSpPr txBox="1"/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anose="020B0604020202020204" pitchFamily="34" charset="0"/>
              <a:buNone/>
            </a:pPr>
            <a:r>
              <a:rPr lang="ru-RU" sz="2000" smtClean="0"/>
              <a:t>Руководитель проекта. Маркетолог.</a:t>
            </a:r>
            <a:endParaRPr lang="ru-RU" sz="2000" dirty="0"/>
          </a:p>
        </p:txBody>
      </p:sp>
      <p:sp>
        <p:nvSpPr>
          <p:cNvPr id="8" name="Google Shape;387;p14"/>
          <p:cNvSpPr txBox="1"/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anose="020B0604020202020204" pitchFamily="34" charset="0"/>
              <a:buNone/>
            </a:pPr>
            <a:r>
              <a:rPr lang="ru-RU" sz="2400" b="1" smtClean="0"/>
              <a:t>Марина Бойтуш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ПАРТНЕРЫ, ЗАИНТЕРЕСОВАННЫЕ ОРГАНИЗАЦИИ</a:t>
            </a:r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1222" y="1419240"/>
            <a:ext cx="8280919" cy="3169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buClr>
                <a:srgbClr val="00B0F0"/>
              </a:buClr>
            </a:pP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Наш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проект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крайне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интересен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родителям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детей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с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речевыми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нарушениями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Рязани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,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которые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готовы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стать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первыми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пользователями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платить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за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эффективное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решение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.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Профессиональное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сообщество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(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логопеды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,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дефектологи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)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коррекционные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/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образовательные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центры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Рязани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выражают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готовность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к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экспертной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валидации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,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пилотному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внедрению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B2B-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партнерству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.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Поддержка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также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ожидается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от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государственных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органов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Рязанской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области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в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виде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грантов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административной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помощи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,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а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также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от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фондов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поддержки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детей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с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ОВЗ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.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Наличие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письма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о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намерениях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от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одного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из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таких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учреждений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(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например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,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Рязанского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медицинского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университета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)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подтвердило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бы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их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готовность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к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сотрудничеству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и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предоставлению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ресурсов</a:t>
            </a:r>
            <a:r>
              <a:rPr lang="en-US" alt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.</a:t>
            </a:r>
            <a:endParaRPr lang="en-US" altLang="ru-RU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Google Shape;386;p14"/>
          <p:cNvSpPr txBox="1"/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anose="020B0604020202020204" pitchFamily="34" charset="0"/>
              <a:buNone/>
            </a:pPr>
            <a:r>
              <a:rPr lang="ru-RU" sz="2000" smtClean="0"/>
              <a:t>Руководитель проекта. Маркетолог.</a:t>
            </a:r>
            <a:endParaRPr lang="ru-RU" sz="2000" dirty="0"/>
          </a:p>
        </p:txBody>
      </p:sp>
      <p:sp>
        <p:nvSpPr>
          <p:cNvPr id="8" name="Google Shape;387;p14"/>
          <p:cNvSpPr txBox="1"/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anose="020B0604020202020204" pitchFamily="34" charset="0"/>
              <a:buNone/>
            </a:pPr>
            <a:r>
              <a:rPr lang="ru-RU" sz="2400" b="1" smtClean="0"/>
              <a:t>Марина Бойтуш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25771"/>
            <a:ext cx="64807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КАЛЕНДАРНЫЙ ПЛАН РЕАЛИЗАЦИИ СТАРТАП-ПРОЕКТА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489491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Описать укрупненные затраты </a:t>
            </a:r>
            <a:r>
              <a:rPr lang="ru-RU" sz="20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реализации основных этапов </a:t>
            </a:r>
            <a:r>
              <a:rPr lang="ru-RU" sz="2000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стартап</a:t>
            </a:r>
            <a:r>
              <a:rPr lang="ru-RU" sz="20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-проекта.</a:t>
            </a: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88752" y="2355726"/>
          <a:ext cx="8064896" cy="1910425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3273869"/>
                <a:gridCol w="2794766"/>
                <a:gridCol w="1996261"/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Название этапа календарного плана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</a:rPr>
                        <a:t>Длительность этапа, мес.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</a:rPr>
                        <a:t>Стоимость, руб.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1. </a:t>
                      </a:r>
                      <a:r>
                        <a:rPr lang="en-US" altLang="en-US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Исследование</a:t>
                      </a:r>
                      <a:r>
                        <a:rPr lang="en-US" altLang="ru-RU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en-US" altLang="ru-RU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MVP-</a:t>
                      </a:r>
                      <a:r>
                        <a:rPr lang="en-US" altLang="en-US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прототипирование</a:t>
                      </a:r>
                      <a:endParaRPr lang="en-US" altLang="en-US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en-US" alt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(0-3 </a:t>
                      </a:r>
                      <a:r>
                        <a:rPr lang="en-US" altLang="en-US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r>
                        <a:rPr lang="en-US" alt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.)</a:t>
                      </a:r>
                      <a:endParaRPr lang="en-US" altLang="ru-RU" sz="1100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en-US" alt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1 500 000 - 2 500 000 </a:t>
                      </a:r>
                      <a:endParaRPr lang="en-US" altLang="ru-RU" sz="1100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2. </a:t>
                      </a:r>
                      <a:r>
                        <a:rPr lang="en-US" altLang="en-US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</a:t>
                      </a:r>
                      <a:r>
                        <a:rPr lang="en-US" altLang="ru-RU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MVP</a:t>
                      </a:r>
                      <a:endParaRPr lang="en-US" alt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en-US" alt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(3-9 </a:t>
                      </a:r>
                      <a:r>
                        <a:rPr lang="en-US" altLang="en-US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r>
                        <a:rPr lang="en-US" alt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.) </a:t>
                      </a:r>
                      <a:endParaRPr lang="en-US" altLang="ru-RU" sz="1100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en-US" altLang="ru-RU" sz="110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8 000 000 - 12 000 000</a:t>
                      </a:r>
                      <a:endParaRPr lang="en-US" altLang="ru-RU" sz="110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3. </a:t>
                      </a:r>
                      <a:r>
                        <a:rPr lang="en-US" altLang="en-US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Пилотное</a:t>
                      </a:r>
                      <a:r>
                        <a:rPr lang="en-US" altLang="ru-RU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тестирование</a:t>
                      </a:r>
                      <a:r>
                        <a:rPr lang="en-US" altLang="ru-RU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en-US" altLang="ru-RU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доработка</a:t>
                      </a:r>
                      <a:endParaRPr lang="en-US" altLang="en-US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en-US" alt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(9-12 </a:t>
                      </a:r>
                      <a:r>
                        <a:rPr lang="en-US" altLang="en-US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r>
                        <a:rPr lang="en-US" alt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.)</a:t>
                      </a:r>
                      <a:endParaRPr lang="en-US" altLang="ru-RU" sz="1100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en-US" alt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4 000 000 - 6 000 000</a:t>
                      </a:r>
                      <a:endParaRPr lang="en-US" altLang="ru-RU" sz="1100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</a:rPr>
                        <a:t>4.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en-US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Запуск</a:t>
                      </a:r>
                      <a:r>
                        <a:rPr lang="en-US" altLang="ru-RU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en-US" altLang="ru-RU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начальное</a:t>
                      </a:r>
                      <a:r>
                        <a:rPr lang="en-US" altLang="ru-RU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1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продвижение</a:t>
                      </a:r>
                      <a:endParaRPr lang="en-US" altLang="en-US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en-US" alt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(12-15 </a:t>
                      </a:r>
                      <a:r>
                        <a:rPr lang="en-US" altLang="en-US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r>
                        <a:rPr lang="en-US" alt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.)</a:t>
                      </a:r>
                      <a:endParaRPr lang="en-US" altLang="ru-RU" sz="1100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en-US" alt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3 500 000 - 5 500 000</a:t>
                      </a:r>
                      <a:endParaRPr lang="en-US" altLang="ru-RU" sz="1100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ИТОГО: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en-US" sz="1100" b="1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~36 </a:t>
                      </a:r>
                      <a:r>
                        <a:rPr lang="ru-RU" sz="1100" b="1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мес.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en-US" sz="1100" b="1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~23 000 000</a:t>
                      </a:r>
                      <a:endParaRPr lang="en-US" sz="1100" b="1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4408" y="279298"/>
            <a:ext cx="689248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ПЛАНЫ ПО РАЗВИТИЮ </a:t>
            </a:r>
            <a:endParaRPr lang="ru-RU" sz="44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И МАСШТАБИРОВАНИЮ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373477"/>
            <a:ext cx="8280920" cy="3692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Перспективы</a:t>
            </a:r>
            <a:r>
              <a:rPr lang="en-US" altLang="ru-RU" dirty="0"/>
              <a:t> </a:t>
            </a:r>
            <a:r>
              <a:rPr lang="en-US" altLang="en-US" dirty="0"/>
              <a:t>развития</a:t>
            </a:r>
            <a:r>
              <a:rPr lang="en-US" altLang="ru-RU" dirty="0"/>
              <a:t> </a:t>
            </a:r>
            <a:r>
              <a:rPr lang="en-US" altLang="en-US" dirty="0"/>
              <a:t>стартап</a:t>
            </a:r>
            <a:r>
              <a:rPr lang="en-US" altLang="ru-RU" dirty="0"/>
              <a:t>-</a:t>
            </a:r>
            <a:r>
              <a:rPr lang="en-US" altLang="en-US" dirty="0"/>
              <a:t>проекта</a:t>
            </a:r>
            <a:r>
              <a:rPr lang="en-US" altLang="ru-RU" dirty="0"/>
              <a:t>:</a:t>
            </a:r>
            <a:endParaRPr lang="en-US" altLang="ru-RU" dirty="0"/>
          </a:p>
          <a:p>
            <a:endParaRPr lang="en-US" altLang="ru-RU" dirty="0"/>
          </a:p>
          <a:p>
            <a:r>
              <a:rPr lang="en-US" altLang="ru-RU" dirty="0"/>
              <a:t>•  </a:t>
            </a:r>
            <a:r>
              <a:rPr lang="en-US" altLang="en-US" dirty="0"/>
              <a:t>Через</a:t>
            </a:r>
            <a:r>
              <a:rPr lang="en-US" altLang="ru-RU" dirty="0"/>
              <a:t> 1 </a:t>
            </a:r>
            <a:r>
              <a:rPr lang="en-US" altLang="en-US" dirty="0"/>
              <a:t>год</a:t>
            </a:r>
            <a:r>
              <a:rPr lang="en-US" altLang="ru-RU" dirty="0"/>
              <a:t>: </a:t>
            </a:r>
            <a:r>
              <a:rPr lang="en-US" altLang="en-US" dirty="0"/>
              <a:t>Мы</a:t>
            </a:r>
            <a:r>
              <a:rPr lang="en-US" altLang="ru-RU" dirty="0"/>
              <a:t> </a:t>
            </a:r>
            <a:r>
              <a:rPr lang="en-US" altLang="en-US" dirty="0"/>
              <a:t>станем</a:t>
            </a:r>
            <a:r>
              <a:rPr lang="en-US" altLang="ru-RU" dirty="0"/>
              <a:t> </a:t>
            </a:r>
            <a:r>
              <a:rPr lang="en-US" altLang="en-US" dirty="0"/>
              <a:t>лидером</a:t>
            </a:r>
            <a:r>
              <a:rPr lang="en-US" altLang="ru-RU" dirty="0"/>
              <a:t> </a:t>
            </a:r>
            <a:r>
              <a:rPr lang="en-US" altLang="en-US" dirty="0"/>
              <a:t>инклюзивного</a:t>
            </a:r>
            <a:r>
              <a:rPr lang="en-US" altLang="ru-RU" dirty="0"/>
              <a:t> </a:t>
            </a:r>
            <a:r>
              <a:rPr lang="en-US" altLang="en-US" dirty="0"/>
              <a:t>языкового</a:t>
            </a:r>
            <a:r>
              <a:rPr lang="en-US" altLang="ru-RU" dirty="0"/>
              <a:t> </a:t>
            </a:r>
            <a:r>
              <a:rPr lang="en-US" altLang="en-US" dirty="0"/>
              <a:t>обучения</a:t>
            </a:r>
            <a:r>
              <a:rPr lang="en-US" altLang="ru-RU" dirty="0"/>
              <a:t> </a:t>
            </a:r>
            <a:r>
              <a:rPr lang="en-US" altLang="en-US" dirty="0"/>
              <a:t>в</a:t>
            </a:r>
            <a:r>
              <a:rPr lang="en-US" altLang="ru-RU" dirty="0"/>
              <a:t> </a:t>
            </a:r>
            <a:r>
              <a:rPr lang="en-US" altLang="en-US" dirty="0"/>
              <a:t>Рязани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нескольких</a:t>
            </a:r>
            <a:r>
              <a:rPr lang="en-US" altLang="ru-RU" dirty="0"/>
              <a:t> </a:t>
            </a:r>
            <a:r>
              <a:rPr lang="en-US" altLang="en-US" dirty="0"/>
              <a:t>соседних</a:t>
            </a:r>
            <a:r>
              <a:rPr lang="en-US" altLang="ru-RU" dirty="0"/>
              <a:t> </a:t>
            </a:r>
            <a:r>
              <a:rPr lang="en-US" altLang="en-US" dirty="0"/>
              <a:t>регионах</a:t>
            </a:r>
            <a:r>
              <a:rPr lang="en-US" altLang="ru-RU" dirty="0"/>
              <a:t>, </a:t>
            </a:r>
            <a:r>
              <a:rPr lang="en-US" altLang="en-US" dirty="0"/>
              <a:t>с</a:t>
            </a:r>
            <a:r>
              <a:rPr lang="en-US" altLang="ru-RU" dirty="0"/>
              <a:t> </a:t>
            </a:r>
            <a:r>
              <a:rPr lang="en-US" altLang="en-US" dirty="0"/>
              <a:t>отлаженным</a:t>
            </a:r>
            <a:r>
              <a:rPr lang="en-US" altLang="ru-RU" dirty="0"/>
              <a:t> MVP, </a:t>
            </a:r>
            <a:r>
              <a:rPr lang="en-US" altLang="en-US" dirty="0"/>
              <a:t>тысячами</a:t>
            </a:r>
            <a:r>
              <a:rPr lang="en-US" altLang="ru-RU" dirty="0"/>
              <a:t> B2C </a:t>
            </a:r>
            <a:r>
              <a:rPr lang="en-US" altLang="en-US" dirty="0"/>
              <a:t>пользователей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первыми</a:t>
            </a:r>
            <a:r>
              <a:rPr lang="en-US" altLang="ru-RU" dirty="0"/>
              <a:t> B2B-</a:t>
            </a:r>
            <a:r>
              <a:rPr lang="en-US" altLang="en-US" dirty="0"/>
              <a:t>партнерами</a:t>
            </a:r>
            <a:r>
              <a:rPr lang="en-US" altLang="ru-RU" dirty="0"/>
              <a:t>. </a:t>
            </a:r>
            <a:r>
              <a:rPr lang="en-US" altLang="en-US" dirty="0"/>
              <a:t>Будет</a:t>
            </a:r>
            <a:r>
              <a:rPr lang="en-US" altLang="ru-RU" dirty="0"/>
              <a:t> </a:t>
            </a:r>
            <a:r>
              <a:rPr lang="en-US" altLang="en-US" dirty="0"/>
              <a:t>улучшен</a:t>
            </a:r>
            <a:r>
              <a:rPr lang="en-US" altLang="ru-RU" dirty="0"/>
              <a:t> AI, </a:t>
            </a:r>
            <a:r>
              <a:rPr lang="en-US" altLang="en-US" dirty="0"/>
              <a:t>расширен</a:t>
            </a:r>
            <a:r>
              <a:rPr lang="en-US" altLang="ru-RU" dirty="0"/>
              <a:t> </a:t>
            </a:r>
            <a:r>
              <a:rPr lang="en-US" altLang="en-US" dirty="0"/>
              <a:t>контент</a:t>
            </a:r>
            <a:r>
              <a:rPr lang="en-US" altLang="ru-RU" dirty="0"/>
              <a:t> </a:t>
            </a:r>
            <a:r>
              <a:rPr lang="en-US" altLang="en-US" dirty="0"/>
              <a:t>для</a:t>
            </a:r>
            <a:r>
              <a:rPr lang="en-US" altLang="ru-RU" dirty="0"/>
              <a:t> </a:t>
            </a:r>
            <a:r>
              <a:rPr lang="en-US" altLang="en-US" dirty="0"/>
              <a:t>английского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запущен</a:t>
            </a:r>
            <a:r>
              <a:rPr lang="en-US" altLang="ru-RU" dirty="0"/>
              <a:t> </a:t>
            </a:r>
            <a:r>
              <a:rPr lang="en-US" altLang="en-US" dirty="0"/>
              <a:t>тестовый</a:t>
            </a:r>
            <a:r>
              <a:rPr lang="en-US" altLang="ru-RU" dirty="0"/>
              <a:t> </a:t>
            </a:r>
            <a:r>
              <a:rPr lang="en-US" altLang="en-US" dirty="0"/>
              <a:t>второй</a:t>
            </a:r>
            <a:r>
              <a:rPr lang="en-US" altLang="ru-RU" dirty="0"/>
              <a:t> </a:t>
            </a:r>
            <a:r>
              <a:rPr lang="en-US" altLang="en-US" dirty="0"/>
              <a:t>язык</a:t>
            </a:r>
            <a:r>
              <a:rPr lang="en-US" altLang="ru-RU" dirty="0"/>
              <a:t>, </a:t>
            </a:r>
            <a:r>
              <a:rPr lang="en-US" altLang="en-US" dirty="0"/>
              <a:t>что</a:t>
            </a:r>
            <a:r>
              <a:rPr lang="en-US" altLang="ru-RU" dirty="0"/>
              <a:t> </a:t>
            </a:r>
            <a:r>
              <a:rPr lang="en-US" altLang="en-US" dirty="0"/>
              <a:t>обеспечит</a:t>
            </a:r>
            <a:r>
              <a:rPr lang="en-US" altLang="ru-RU" dirty="0"/>
              <a:t> </a:t>
            </a:r>
            <a:r>
              <a:rPr lang="en-US" altLang="en-US" dirty="0"/>
              <a:t>положительную</a:t>
            </a:r>
            <a:r>
              <a:rPr lang="en-US" altLang="ru-RU" dirty="0"/>
              <a:t> </a:t>
            </a:r>
            <a:r>
              <a:rPr lang="en-US" altLang="en-US" dirty="0"/>
              <a:t>юнит</a:t>
            </a:r>
            <a:r>
              <a:rPr lang="en-US" altLang="ru-RU" dirty="0"/>
              <a:t>-</a:t>
            </a:r>
            <a:r>
              <a:rPr lang="en-US" altLang="en-US" dirty="0"/>
              <a:t>экономику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привлечет</a:t>
            </a:r>
            <a:r>
              <a:rPr lang="en-US" altLang="ru-RU" dirty="0"/>
              <a:t> </a:t>
            </a:r>
            <a:r>
              <a:rPr lang="en-US" altLang="en-US" dirty="0"/>
              <a:t>следующий</a:t>
            </a:r>
            <a:r>
              <a:rPr lang="en-US" altLang="ru-RU" dirty="0"/>
              <a:t> </a:t>
            </a:r>
            <a:r>
              <a:rPr lang="en-US" altLang="en-US" dirty="0"/>
              <a:t>раунд</a:t>
            </a:r>
            <a:r>
              <a:rPr lang="en-US" altLang="ru-RU" dirty="0"/>
              <a:t> </a:t>
            </a:r>
            <a:r>
              <a:rPr lang="en-US" altLang="en-US" dirty="0"/>
              <a:t>инвестиций</a:t>
            </a:r>
            <a:r>
              <a:rPr lang="en-US" altLang="ru-RU" dirty="0"/>
              <a:t>.</a:t>
            </a:r>
            <a:endParaRPr lang="en-US" altLang="ru-RU" dirty="0"/>
          </a:p>
          <a:p>
            <a:r>
              <a:rPr lang="en-US" altLang="ru-RU" dirty="0"/>
              <a:t>•  </a:t>
            </a:r>
            <a:r>
              <a:rPr lang="en-US" altLang="en-US" dirty="0"/>
              <a:t>Через</a:t>
            </a:r>
            <a:r>
              <a:rPr lang="en-US" altLang="ru-RU" dirty="0"/>
              <a:t> 5 </a:t>
            </a:r>
            <a:r>
              <a:rPr lang="en-US" altLang="en-US" dirty="0"/>
              <a:t>лет</a:t>
            </a:r>
            <a:r>
              <a:rPr lang="en-US" altLang="ru-RU" dirty="0"/>
              <a:t>: </a:t>
            </a:r>
            <a:r>
              <a:rPr lang="en-US" altLang="en-US" dirty="0"/>
              <a:t>Проект</a:t>
            </a:r>
            <a:r>
              <a:rPr lang="en-US" altLang="ru-RU" dirty="0"/>
              <a:t> </a:t>
            </a:r>
            <a:r>
              <a:rPr lang="en-US" altLang="en-US" dirty="0"/>
              <a:t>займет</a:t>
            </a:r>
            <a:r>
              <a:rPr lang="en-US" altLang="ru-RU" dirty="0"/>
              <a:t> </a:t>
            </a:r>
            <a:r>
              <a:rPr lang="en-US" altLang="en-US" dirty="0"/>
              <a:t>позицию</a:t>
            </a:r>
            <a:r>
              <a:rPr lang="en-US" altLang="ru-RU" dirty="0"/>
              <a:t> </a:t>
            </a:r>
            <a:r>
              <a:rPr lang="en-US" altLang="en-US" dirty="0"/>
              <a:t>национального</a:t>
            </a:r>
            <a:r>
              <a:rPr lang="en-US" altLang="ru-RU" dirty="0"/>
              <a:t> </a:t>
            </a:r>
            <a:r>
              <a:rPr lang="en-US" altLang="en-US" dirty="0"/>
              <a:t>лидера</a:t>
            </a:r>
            <a:r>
              <a:rPr lang="en-US" altLang="ru-RU" dirty="0"/>
              <a:t> </a:t>
            </a:r>
            <a:r>
              <a:rPr lang="en-US" altLang="en-US" dirty="0"/>
              <a:t>в</a:t>
            </a:r>
            <a:r>
              <a:rPr lang="en-US" altLang="ru-RU" dirty="0"/>
              <a:t> </a:t>
            </a:r>
            <a:r>
              <a:rPr lang="en-US" altLang="en-US" dirty="0"/>
              <a:t>России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начнет</a:t>
            </a:r>
            <a:r>
              <a:rPr lang="en-US" altLang="ru-RU" dirty="0"/>
              <a:t> </a:t>
            </a:r>
            <a:r>
              <a:rPr lang="en-US" altLang="en-US" dirty="0"/>
              <a:t>международную</a:t>
            </a:r>
            <a:r>
              <a:rPr lang="en-US" altLang="ru-RU" dirty="0"/>
              <a:t> </a:t>
            </a:r>
            <a:r>
              <a:rPr lang="en-US" altLang="en-US" dirty="0"/>
              <a:t>экспансию</a:t>
            </a:r>
            <a:r>
              <a:rPr lang="en-US" altLang="ru-RU" dirty="0"/>
              <a:t> (</a:t>
            </a:r>
            <a:r>
              <a:rPr lang="en-US" altLang="en-US" dirty="0"/>
              <a:t>СНГ</a:t>
            </a:r>
            <a:r>
              <a:rPr lang="en-US" altLang="ru-RU" dirty="0"/>
              <a:t>, </a:t>
            </a:r>
            <a:r>
              <a:rPr lang="en-US" altLang="en-US" dirty="0"/>
              <a:t>Европа</a:t>
            </a:r>
            <a:r>
              <a:rPr lang="en-US" altLang="ru-RU" dirty="0"/>
              <a:t>), </a:t>
            </a:r>
            <a:r>
              <a:rPr lang="en-US" altLang="en-US" dirty="0"/>
              <a:t>предлагая</a:t>
            </a:r>
            <a:r>
              <a:rPr lang="en-US" altLang="ru-RU" dirty="0"/>
              <a:t> </a:t>
            </a:r>
            <a:r>
              <a:rPr lang="en-US" altLang="en-US" dirty="0"/>
              <a:t>платформу</a:t>
            </a:r>
            <a:r>
              <a:rPr lang="en-US" altLang="ru-RU" dirty="0"/>
              <a:t> </a:t>
            </a:r>
            <a:r>
              <a:rPr lang="en-US" altLang="en-US" dirty="0"/>
              <a:t>с</a:t>
            </a:r>
            <a:r>
              <a:rPr lang="en-US" altLang="ru-RU" dirty="0"/>
              <a:t> 5-7 </a:t>
            </a:r>
            <a:r>
              <a:rPr lang="en-US" altLang="en-US" dirty="0"/>
              <a:t>языками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расширенным</a:t>
            </a:r>
            <a:r>
              <a:rPr lang="en-US" altLang="ru-RU" dirty="0"/>
              <a:t> AI-</a:t>
            </a:r>
            <a:r>
              <a:rPr lang="en-US" altLang="en-US" dirty="0"/>
              <a:t>функционалом</a:t>
            </a:r>
            <a:r>
              <a:rPr lang="en-US" altLang="ru-RU" dirty="0"/>
              <a:t> (</a:t>
            </a:r>
            <a:r>
              <a:rPr lang="en-US" altLang="en-US" dirty="0"/>
              <a:t>включая</a:t>
            </a:r>
            <a:r>
              <a:rPr lang="en-US" altLang="ru-RU" dirty="0"/>
              <a:t> VR/AR). </a:t>
            </a:r>
            <a:r>
              <a:rPr lang="en-US" altLang="en-US" dirty="0"/>
              <a:t>Мы</a:t>
            </a:r>
            <a:r>
              <a:rPr lang="en-US" altLang="ru-RU" dirty="0"/>
              <a:t> </a:t>
            </a:r>
            <a:r>
              <a:rPr lang="en-US" altLang="en-US" dirty="0"/>
              <a:t>сформируем</a:t>
            </a:r>
            <a:r>
              <a:rPr lang="en-US" altLang="ru-RU" dirty="0"/>
              <a:t> </a:t>
            </a:r>
            <a:r>
              <a:rPr lang="en-US" altLang="en-US" dirty="0"/>
              <a:t>широкую</a:t>
            </a:r>
            <a:r>
              <a:rPr lang="en-US" altLang="ru-RU" dirty="0"/>
              <a:t> </a:t>
            </a:r>
            <a:r>
              <a:rPr lang="en-US" altLang="en-US" dirty="0"/>
              <a:t>партнерскую</a:t>
            </a:r>
            <a:r>
              <a:rPr lang="en-US" altLang="ru-RU" dirty="0"/>
              <a:t> </a:t>
            </a:r>
            <a:r>
              <a:rPr lang="en-US" altLang="en-US" dirty="0"/>
              <a:t>сеть</a:t>
            </a:r>
            <a:r>
              <a:rPr lang="en-US" altLang="ru-RU" dirty="0"/>
              <a:t>, </a:t>
            </a:r>
            <a:r>
              <a:rPr lang="en-US" altLang="en-US" dirty="0"/>
              <a:t>превратившись</a:t>
            </a:r>
            <a:r>
              <a:rPr lang="en-US" altLang="ru-RU" dirty="0"/>
              <a:t> </a:t>
            </a:r>
            <a:r>
              <a:rPr lang="en-US" altLang="en-US" dirty="0"/>
              <a:t>в</a:t>
            </a:r>
            <a:r>
              <a:rPr lang="en-US" altLang="ru-RU" dirty="0"/>
              <a:t> </a:t>
            </a:r>
            <a:r>
              <a:rPr lang="en-US" altLang="en-US" dirty="0"/>
              <a:t>высокорентабельный</a:t>
            </a:r>
            <a:r>
              <a:rPr lang="en-US" altLang="ru-RU" dirty="0"/>
              <a:t> </a:t>
            </a:r>
            <a:r>
              <a:rPr lang="en-US" altLang="en-US" dirty="0"/>
              <a:t>бизнес</a:t>
            </a:r>
            <a:r>
              <a:rPr lang="en-US" altLang="ru-RU" dirty="0"/>
              <a:t>, </a:t>
            </a:r>
            <a:r>
              <a:rPr lang="en-US" altLang="en-US" dirty="0"/>
              <a:t>который</a:t>
            </a:r>
            <a:r>
              <a:rPr lang="en-US" altLang="ru-RU" dirty="0"/>
              <a:t> </a:t>
            </a:r>
            <a:r>
              <a:rPr lang="en-US" altLang="en-US" dirty="0"/>
              <a:t>масштабно</a:t>
            </a:r>
            <a:r>
              <a:rPr lang="en-US" altLang="ru-RU" dirty="0"/>
              <a:t> </a:t>
            </a:r>
            <a:r>
              <a:rPr lang="en-US" altLang="en-US" dirty="0"/>
              <a:t>трансформировал</a:t>
            </a:r>
            <a:r>
              <a:rPr lang="en-US" altLang="ru-RU" dirty="0"/>
              <a:t> </a:t>
            </a:r>
            <a:r>
              <a:rPr lang="en-US" altLang="en-US" dirty="0"/>
              <a:t>доступность</a:t>
            </a:r>
            <a:r>
              <a:rPr lang="en-US" altLang="ru-RU" dirty="0"/>
              <a:t> </a:t>
            </a:r>
            <a:r>
              <a:rPr lang="en-US" altLang="en-US" dirty="0"/>
              <a:t>языкового</a:t>
            </a:r>
            <a:r>
              <a:rPr lang="en-US" altLang="ru-RU" dirty="0"/>
              <a:t> </a:t>
            </a:r>
            <a:r>
              <a:rPr lang="en-US" altLang="en-US" dirty="0"/>
              <a:t>образования</a:t>
            </a:r>
            <a:r>
              <a:rPr lang="en-US" altLang="ru-RU" dirty="0"/>
              <a:t> </a:t>
            </a:r>
            <a:r>
              <a:rPr lang="en-US" altLang="en-US" dirty="0"/>
              <a:t>для</a:t>
            </a:r>
            <a:r>
              <a:rPr lang="en-US" altLang="ru-RU" dirty="0"/>
              <a:t> </a:t>
            </a:r>
            <a:r>
              <a:rPr lang="en-US" altLang="en-US" dirty="0"/>
              <a:t>детей</a:t>
            </a:r>
            <a:r>
              <a:rPr lang="en-US" altLang="ru-RU" dirty="0"/>
              <a:t> </a:t>
            </a:r>
            <a:r>
              <a:rPr lang="en-US" altLang="en-US" dirty="0"/>
              <a:t>с</a:t>
            </a:r>
            <a:r>
              <a:rPr lang="en-US" altLang="ru-RU" dirty="0"/>
              <a:t> </a:t>
            </a:r>
            <a:r>
              <a:rPr lang="en-US" altLang="en-US" dirty="0"/>
              <a:t>речевыми</a:t>
            </a:r>
            <a:r>
              <a:rPr lang="en-US" altLang="ru-RU" dirty="0"/>
              <a:t> </a:t>
            </a:r>
            <a:r>
              <a:rPr lang="en-US" altLang="en-US" dirty="0"/>
              <a:t>нарушениями</a:t>
            </a:r>
            <a:r>
              <a:rPr lang="en-US" altLang="ru-RU" dirty="0"/>
              <a:t>.</a:t>
            </a:r>
            <a:endParaRPr lang="en-US" altLang="ru-RU" dirty="0"/>
          </a:p>
        </p:txBody>
      </p:sp>
      <p:sp>
        <p:nvSpPr>
          <p:cNvPr id="7" name="Google Shape;386;p14"/>
          <p:cNvSpPr txBox="1"/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anose="020B0604020202020204" pitchFamily="34" charset="0"/>
              <a:buNone/>
            </a:pPr>
            <a:r>
              <a:rPr lang="ru-RU" sz="2000" smtClean="0"/>
              <a:t>Руководитель проекта. Маркетолог.</a:t>
            </a:r>
            <a:endParaRPr lang="ru-RU" sz="2000" dirty="0"/>
          </a:p>
        </p:txBody>
      </p:sp>
      <p:sp>
        <p:nvSpPr>
          <p:cNvPr id="8" name="Google Shape;387;p14"/>
          <p:cNvSpPr txBox="1"/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anose="020B0604020202020204" pitchFamily="34" charset="0"/>
              <a:buNone/>
            </a:pPr>
            <a:r>
              <a:rPr lang="ru-RU" sz="2400" b="1" smtClean="0"/>
              <a:t>Марина Бойтуш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4408" y="279298"/>
            <a:ext cx="689248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5147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КОМАНДА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/>
          <p:cNvSpPr/>
          <p:nvPr>
            <p:custDataLst>
              <p:tags r:id="rId1"/>
            </p:custDataLst>
          </p:nvPr>
        </p:nvSpPr>
        <p:spPr>
          <a:xfrm>
            <a:off x="7298464" y="3045519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grpSp>
        <p:nvGrpSpPr>
          <p:cNvPr id="3" name="Группа 2"/>
          <p:cNvGrpSpPr/>
          <p:nvPr>
            <p:custDataLst>
              <p:tags r:id="rId2"/>
            </p:custDataLst>
          </p:nvPr>
        </p:nvGrpSpPr>
        <p:grpSpPr>
          <a:xfrm>
            <a:off x="5796383" y="2236446"/>
            <a:ext cx="2011264" cy="656203"/>
            <a:chOff x="6809208" y="2305204"/>
            <a:chExt cx="2011264" cy="656203"/>
          </a:xfrm>
        </p:grpSpPr>
        <p:sp>
          <p:nvSpPr>
            <p:cNvPr id="18" name="Прямоугольник 17"/>
            <p:cNvSpPr/>
            <p:nvPr>
              <p:custDataLst>
                <p:tags r:id="rId3"/>
              </p:custDataLst>
            </p:nvPr>
          </p:nvSpPr>
          <p:spPr>
            <a:xfrm>
              <a:off x="6809208" y="2305204"/>
              <a:ext cx="2011264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Данилова Виктория </a:t>
              </a:r>
              <a:endParaRPr lang="ru-RU" sz="1400" b="1" dirty="0"/>
            </a:p>
          </p:txBody>
        </p:sp>
        <p:sp>
          <p:nvSpPr>
            <p:cNvPr id="19" name="Прямоугольник 18"/>
            <p:cNvSpPr/>
            <p:nvPr>
              <p:custDataLst>
                <p:tags r:id="rId4"/>
              </p:custDataLst>
            </p:nvPr>
          </p:nvSpPr>
          <p:spPr>
            <a:xfrm>
              <a:off x="7164288" y="2499742"/>
              <a:ext cx="12961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роль в проекте,</a:t>
              </a:r>
              <a:endParaRPr lang="ru-RU" sz="1200" dirty="0" smtClean="0">
                <a:solidFill>
                  <a:prstClr val="black"/>
                </a:solidFill>
                <a:latin typeface="Arial Narrow" panose="020B0606020202030204" pitchFamily="34" charset="0"/>
              </a:endParaRPr>
            </a:p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основные функции</a:t>
              </a:r>
              <a:endParaRPr lang="ru-RU" sz="1100" dirty="0"/>
            </a:p>
          </p:txBody>
        </p:sp>
      </p:grpSp>
      <p:grpSp>
        <p:nvGrpSpPr>
          <p:cNvPr id="24" name="Группа 23"/>
          <p:cNvGrpSpPr/>
          <p:nvPr>
            <p:custDataLst>
              <p:tags r:id="rId5"/>
            </p:custDataLst>
          </p:nvPr>
        </p:nvGrpSpPr>
        <p:grpSpPr>
          <a:xfrm>
            <a:off x="3023639" y="2233106"/>
            <a:ext cx="2011264" cy="656203"/>
            <a:chOff x="6809208" y="2305204"/>
            <a:chExt cx="2011264" cy="656203"/>
          </a:xfrm>
        </p:grpSpPr>
        <p:sp>
          <p:nvSpPr>
            <p:cNvPr id="25" name="Прямоугольник 24"/>
            <p:cNvSpPr/>
            <p:nvPr>
              <p:custDataLst>
                <p:tags r:id="rId6"/>
              </p:custDataLst>
            </p:nvPr>
          </p:nvSpPr>
          <p:spPr>
            <a:xfrm>
              <a:off x="6809208" y="2305204"/>
              <a:ext cx="2011264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Смирнова Ангелина </a:t>
              </a:r>
              <a:endParaRPr lang="ru-RU" sz="1400" b="1" dirty="0"/>
            </a:p>
          </p:txBody>
        </p:sp>
        <p:sp>
          <p:nvSpPr>
            <p:cNvPr id="26" name="Прямоугольник 25"/>
            <p:cNvSpPr/>
            <p:nvPr>
              <p:custDataLst>
                <p:tags r:id="rId7"/>
              </p:custDataLst>
            </p:nvPr>
          </p:nvSpPr>
          <p:spPr>
            <a:xfrm>
              <a:off x="7164288" y="2499742"/>
              <a:ext cx="12961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роль в проекте,</a:t>
              </a:r>
              <a:endParaRPr lang="ru-RU" sz="1200" dirty="0" smtClean="0">
                <a:solidFill>
                  <a:prstClr val="black"/>
                </a:solidFill>
                <a:latin typeface="Arial Narrow" panose="020B0606020202030204" pitchFamily="34" charset="0"/>
              </a:endParaRPr>
            </a:p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основные функции</a:t>
              </a:r>
              <a:endParaRPr lang="ru-RU" sz="1100" dirty="0"/>
            </a:p>
          </p:txBody>
        </p:sp>
      </p:grpSp>
      <p:grpSp>
        <p:nvGrpSpPr>
          <p:cNvPr id="27" name="Группа 26"/>
          <p:cNvGrpSpPr/>
          <p:nvPr>
            <p:custDataLst>
              <p:tags r:id="rId8"/>
            </p:custDataLst>
          </p:nvPr>
        </p:nvGrpSpPr>
        <p:grpSpPr>
          <a:xfrm>
            <a:off x="231620" y="2192913"/>
            <a:ext cx="2011264" cy="656203"/>
            <a:chOff x="6809208" y="2305204"/>
            <a:chExt cx="2011264" cy="656203"/>
          </a:xfrm>
        </p:grpSpPr>
        <p:sp>
          <p:nvSpPr>
            <p:cNvPr id="28" name="Прямоугольник 27"/>
            <p:cNvSpPr/>
            <p:nvPr>
              <p:custDataLst>
                <p:tags r:id="rId9"/>
              </p:custDataLst>
            </p:nvPr>
          </p:nvSpPr>
          <p:spPr>
            <a:xfrm>
              <a:off x="6809208" y="2305204"/>
              <a:ext cx="2011264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Кокоулина</a:t>
              </a:r>
              <a:r>
                <a:rPr lang="en-US" alt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altLang="en-US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Алина</a:t>
              </a:r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 </a:t>
              </a:r>
              <a:endParaRPr lang="ru-RU" sz="1400" b="1" dirty="0"/>
            </a:p>
          </p:txBody>
        </p:sp>
        <p:sp>
          <p:nvSpPr>
            <p:cNvPr id="29" name="Прямоугольник 28"/>
            <p:cNvSpPr/>
            <p:nvPr>
              <p:custDataLst>
                <p:tags r:id="rId10"/>
              </p:custDataLst>
            </p:nvPr>
          </p:nvSpPr>
          <p:spPr>
            <a:xfrm>
              <a:off x="7164288" y="2499742"/>
              <a:ext cx="12961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роль в проекте,</a:t>
              </a:r>
              <a:endParaRPr lang="ru-RU" sz="1200" dirty="0" smtClean="0">
                <a:solidFill>
                  <a:prstClr val="black"/>
                </a:solidFill>
                <a:latin typeface="Arial Narrow" panose="020B0606020202030204" pitchFamily="34" charset="0"/>
              </a:endParaRPr>
            </a:p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основные функции</a:t>
              </a:r>
              <a:endParaRPr lang="ru-RU" sz="1100" dirty="0"/>
            </a:p>
          </p:txBody>
        </p:sp>
      </p:grpSp>
      <p:grpSp>
        <p:nvGrpSpPr>
          <p:cNvPr id="34" name="Группа 33"/>
          <p:cNvGrpSpPr/>
          <p:nvPr>
            <p:custDataLst>
              <p:tags r:id="rId11"/>
            </p:custDataLst>
          </p:nvPr>
        </p:nvGrpSpPr>
        <p:grpSpPr>
          <a:xfrm>
            <a:off x="6948271" y="4410744"/>
            <a:ext cx="2011264" cy="656203"/>
            <a:chOff x="6809208" y="2305204"/>
            <a:chExt cx="2011264" cy="656203"/>
          </a:xfrm>
        </p:grpSpPr>
        <p:sp>
          <p:nvSpPr>
            <p:cNvPr id="35" name="Прямоугольник 34"/>
            <p:cNvSpPr/>
            <p:nvPr>
              <p:custDataLst>
                <p:tags r:id="rId12"/>
              </p:custDataLst>
            </p:nvPr>
          </p:nvSpPr>
          <p:spPr>
            <a:xfrm>
              <a:off x="6809208" y="2305204"/>
              <a:ext cx="2011264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Науменко Светлана </a:t>
              </a:r>
              <a:endParaRPr lang="ru-RU" sz="1400" b="1" dirty="0"/>
            </a:p>
          </p:txBody>
        </p:sp>
        <p:sp>
          <p:nvSpPr>
            <p:cNvPr id="36" name="Прямоугольник 35"/>
            <p:cNvSpPr/>
            <p:nvPr>
              <p:custDataLst>
                <p:tags r:id="rId13"/>
              </p:custDataLst>
            </p:nvPr>
          </p:nvSpPr>
          <p:spPr>
            <a:xfrm>
              <a:off x="7164288" y="2499742"/>
              <a:ext cx="12961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роль в проекте,</a:t>
              </a:r>
              <a:endParaRPr lang="ru-RU" sz="1200" dirty="0" smtClean="0">
                <a:solidFill>
                  <a:prstClr val="black"/>
                </a:solidFill>
                <a:latin typeface="Arial Narrow" panose="020B0606020202030204" pitchFamily="34" charset="0"/>
              </a:endParaRPr>
            </a:p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основные функции</a:t>
              </a:r>
              <a:endParaRPr lang="ru-RU" sz="1100" dirty="0"/>
            </a:p>
          </p:txBody>
        </p:sp>
      </p:grpSp>
      <p:grpSp>
        <p:nvGrpSpPr>
          <p:cNvPr id="37" name="Группа 36"/>
          <p:cNvGrpSpPr/>
          <p:nvPr>
            <p:custDataLst>
              <p:tags r:id="rId14"/>
            </p:custDataLst>
          </p:nvPr>
        </p:nvGrpSpPr>
        <p:grpSpPr>
          <a:xfrm>
            <a:off x="4283971" y="4371950"/>
            <a:ext cx="2011264" cy="665093"/>
            <a:chOff x="6838418" y="2296314"/>
            <a:chExt cx="2011264" cy="665093"/>
          </a:xfrm>
        </p:grpSpPr>
        <p:sp>
          <p:nvSpPr>
            <p:cNvPr id="38" name="Прямоугольник 37"/>
            <p:cNvSpPr/>
            <p:nvPr>
              <p:custDataLst>
                <p:tags r:id="rId15"/>
              </p:custDataLst>
            </p:nvPr>
          </p:nvSpPr>
          <p:spPr>
            <a:xfrm>
              <a:off x="6838418" y="2296314"/>
              <a:ext cx="2011264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/>
                <a:t>Захарова Полина</a:t>
              </a:r>
              <a:endParaRPr lang="ru-RU" b="1" dirty="0"/>
            </a:p>
          </p:txBody>
        </p:sp>
        <p:sp>
          <p:nvSpPr>
            <p:cNvPr id="39" name="Прямоугольник 38"/>
            <p:cNvSpPr/>
            <p:nvPr>
              <p:custDataLst>
                <p:tags r:id="rId16"/>
              </p:custDataLst>
            </p:nvPr>
          </p:nvSpPr>
          <p:spPr>
            <a:xfrm>
              <a:off x="7164288" y="2499742"/>
              <a:ext cx="12961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роль в проекте,</a:t>
              </a:r>
              <a:endParaRPr lang="ru-RU" sz="1200" dirty="0" smtClean="0">
                <a:solidFill>
                  <a:prstClr val="black"/>
                </a:solidFill>
                <a:latin typeface="Arial Narrow" panose="020B0606020202030204" pitchFamily="34" charset="0"/>
              </a:endParaRPr>
            </a:p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основные функции</a:t>
              </a:r>
              <a:endParaRPr lang="ru-RU" sz="1100" dirty="0"/>
            </a:p>
          </p:txBody>
        </p:sp>
      </p:grpSp>
      <p:grpSp>
        <p:nvGrpSpPr>
          <p:cNvPr id="40" name="Группа 39"/>
          <p:cNvGrpSpPr/>
          <p:nvPr>
            <p:custDataLst>
              <p:tags r:id="rId17"/>
            </p:custDataLst>
          </p:nvPr>
        </p:nvGrpSpPr>
        <p:grpSpPr>
          <a:xfrm>
            <a:off x="1189805" y="4410685"/>
            <a:ext cx="2011264" cy="677793"/>
            <a:chOff x="6811748" y="2335049"/>
            <a:chExt cx="2011264" cy="677793"/>
          </a:xfrm>
        </p:grpSpPr>
        <p:sp>
          <p:nvSpPr>
            <p:cNvPr id="41" name="Прямоугольник 40"/>
            <p:cNvSpPr/>
            <p:nvPr>
              <p:custDataLst>
                <p:tags r:id="rId18"/>
              </p:custDataLst>
            </p:nvPr>
          </p:nvSpPr>
          <p:spPr>
            <a:xfrm>
              <a:off x="6811748" y="2335049"/>
              <a:ext cx="2011264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Мирзоян Ангелина </a:t>
              </a:r>
              <a:endParaRPr lang="ru-RU" sz="1400" b="1" dirty="0"/>
            </a:p>
          </p:txBody>
        </p:sp>
        <p:sp>
          <p:nvSpPr>
            <p:cNvPr id="42" name="Прямоугольник 41"/>
            <p:cNvSpPr/>
            <p:nvPr>
              <p:custDataLst>
                <p:tags r:id="rId19"/>
              </p:custDataLst>
            </p:nvPr>
          </p:nvSpPr>
          <p:spPr>
            <a:xfrm>
              <a:off x="7169368" y="2551177"/>
              <a:ext cx="12961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роль в проекте,</a:t>
              </a:r>
              <a:endParaRPr lang="ru-RU" sz="1200" dirty="0" smtClean="0">
                <a:solidFill>
                  <a:prstClr val="black"/>
                </a:solidFill>
                <a:latin typeface="Arial Narrow" panose="020B0606020202030204" pitchFamily="34" charset="0"/>
              </a:endParaRPr>
            </a:p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основные функции</a:t>
              </a:r>
              <a:endParaRPr lang="ru-RU" sz="1100" dirty="0"/>
            </a:p>
          </p:txBody>
        </p:sp>
      </p:grp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0"/>
          <a:srcRect t="13593"/>
          <a:stretch>
            <a:fillRect/>
          </a:stretch>
        </p:blipFill>
        <p:spPr>
          <a:xfrm>
            <a:off x="539115" y="716915"/>
            <a:ext cx="1256665" cy="151638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1"/>
          <a:srcRect t="17721"/>
          <a:stretch>
            <a:fillRect/>
          </a:stretch>
        </p:blipFill>
        <p:spPr>
          <a:xfrm>
            <a:off x="3328670" y="710565"/>
            <a:ext cx="1342390" cy="1559560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2"/>
          <a:srcRect b="13605"/>
          <a:stretch>
            <a:fillRect/>
          </a:stretch>
        </p:blipFill>
        <p:spPr>
          <a:xfrm>
            <a:off x="5970905" y="694690"/>
            <a:ext cx="1337945" cy="1541780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23"/>
          <a:srcRect l="22779" r="13987" b="8420"/>
          <a:stretch>
            <a:fillRect/>
          </a:stretch>
        </p:blipFill>
        <p:spPr>
          <a:xfrm>
            <a:off x="1547495" y="2935605"/>
            <a:ext cx="1355725" cy="147828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24"/>
          <a:srcRect b="19382"/>
          <a:stretch>
            <a:fillRect/>
          </a:stretch>
        </p:blipFill>
        <p:spPr>
          <a:xfrm>
            <a:off x="4641215" y="2894965"/>
            <a:ext cx="1409700" cy="1515745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25"/>
          <a:srcRect l="14557" r="11615" b="12891"/>
          <a:stretch>
            <a:fillRect/>
          </a:stretch>
        </p:blipFill>
        <p:spPr>
          <a:xfrm>
            <a:off x="7236460" y="2871470"/>
            <a:ext cx="1338580" cy="1580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0714" y="1365265"/>
            <a:ext cx="8424936" cy="72008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«</a:t>
            </a:r>
            <a:r>
              <a:rPr lang="en-US" altLang="en-US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Адаптивное</a:t>
            </a:r>
            <a:r>
              <a:rPr lang="en-US" altLang="ru-RU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обучение</a:t>
            </a:r>
            <a:r>
              <a:rPr lang="en-US" altLang="ru-RU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иностранному</a:t>
            </a:r>
            <a:r>
              <a:rPr lang="en-US" altLang="ru-RU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языку</a:t>
            </a:r>
            <a:r>
              <a:rPr lang="en-US" altLang="ru-RU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на</a:t>
            </a:r>
            <a:r>
              <a:rPr lang="en-US" altLang="ru-RU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основе</a:t>
            </a:r>
            <a:r>
              <a:rPr lang="en-US" altLang="ru-RU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ИИ</a:t>
            </a:r>
            <a:r>
              <a:rPr lang="en-US" altLang="ru-RU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для</a:t>
            </a:r>
            <a:r>
              <a:rPr lang="en-US" altLang="ru-RU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детей</a:t>
            </a:r>
            <a:r>
              <a:rPr lang="en-US" altLang="ru-RU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с</a:t>
            </a:r>
            <a:r>
              <a:rPr lang="en-US" altLang="ru-RU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речевым</a:t>
            </a:r>
            <a:r>
              <a:rPr lang="en-US" altLang="ru-RU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  <a:latin typeface="Arial Narrow" panose="020B0606020202030204" pitchFamily="34" charset="0"/>
                <a:sym typeface="+mn-ea"/>
              </a:rPr>
              <a:t>нарушениями</a:t>
            </a:r>
            <a:r>
              <a:rPr lang="ru-RU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C:\РАБОТА\РГУ ЭМБЛЕМА ФОТО\РГУ лого вектор.png"/>
          <p:cNvPicPr>
            <a:picLocks noChangeAspect="1" noChangeArrowheads="1"/>
          </p:cNvPicPr>
          <p:nvPr/>
        </p:nvPicPr>
        <p:blipFill>
          <a:blip r:embed="rId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9403"/>
            <a:ext cx="2059012" cy="89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baku\Downloads\Лого_ПУТП_web - черный-RGB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02609"/>
            <a:ext cx="1512168" cy="12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262"/>
            <a:ext cx="1944216" cy="74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одзаголовок 2"/>
          <p:cNvSpPr txBox="1"/>
          <p:nvPr/>
        </p:nvSpPr>
        <p:spPr>
          <a:xfrm>
            <a:off x="430481" y="235572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одзаголовок 2"/>
          <p:cNvSpPr txBox="1"/>
          <p:nvPr/>
        </p:nvSpPr>
        <p:spPr>
          <a:xfrm>
            <a:off x="5868267" y="4173835"/>
            <a:ext cx="2589855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prstClr val="black">
                  <a:lumMod val="50000"/>
                  <a:lumOff val="50000"/>
                </a:prst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996485" y="4228048"/>
            <a:ext cx="1944216" cy="493023"/>
            <a:chOff x="6012160" y="4083918"/>
            <a:chExt cx="1944216" cy="493023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6012160" y="4083918"/>
              <a:ext cx="1944216" cy="306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4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Арутюнова София</a:t>
              </a:r>
              <a:endParaRPr lang="ru-RU" alt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6320521" y="4299942"/>
              <a:ext cx="12961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лидер проекта</a:t>
              </a:r>
              <a:endParaRPr lang="ru-RU" sz="1100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683434" y="2643763"/>
            <a:ext cx="3992714" cy="1045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КОНТАКТНАЯ ИНФОРМАЦИЯ:</a:t>
            </a:r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endParaRPr lang="ru-RU" sz="16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контактный номер 89205354141</a:t>
            </a:r>
            <a:endParaRPr lang="ru-RU" sz="16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электронный адрес </a:t>
            </a:r>
            <a:r>
              <a:rPr lang="en-US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Eduenglishlehrer@mail.ru</a:t>
            </a:r>
            <a:endParaRPr lang="ru-RU" sz="16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r"/>
            <a:endParaRPr lang="ru-RU" sz="1400" dirty="0"/>
          </a:p>
        </p:txBody>
      </p:sp>
      <p:sp>
        <p:nvSpPr>
          <p:cNvPr id="18" name="Подзаголовок 2"/>
          <p:cNvSpPr txBox="1"/>
          <p:nvPr/>
        </p:nvSpPr>
        <p:spPr>
          <a:xfrm>
            <a:off x="323528" y="4803998"/>
            <a:ext cx="8424936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АКСЕЛЕРАЦИОННАЯ ПРОГРАММА – ВЫЗОВЫ БУДУЩЕГО – 2025 </a:t>
            </a:r>
            <a:endParaRPr lang="ru-RU" sz="1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rcRect t="13593"/>
          <a:stretch>
            <a:fillRect/>
          </a:stretch>
        </p:blipFill>
        <p:spPr>
          <a:xfrm>
            <a:off x="6154420" y="2332990"/>
            <a:ext cx="1597025" cy="18408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2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3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4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5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6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7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8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9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10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11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12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13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14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15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16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17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18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ags/tag19.xml><?xml version="1.0" encoding="utf-8"?>
<p:tagLst xmlns:p="http://schemas.openxmlformats.org/presentationml/2006/main">
  <p:tag name="KSO_WM_DIAGRAM_VIRTUALLY_FRAME" val="{&quot;height&quot;:333.1757480314961,&quot;left&quot;:8.660157480314961,&quot;top&quot;:72.09181102362206,&quot;width&quot;:696.8150393700787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5526</Words>
  <Application>WPS Presentation</Application>
  <PresentationFormat>Экран (16:9)</PresentationFormat>
  <Paragraphs>172</Paragraphs>
  <Slides>12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6" baseType="lpstr">
      <vt:lpstr>Arial</vt:lpstr>
      <vt:lpstr>SimSun</vt:lpstr>
      <vt:lpstr>Wingdings</vt:lpstr>
      <vt:lpstr>Arial Narrow</vt:lpstr>
      <vt:lpstr>Courier New</vt:lpstr>
      <vt:lpstr>Gilroy</vt:lpstr>
      <vt:lpstr>Segoe Print</vt:lpstr>
      <vt:lpstr>Calibri</vt:lpstr>
      <vt:lpstr>Times New Roman</vt:lpstr>
      <vt:lpstr>Microsoft YaHei</vt:lpstr>
      <vt:lpstr>Arial Unicode MS</vt:lpstr>
      <vt:lpstr>Times New Roman</vt:lpstr>
      <vt:lpstr>Тема Office</vt:lpstr>
      <vt:lpstr>Word.Document.12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Бакулина</dc:creator>
  <cp:lastModifiedBy>София Арутюнова</cp:lastModifiedBy>
  <cp:revision>29</cp:revision>
  <dcterms:created xsi:type="dcterms:W3CDTF">2025-10-26T09:14:00Z</dcterms:created>
  <dcterms:modified xsi:type="dcterms:W3CDTF">2025-12-03T17:50:25Z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565A8F73389648EF92FD67F81654206D_13</vt:lpwstr>
  </property>
  <property fmtid="{D5CDD505-2E9C-101B-9397-08002B2CF9AE}" pid="3" name="KSOProductBuildVer">
    <vt:lpwstr>1049-12.2.0.23155</vt:lpwstr>
  </property>
</Properties>
</file>