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83" r:id="rId4"/>
    <p:sldId id="258" r:id="rId5"/>
    <p:sldId id="262" r:id="rId6"/>
    <p:sldId id="282" r:id="rId7"/>
    <p:sldId id="284" r:id="rId8"/>
    <p:sldId id="281" r:id="rId9"/>
    <p:sldId id="285" r:id="rId10"/>
    <p:sldId id="286" r:id="rId11"/>
    <p:sldId id="287" r:id="rId12"/>
    <p:sldId id="299" r:id="rId13"/>
    <p:sldId id="300" r:id="rId14"/>
    <p:sldId id="267" r:id="rId15"/>
    <p:sldId id="269" r:id="rId16"/>
    <p:sldId id="270" r:id="rId17"/>
    <p:sldId id="271" r:id="rId18"/>
    <p:sldId id="280" r:id="rId19"/>
    <p:sldId id="268" r:id="rId20"/>
  </p:sldIdLst>
  <p:sldSz cx="9144000" cy="5143500" type="screen16x9"/>
  <p:notesSz cx="6858000" cy="9144000"/>
  <p:embeddedFontLst>
    <p:embeddedFont>
      <p:font typeface="Impact" panose="020B0806030902050204" pitchFamily="34" charset="0"/>
      <p:regular r:id="rId22"/>
    </p:embeddedFont>
    <p:embeddedFont>
      <p:font typeface="Maven Pro" panose="020B0604020202020204" charset="0"/>
      <p:regular r:id="rId23"/>
      <p:bold r:id="rId24"/>
    </p:embeddedFont>
    <p:embeddedFont>
      <p:font typeface="Merriweather" panose="00000500000000000000" pitchFamily="2" charset="-52"/>
      <p:regular r:id="rId25"/>
      <p:bold r:id="rId26"/>
      <p:italic r:id="rId27"/>
      <p:boldItalic r:id="rId28"/>
    </p:embeddedFont>
    <p:embeddedFont>
      <p:font typeface="Montserrat" panose="00000500000000000000" pitchFamily="2" charset="-52"/>
      <p:regular r:id="rId29"/>
      <p:bold r:id="rId30"/>
      <p:italic r:id="rId31"/>
      <p:boldItalic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2850536-886A-42F1-801D-17F68C876A95}">
  <a:tblStyle styleId="{92850536-886A-42F1-801D-17F68C876A9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50" y="53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heme" Target="theme/theme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0cb8eeff63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0cb8eeff63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149c96a822_2_0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" name="Google Shape;74;g2149c96a822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149c96a822_2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149c96a822_2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3529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0cb8eeff63_2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0cb8eeff63_2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149c96a822_2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149c96a822_2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149c96a822_2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149c96a822_2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6983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0cb8eeff63_2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0cb8eeff63_2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1658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0cb8eeff63_2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0cb8eeff63_2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5863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149c96a822_2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149c96a822_2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7749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149c96a822_2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149c96a822_2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3984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149c96a822_2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149c96a822_2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21733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149c96a822_2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149c96a822_2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149c96a822_2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149c96a822_2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149c96a822_2_730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8" name="Google Shape;198;g2149c96a822_2_7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149c96a822_2_813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4" name="Google Shape;224;g2149c96a822_2_8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149c96a822_2_1090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7" name="Google Shape;237;g2149c96a822_2_10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149c96a822_2_985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6" name="Google Shape;246;g2149c96a822_2_9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0c8549d3e0_0_124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4" name="Google Shape;244;g20c8549d3e0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149c96a822_2_639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g2149c96a822_2_6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wmf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subTitle" idx="1"/>
          </p:nvPr>
        </p:nvSpPr>
        <p:spPr>
          <a:xfrm>
            <a:off x="5846900" y="3508700"/>
            <a:ext cx="3021300" cy="7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400" b="1" dirty="0">
                <a:solidFill>
                  <a:srgbClr val="FFFFFF"/>
                </a:solidFill>
              </a:rPr>
              <a:t>Анна Якубчик </a:t>
            </a: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400" b="1" dirty="0">
                <a:solidFill>
                  <a:srgbClr val="FFFFFF"/>
                </a:solidFill>
              </a:rPr>
              <a:t>Борис</a:t>
            </a:r>
            <a:r>
              <a:rPr lang="ru" sz="6400" b="1" dirty="0">
                <a:solidFill>
                  <a:srgbClr val="FFFFFF"/>
                </a:solidFill>
              </a:rPr>
              <a:t> Погорелый</a:t>
            </a:r>
            <a:endParaRPr sz="6400" b="1" dirty="0">
              <a:solidFill>
                <a:srgbClr val="FFFFFF"/>
              </a:solidFill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176550" y="204075"/>
            <a:ext cx="829050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800" b="1">
                <a:solidFill>
                  <a:srgbClr val="FF9900"/>
                </a:solidFill>
                <a:latin typeface="Roboto"/>
                <a:ea typeface="Roboto"/>
                <a:cs typeface="Roboto"/>
                <a:sym typeface="Roboto"/>
              </a:rPr>
              <a:t>АРИАДНА</a:t>
            </a:r>
            <a:endParaRPr sz="1800" b="1" dirty="0">
              <a:solidFill>
                <a:srgbClr val="073763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СИСТЕМА УПРАВЛЕНИЯ ЭВАКУАЦИЕЙ ПРИ ПОЖАРЕ</a:t>
            </a:r>
            <a:endParaRPr sz="1800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/>
        </p:nvSpPr>
        <p:spPr>
          <a:xfrm>
            <a:off x="467400" y="643800"/>
            <a:ext cx="4332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1">
                <a:solidFill>
                  <a:srgbClr val="0C343D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endParaRPr sz="2400" b="1" i="0" u="none" strike="noStrike" cap="none">
              <a:solidFill>
                <a:srgbClr val="0C343D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2565263" y="1412325"/>
            <a:ext cx="6034500" cy="918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" sz="1200" dirty="0">
                <a:solidFill>
                  <a:srgbClr val="000000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Наблюдая за новостями про пожары в крупных общественных зданиях, видим, что хотя пожар разгорается быстро, но все-таки он не возникает сразу везде. Фактически, у людей в здании есть 20-40 минут, чтобы его покинуть. Многие люди успевают выйти и спастись.</a:t>
            </a:r>
            <a:endParaRPr sz="400" dirty="0"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21146" y="2571750"/>
            <a:ext cx="3176005" cy="195513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/>
        </p:nvSpPr>
        <p:spPr>
          <a:xfrm>
            <a:off x="392063" y="3072638"/>
            <a:ext cx="4679054" cy="1412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Однако часть людей в это время бегает вниз и вверх по закрытым лестницам или запирается в отдаленном помещении, иногда пытается выйти, но заходит в тупик.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sym typeface="Montserrat"/>
              </a:rPr>
              <a:t>Спасатели не успевают найти их, и люди погибают.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sym typeface="Montserrat"/>
              </a:rPr>
              <a:t>Все это происходит потому, что люди не знают, куда идти.</a:t>
            </a:r>
            <a:endParaRPr sz="1100" dirty="0"/>
          </a:p>
        </p:txBody>
      </p:sp>
      <p:pic>
        <p:nvPicPr>
          <p:cNvPr id="83" name="Google Shape;8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4631" y="1240871"/>
            <a:ext cx="1522260" cy="154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/>
        </p:nvSpPr>
        <p:spPr>
          <a:xfrm>
            <a:off x="4383741" y="1607399"/>
            <a:ext cx="4389300" cy="1795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latin typeface="Roboto"/>
                <a:ea typeface="Roboto"/>
                <a:cs typeface="Roboto"/>
                <a:sym typeface="Roboto"/>
              </a:rPr>
              <a:t>Рассмотрим существующую систему спасения людей в ее идеальном случае – 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latin typeface="Roboto"/>
                <a:ea typeface="Roboto"/>
                <a:cs typeface="Roboto"/>
                <a:sym typeface="Roboto"/>
              </a:rPr>
              <a:t>В здании установлены самые дорогие и полные </a:t>
            </a:r>
          </a:p>
          <a:p>
            <a:pPr marL="2857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300" dirty="0">
                <a:latin typeface="Roboto"/>
                <a:ea typeface="Roboto"/>
                <a:cs typeface="Roboto"/>
                <a:sym typeface="Roboto"/>
              </a:rPr>
              <a:t>Система пожарной сигнализации</a:t>
            </a:r>
          </a:p>
          <a:p>
            <a:pPr marL="2857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300" dirty="0">
                <a:latin typeface="Roboto"/>
                <a:ea typeface="Roboto"/>
                <a:cs typeface="Roboto"/>
                <a:sym typeface="Roboto"/>
              </a:rPr>
              <a:t>Система пожаротушения</a:t>
            </a:r>
          </a:p>
          <a:p>
            <a:pPr marL="2857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300" dirty="0">
                <a:latin typeface="Roboto"/>
                <a:ea typeface="Roboto"/>
                <a:cs typeface="Roboto"/>
                <a:sym typeface="Roboto"/>
              </a:rPr>
              <a:t>Система управления эвакуацией</a:t>
            </a:r>
          </a:p>
          <a:p>
            <a:pPr lvl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latin typeface="Roboto"/>
                <a:ea typeface="Roboto"/>
                <a:cs typeface="Roboto"/>
                <a:sym typeface="Roboto"/>
              </a:rPr>
              <a:t>Все исправно и работает по проекту и нормативам. </a:t>
            </a:r>
          </a:p>
        </p:txBody>
      </p:sp>
      <p:sp>
        <p:nvSpPr>
          <p:cNvPr id="126" name="Google Shape;126;p20"/>
          <p:cNvSpPr txBox="1"/>
          <p:nvPr/>
        </p:nvSpPr>
        <p:spPr>
          <a:xfrm>
            <a:off x="230400" y="118800"/>
            <a:ext cx="7982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Существующие решения</a:t>
            </a:r>
            <a:endParaRPr sz="28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20"/>
          <p:cNvSpPr txBox="1"/>
          <p:nvPr/>
        </p:nvSpPr>
        <p:spPr>
          <a:xfrm>
            <a:off x="231750" y="4391450"/>
            <a:ext cx="3348732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Пульт управления СПС Болид</a:t>
            </a:r>
            <a:endParaRPr sz="17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E326FE-9EFC-40EC-16AD-1DD96CD1B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59" y="1098784"/>
            <a:ext cx="3488594" cy="329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860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/>
        </p:nvSpPr>
        <p:spPr>
          <a:xfrm>
            <a:off x="323675" y="745800"/>
            <a:ext cx="81273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latin typeface="Roboto"/>
                <a:ea typeface="Roboto"/>
                <a:cs typeface="Roboto"/>
                <a:sym typeface="Roboto"/>
              </a:rPr>
              <a:t>Системы пожарной сигнализации быстро развиваются, существуют разнообразные типы датчиков (огня, температуры, дыма, движения), видеокамеры, а также развитая сеть программных продуктов, собирающая эту информацию. Датчики установлены в каждом помещении</a:t>
            </a:r>
            <a:endParaRPr sz="16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230400" y="118800"/>
            <a:ext cx="81273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Существующие решения - сигнализация</a:t>
            </a:r>
            <a:endParaRPr sz="28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Google Shape;88;p16">
            <a:extLst>
              <a:ext uri="{FF2B5EF4-FFF2-40B4-BE49-F238E27FC236}">
                <a16:creationId xmlns:a16="http://schemas.microsoft.com/office/drawing/2014/main" id="{4C1818BF-6ACE-4D67-806E-606C58F052E3}"/>
              </a:ext>
            </a:extLst>
          </p:cNvPr>
          <p:cNvSpPr txBox="1"/>
          <p:nvPr/>
        </p:nvSpPr>
        <p:spPr>
          <a:xfrm>
            <a:off x="3459297" y="1992265"/>
            <a:ext cx="5076470" cy="2573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latin typeface="Roboto"/>
                <a:ea typeface="Roboto"/>
                <a:cs typeface="Roboto"/>
                <a:sym typeface="Roboto"/>
              </a:rPr>
              <a:t>Однако после начала пожара функции сигнализации заканчиваются. Дежурный, получив на пульт информацию о пожаре, убеждается, что нужные функции включены  (сигнал о пожаре передан в МЧС, включена система пожаротушения и система управления эвакуацией) и покидает здание.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latin typeface="Roboto"/>
                <a:ea typeface="Roboto"/>
                <a:cs typeface="Roboto"/>
                <a:sym typeface="Roboto"/>
              </a:rPr>
              <a:t>Система сигнализации вместе со всей собранной </a:t>
            </a:r>
            <a:r>
              <a:rPr lang="ru-RU" sz="1500" dirty="0">
                <a:latin typeface="Roboto"/>
                <a:ea typeface="Roboto"/>
                <a:cs typeface="Roboto"/>
                <a:sym typeface="Roboto"/>
              </a:rPr>
              <a:t>информацией</a:t>
            </a:r>
            <a:r>
              <a:rPr lang="ru" sz="1500" dirty="0">
                <a:latin typeface="Roboto"/>
                <a:ea typeface="Roboto"/>
                <a:cs typeface="Roboto"/>
                <a:sym typeface="Roboto"/>
              </a:rPr>
              <a:t> благополучно сгорает вместе со зданием.</a:t>
            </a:r>
            <a:endParaRPr sz="1600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E24248-9B7F-2550-49FE-B74B622BF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53" y="1992265"/>
            <a:ext cx="2532320" cy="280624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/>
        </p:nvSpPr>
        <p:spPr>
          <a:xfrm>
            <a:off x="4131325" y="969928"/>
            <a:ext cx="4455650" cy="340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latin typeface="Roboto"/>
                <a:ea typeface="Roboto"/>
                <a:cs typeface="Roboto"/>
                <a:sym typeface="Roboto"/>
              </a:rPr>
              <a:t>Далее на объект приезжает МЧС, в лучшем случае у них с собой бумажные планы здания и планы тушения пожара. 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latin typeface="Roboto"/>
                <a:ea typeface="Roboto"/>
                <a:cs typeface="Roboto"/>
                <a:sym typeface="Roboto"/>
              </a:rPr>
              <a:t>Драгоценное время теряется в попытках понять, куда можно пройти, и где находятся люди.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latin typeface="Roboto"/>
                <a:ea typeface="Roboto"/>
                <a:cs typeface="Roboto"/>
                <a:sym typeface="Roboto"/>
              </a:rPr>
              <a:t>На примере «Зимней вишни»:  приехавшие спасатели долго не могли найти план здания, затем пошли длинной дорогой, время для спасения было упущено.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latin typeface="Roboto"/>
                <a:ea typeface="Roboto"/>
                <a:cs typeface="Roboto"/>
                <a:sym typeface="Roboto"/>
              </a:rPr>
              <a:t>На примере «Крокуса»: МЧС не могла зайти в здание, поскольку полагала, что внутри террористы, а потому тушение пожара и спасение людей не начиналось.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230400" y="118800"/>
            <a:ext cx="7982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Существующие решения - МЧС</a:t>
            </a:r>
            <a:endParaRPr sz="28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20"/>
          <p:cNvSpPr txBox="1"/>
          <p:nvPr/>
        </p:nvSpPr>
        <p:spPr>
          <a:xfrm>
            <a:off x="341919" y="4466782"/>
            <a:ext cx="2863990" cy="38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dirty="0">
                <a:solidFill>
                  <a:schemeClr val="dk1"/>
                </a:solidFill>
                <a:latin typeface="Calibri"/>
                <a:ea typeface="Roboto"/>
                <a:cs typeface="Calibri"/>
                <a:sym typeface="Calibri"/>
              </a:rPr>
              <a:t>Здание Крокуса</a:t>
            </a:r>
            <a:endParaRPr sz="17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10937A-ED7F-8676-6D2E-AA375D04B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09" y="1171378"/>
            <a:ext cx="2863989" cy="30507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/>
        </p:nvSpPr>
        <p:spPr>
          <a:xfrm>
            <a:off x="4197675" y="969928"/>
            <a:ext cx="4389300" cy="3635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latin typeface="Roboto"/>
                <a:ea typeface="Roboto"/>
                <a:cs typeface="Roboto"/>
                <a:sym typeface="Roboto"/>
              </a:rPr>
              <a:t>Люди внутри пытаются найти выход. Какие средства информации есть у них? 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latin typeface="Roboto"/>
                <a:ea typeface="Roboto"/>
                <a:cs typeface="Roboto"/>
                <a:sym typeface="Roboto"/>
              </a:rPr>
              <a:t>Практически, только бумажный план эвакуации, висящий на стене. 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latin typeface="Roboto"/>
                <a:ea typeface="Roboto"/>
                <a:cs typeface="Roboto"/>
                <a:sym typeface="Roboto"/>
              </a:rPr>
              <a:t>Не говоря о том, что план этот трудно найти в темноте и дыму и трудно в нем разобраться  (зачастую, человек даже свое местоположение определить не может) -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latin typeface="Roboto"/>
                <a:ea typeface="Roboto"/>
                <a:cs typeface="Roboto"/>
                <a:sym typeface="Roboto"/>
              </a:rPr>
              <a:t>самое главное:   Он неактуален. 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latin typeface="Roboto"/>
                <a:ea typeface="Roboto"/>
                <a:cs typeface="Roboto"/>
                <a:sym typeface="Roboto"/>
              </a:rPr>
              <a:t>При самом удачном раскладе, когда на плане совершенно точно отражены все выходы и изменения,  на нем не отмечено – где горит, с какой стороны пожар, где можно пройти, а где уже нет.</a:t>
            </a:r>
          </a:p>
        </p:txBody>
      </p:sp>
      <p:sp>
        <p:nvSpPr>
          <p:cNvPr id="126" name="Google Shape;126;p20"/>
          <p:cNvSpPr txBox="1"/>
          <p:nvPr/>
        </p:nvSpPr>
        <p:spPr>
          <a:xfrm>
            <a:off x="230400" y="118800"/>
            <a:ext cx="7982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Существующие решения - люди</a:t>
            </a:r>
            <a:endParaRPr sz="28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20"/>
          <p:cNvSpPr txBox="1"/>
          <p:nvPr/>
        </p:nvSpPr>
        <p:spPr>
          <a:xfrm>
            <a:off x="231750" y="4391450"/>
            <a:ext cx="4207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 эвакуации</a:t>
            </a:r>
            <a:endParaRPr sz="17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C6D1DD-2064-8883-B818-F03660ED2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585" y="1107218"/>
            <a:ext cx="3515335" cy="314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29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/>
        </p:nvSpPr>
        <p:spPr>
          <a:xfrm>
            <a:off x="374572" y="815973"/>
            <a:ext cx="4771341" cy="1511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latin typeface="Roboto"/>
                <a:ea typeface="Roboto"/>
                <a:cs typeface="Roboto"/>
                <a:sym typeface="Roboto"/>
              </a:rPr>
              <a:t>Кроме Системы пожаротушения существует и Система управления эвакуацией. Она включает :</a:t>
            </a:r>
          </a:p>
          <a:p>
            <a:pPr marL="2857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" sz="1500" dirty="0">
                <a:latin typeface="Roboto"/>
                <a:ea typeface="Roboto"/>
                <a:cs typeface="Roboto"/>
                <a:sym typeface="Roboto"/>
              </a:rPr>
              <a:t>оповещение (пожар, покиньте здание)</a:t>
            </a:r>
          </a:p>
          <a:p>
            <a:pPr marL="2857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500" dirty="0">
                <a:latin typeface="Roboto"/>
                <a:ea typeface="Roboto"/>
                <a:cs typeface="Roboto"/>
                <a:sym typeface="Roboto"/>
              </a:rPr>
              <a:t>о</a:t>
            </a:r>
            <a:r>
              <a:rPr lang="ru" sz="1500" dirty="0">
                <a:latin typeface="Roboto"/>
                <a:ea typeface="Roboto"/>
                <a:cs typeface="Roboto"/>
                <a:sym typeface="Roboto"/>
              </a:rPr>
              <a:t>ткрывание электронных замков на выходах</a:t>
            </a:r>
          </a:p>
          <a:p>
            <a:pPr marL="2857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500" dirty="0">
                <a:latin typeface="Roboto"/>
                <a:ea typeface="Roboto"/>
                <a:cs typeface="Roboto"/>
                <a:sym typeface="Roboto"/>
              </a:rPr>
              <a:t>включение горящих надписей ВЫХОД</a:t>
            </a:r>
            <a:endParaRPr sz="15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230400" y="118800"/>
            <a:ext cx="7007682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Существующие решения - эвакуация</a:t>
            </a:r>
            <a:endParaRPr sz="28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Google Shape;88;p16">
            <a:extLst>
              <a:ext uri="{FF2B5EF4-FFF2-40B4-BE49-F238E27FC236}">
                <a16:creationId xmlns:a16="http://schemas.microsoft.com/office/drawing/2014/main" id="{4C1818BF-6ACE-4D67-806E-606C58F052E3}"/>
              </a:ext>
            </a:extLst>
          </p:cNvPr>
          <p:cNvSpPr txBox="1"/>
          <p:nvPr/>
        </p:nvSpPr>
        <p:spPr>
          <a:xfrm>
            <a:off x="374572" y="2385984"/>
            <a:ext cx="5076470" cy="204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latin typeface="Roboto"/>
                <a:ea typeface="Roboto"/>
                <a:cs typeface="Roboto"/>
                <a:sym typeface="Roboto"/>
              </a:rPr>
              <a:t>Звуковое оповещение включается одно на всех, без учета конкретных маршрутов. Точно также, как и стрелки к выходу (где они есть) – без учета очага горения и возможности пройти к выходу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latin typeface="Roboto"/>
                <a:ea typeface="Roboto"/>
                <a:cs typeface="Roboto"/>
                <a:sym typeface="Roboto"/>
              </a:rPr>
              <a:t>Также нет обратной связи и информации о том, открылись ли запасные выходы, или что-то пошло не так</a:t>
            </a:r>
            <a:endParaRPr sz="1500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EF930-C917-339D-3F28-8D0AA9627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835" y="734323"/>
            <a:ext cx="2346593" cy="420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793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/>
        </p:nvSpPr>
        <p:spPr>
          <a:xfrm>
            <a:off x="323675" y="745800"/>
            <a:ext cx="8127300" cy="416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latin typeface="Roboto"/>
                <a:ea typeface="Roboto"/>
                <a:cs typeface="Roboto"/>
                <a:sym typeface="Roboto"/>
              </a:rPr>
              <a:t>Таким образом, система управления эвакуацией является таковой только по названию. Применяемые технологии можно отнести к середине 20 века (бумажные планы, статичные таблички ВЫХОД).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latin typeface="Roboto"/>
                <a:ea typeface="Roboto"/>
                <a:cs typeface="Roboto"/>
                <a:sym typeface="Roboto"/>
              </a:rPr>
              <a:t>Эти технологии совершенно не учитывают современные возможности, как минимум:</a:t>
            </a:r>
          </a:p>
          <a:p>
            <a:pPr marL="3429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sz="1500" dirty="0">
                <a:latin typeface="Roboto"/>
                <a:ea typeface="Roboto"/>
                <a:cs typeface="Roboto"/>
                <a:sym typeface="Roboto"/>
              </a:rPr>
              <a:t>У каждого посетителя концерта с собой есть мобильный телефон </a:t>
            </a:r>
          </a:p>
          <a:p>
            <a:pPr marL="3429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sz="1500" dirty="0">
                <a:latin typeface="Roboto"/>
                <a:ea typeface="Roboto"/>
                <a:cs typeface="Roboto"/>
                <a:sym typeface="Roboto"/>
              </a:rPr>
              <a:t>Сигнализация собирает подробную информацию с каждого помещения о скорости и степени распространения пожара, в том числе и с видеокамер</a:t>
            </a:r>
          </a:p>
          <a:p>
            <a:pPr marL="3429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sz="1500" dirty="0">
                <a:latin typeface="Roboto"/>
                <a:ea typeface="Roboto"/>
                <a:cs typeface="Roboto"/>
                <a:sym typeface="Roboto"/>
              </a:rPr>
              <a:t>При передаче этой информации в реальном времени в МЧС,  спасатели могут приезжать на вызов с планшетом, в котором  загружен план здания и визуализировано распространения пожара</a:t>
            </a:r>
          </a:p>
          <a:p>
            <a:pPr marL="3429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sz="1500" dirty="0">
                <a:latin typeface="Roboto"/>
                <a:ea typeface="Roboto"/>
                <a:cs typeface="Roboto"/>
                <a:sym typeface="Roboto"/>
              </a:rPr>
              <a:t>Современные навигаторы могут рассчитать маршруты проходов от каждой точки до ближайшего свободного выхода </a:t>
            </a:r>
          </a:p>
          <a:p>
            <a:pPr marL="3429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sz="1500" dirty="0">
                <a:latin typeface="Roboto"/>
                <a:ea typeface="Roboto"/>
                <a:cs typeface="Roboto"/>
                <a:sym typeface="Roboto"/>
              </a:rPr>
              <a:t>Маршрут может быть показан не только на экранах телефонов, но и стрелками к выходу, направление которых может меняться от ситуации (также, как и локальные голосовые сообщения)</a:t>
            </a:r>
          </a:p>
        </p:txBody>
      </p:sp>
      <p:sp>
        <p:nvSpPr>
          <p:cNvPr id="89" name="Google Shape;89;p16"/>
          <p:cNvSpPr txBox="1"/>
          <p:nvPr/>
        </p:nvSpPr>
        <p:spPr>
          <a:xfrm>
            <a:off x="230400" y="118800"/>
            <a:ext cx="7007682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Существующие возможности</a:t>
            </a:r>
            <a:endParaRPr sz="28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165112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/>
        </p:nvSpPr>
        <p:spPr>
          <a:xfrm>
            <a:off x="4221600" y="1278400"/>
            <a:ext cx="4389300" cy="2255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Наш проект ставит целью решение одной из проблем – донесение информации до людей в горящем здании об оптимальных путях эвакуации</a:t>
            </a: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Для этого предлагается разработка веб-страницы, на которой на основе информации, полученной от системы сигнализации в здании строится карта пожара и определяются наиболее безопасные пути прохода.</a:t>
            </a:r>
          </a:p>
        </p:txBody>
      </p:sp>
      <p:sp>
        <p:nvSpPr>
          <p:cNvPr id="126" name="Google Shape;126;p20"/>
          <p:cNvSpPr txBox="1"/>
          <p:nvPr/>
        </p:nvSpPr>
        <p:spPr>
          <a:xfrm>
            <a:off x="230400" y="118800"/>
            <a:ext cx="7982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" sz="28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Решение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73763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B8E6E7-F58E-7045-E2DD-3A9BE29C0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100" y="922674"/>
            <a:ext cx="2764607" cy="353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995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/>
        </p:nvSpPr>
        <p:spPr>
          <a:xfrm>
            <a:off x="716096" y="969928"/>
            <a:ext cx="7870879" cy="87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В случае опасной ситуации (пожар, терракт) посетитель здания наводит телефон на куар-код, нанесенный в различных местах на стенах здания и получает маршрут прохода к ближайшему открытому выходу именно с этой точки</a:t>
            </a:r>
          </a:p>
        </p:txBody>
      </p:sp>
      <p:sp>
        <p:nvSpPr>
          <p:cNvPr id="126" name="Google Shape;126;p20"/>
          <p:cNvSpPr txBox="1"/>
          <p:nvPr/>
        </p:nvSpPr>
        <p:spPr>
          <a:xfrm>
            <a:off x="230400" y="118800"/>
            <a:ext cx="7982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" sz="2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Описание проекта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73763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Google Shape;125;p20">
            <a:extLst>
              <a:ext uri="{FF2B5EF4-FFF2-40B4-BE49-F238E27FC236}">
                <a16:creationId xmlns:a16="http://schemas.microsoft.com/office/drawing/2014/main" id="{A2F7C0CD-F0CE-570E-235B-735CBC9B21D0}"/>
              </a:ext>
            </a:extLst>
          </p:cNvPr>
          <p:cNvSpPr txBox="1"/>
          <p:nvPr/>
        </p:nvSpPr>
        <p:spPr>
          <a:xfrm>
            <a:off x="716096" y="1887428"/>
            <a:ext cx="7870879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Маршрут постоянно перерасчитывается программой-навигатором с использованием ИИ для учета изменяющейся обстановки </a:t>
            </a:r>
          </a:p>
        </p:txBody>
      </p:sp>
      <p:sp>
        <p:nvSpPr>
          <p:cNvPr id="3" name="Google Shape;125;p20">
            <a:extLst>
              <a:ext uri="{FF2B5EF4-FFF2-40B4-BE49-F238E27FC236}">
                <a16:creationId xmlns:a16="http://schemas.microsoft.com/office/drawing/2014/main" id="{FB1AFF7D-4A4B-58BF-A47D-30620057472A}"/>
              </a:ext>
            </a:extLst>
          </p:cNvPr>
          <p:cNvSpPr txBox="1"/>
          <p:nvPr/>
        </p:nvSpPr>
        <p:spPr>
          <a:xfrm>
            <a:off x="716095" y="2624927"/>
            <a:ext cx="7870879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Одновременно с этим обладатель телефона регистрируется в системе и его местонахождение начинает отслеживаться, тем самым помогая спасателям его найти</a:t>
            </a:r>
          </a:p>
        </p:txBody>
      </p:sp>
      <p:sp>
        <p:nvSpPr>
          <p:cNvPr id="4" name="Google Shape;125;p20">
            <a:extLst>
              <a:ext uri="{FF2B5EF4-FFF2-40B4-BE49-F238E27FC236}">
                <a16:creationId xmlns:a16="http://schemas.microsoft.com/office/drawing/2014/main" id="{C6D1265C-CC54-D85C-C60A-1550DFF9AC1C}"/>
              </a:ext>
            </a:extLst>
          </p:cNvPr>
          <p:cNvSpPr txBox="1"/>
          <p:nvPr/>
        </p:nvSpPr>
        <p:spPr>
          <a:xfrm>
            <a:off x="716095" y="3312364"/>
            <a:ext cx="7870879" cy="1104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При разработке маршрута учитываются данные с датчиков о задымленности, температуре, огне, а также предварительные расчеты о скорости распространения огня для повышения достоверности (датчики могут отключаться по мере пожара), а также данные с камер и данные с телефонов других людей, двигающихся к выходам (аналог Яндекс-пробки)</a:t>
            </a:r>
          </a:p>
        </p:txBody>
      </p:sp>
    </p:spTree>
    <p:extLst>
      <p:ext uri="{BB962C8B-B14F-4D97-AF65-F5344CB8AC3E}">
        <p14:creationId xmlns:p14="http://schemas.microsoft.com/office/powerpoint/2010/main" val="3252745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/>
        </p:nvSpPr>
        <p:spPr>
          <a:xfrm>
            <a:off x="230400" y="118800"/>
            <a:ext cx="7982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" sz="28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Описание проекта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73763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6712A3-1594-6510-BD54-E157D2190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52" y="1065913"/>
            <a:ext cx="2000326" cy="22549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8BB51B-0D75-47BD-30C0-19E6351BD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6332" y="1061169"/>
            <a:ext cx="2356191" cy="30069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AA12B4-7580-22C1-8321-E2A8E8303E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857" y="1061170"/>
            <a:ext cx="2113604" cy="300694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C12D96D-078E-7807-9054-7A004646B99F}"/>
              </a:ext>
            </a:extLst>
          </p:cNvPr>
          <p:cNvSpPr txBox="1"/>
          <p:nvPr/>
        </p:nvSpPr>
        <p:spPr>
          <a:xfrm>
            <a:off x="230400" y="4501480"/>
            <a:ext cx="2199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Qr</a:t>
            </a:r>
            <a:r>
              <a:rPr lang="en-US" dirty="0"/>
              <a:t>-code</a:t>
            </a:r>
            <a:r>
              <a:rPr lang="ru-RU" dirty="0"/>
              <a:t> на стене или на полу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E05EF7-4057-A00B-B13E-A2366D8E69FA}"/>
              </a:ext>
            </a:extLst>
          </p:cNvPr>
          <p:cNvSpPr txBox="1"/>
          <p:nvPr/>
        </p:nvSpPr>
        <p:spPr>
          <a:xfrm>
            <a:off x="3156332" y="4501480"/>
            <a:ext cx="2831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Безопасный маршрут к выходу приходит на телефон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F41A77-CFEC-7505-7D8A-DDE8CC1EA9EF}"/>
              </a:ext>
            </a:extLst>
          </p:cNvPr>
          <p:cNvSpPr txBox="1"/>
          <p:nvPr/>
        </p:nvSpPr>
        <p:spPr>
          <a:xfrm>
            <a:off x="6430398" y="4472784"/>
            <a:ext cx="2199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плане у МЧС появляется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1685036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/>
        </p:nvSpPr>
        <p:spPr>
          <a:xfrm>
            <a:off x="230400" y="118800"/>
            <a:ext cx="79824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lang="en-US" sz="2800" b="1" dirty="0" err="1">
                <a:solidFill>
                  <a:srgbClr val="073763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Метод</a:t>
            </a:r>
            <a:r>
              <a:rPr lang="ru-RU" sz="2800" b="1" dirty="0">
                <a:solidFill>
                  <a:srgbClr val="073763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ы решения задач</a:t>
            </a:r>
            <a:endParaRPr lang="en-US" sz="2800" b="1" dirty="0">
              <a:solidFill>
                <a:srgbClr val="073763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" name="Google Shape;125;p20"/>
          <p:cNvSpPr txBox="1"/>
          <p:nvPr/>
        </p:nvSpPr>
        <p:spPr>
          <a:xfrm>
            <a:off x="-21590" y="4267200"/>
            <a:ext cx="9078595" cy="969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[1] Peizhong Yang et al. “Experimental study and numerical simulation for a storehouse fire accident”, BaE, 2011.</a:t>
            </a: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[2] Dirk Helbing and Péter Molnár “Social force model for pedestrian dynamic”, Phys. Rev. E, APS, 1995.</a:t>
            </a: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[3] Yang Zhu et al. “Optimal Evacuation Route Planning of Urban Personnel at Different Risk Levels of Flood Disasters based on Improved 3D Dijkstra's Algorithm”, MDPI, 2022.</a:t>
            </a: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[</a:t>
            </a:r>
            <a:r>
              <a:rPr kumimoji="0" lang="en-US" altLang="ru-RU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4] Yukie Ikeda, Masahiro Inoue “An Evacuation Route Planning for Safety Route Guidance System after Natural Disaster Using Multi-objective Genetic Algorithm”, Procedia, 2016. </a:t>
            </a: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[5] Hossein Adeli et al. “Path Planning for Mobile Robots using Iterative Artificial Potential Field Method”, IJCSI, 2011.</a:t>
            </a:r>
          </a:p>
        </p:txBody>
      </p:sp>
      <p:sp>
        <p:nvSpPr>
          <p:cNvPr id="4" name="Google Shape;125;p20"/>
          <p:cNvSpPr txBox="1"/>
          <p:nvPr/>
        </p:nvSpPr>
        <p:spPr>
          <a:xfrm>
            <a:off x="229870" y="1717675"/>
            <a:ext cx="8350250" cy="1090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Поведение людей моделируется в виде "расширенной модели социальных сил", где люди стараются дойти до места назначения (что показано как сила притяжения), но избегают столкновений друг с другом и с препятствиями (что показано как сила отталкивания) [2]. Это позволяет учитывать эффективность маршрутов в случае наличия большого количества людей.</a:t>
            </a:r>
          </a:p>
        </p:txBody>
      </p:sp>
      <p:sp>
        <p:nvSpPr>
          <p:cNvPr id="5" name="Google Shape;125;p20"/>
          <p:cNvSpPr txBox="1"/>
          <p:nvPr/>
        </p:nvSpPr>
        <p:spPr>
          <a:xfrm>
            <a:off x="229870" y="832485"/>
            <a:ext cx="8350250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Горящее здание представляется в виде 3D-модели, используется упрощённая модель горения, основанная на вычислительной динамике жидкостей и газов (CFD) и методе конечных элементов (FEM)[1] .  3D-модель строится из плана здания.</a:t>
            </a:r>
          </a:p>
        </p:txBody>
      </p:sp>
      <p:sp>
        <p:nvSpPr>
          <p:cNvPr id="6" name="Google Shape;125;p20"/>
          <p:cNvSpPr txBox="1"/>
          <p:nvPr/>
        </p:nvSpPr>
        <p:spPr>
          <a:xfrm>
            <a:off x="230505" y="2670810"/>
            <a:ext cx="8418195" cy="1545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Маршрут рассчитывается по новому способу навигации, учитывающем проходимые препятствия (слабозадымлённые места), непроходимые препятствия (сильнозадымлённые места, опасные горящие места, стены, закрытые двери, развалины), меняющуюся обстановку (например то, что путь станет непроходимым к моменту, когда человек до туда дойдёт из-за распространения пожара). Путь строится на основе трёхмерного алгоритма Дейкстры[3], многоцелевого генетического алгоритма (MOGA) [4] и корректируется в реальном времени с помощью метода потенциальных полей[5].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/>
        </p:nvSpPr>
        <p:spPr>
          <a:xfrm>
            <a:off x="158010" y="111815"/>
            <a:ext cx="7982400" cy="608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lang="en-US" sz="2800" b="1" dirty="0">
                <a:solidFill>
                  <a:srgbClr val="073763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Метод</a:t>
            </a:r>
          </a:p>
        </p:txBody>
      </p:sp>
      <p:graphicFrame>
        <p:nvGraphicFramePr>
          <p:cNvPr id="3" name="オブジェクト(&amp;O) 2"/>
          <p:cNvGraphicFramePr/>
          <p:nvPr/>
        </p:nvGraphicFramePr>
        <p:xfrm>
          <a:off x="302895" y="601345"/>
          <a:ext cx="2005965" cy="1713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695700" imgH="4019550" progId="Paint.Picture">
                  <p:embed/>
                </p:oleObj>
              </mc:Choice>
              <mc:Fallback>
                <p:oleObj r:id="rId3" imgW="3695700" imgH="4019550" progId="Paint.Picture">
                  <p:embed/>
                  <p:pic>
                    <p:nvPicPr>
                      <p:cNvPr id="3" name="オブジェクト(&amp;O) 2"/>
                      <p:cNvPicPr/>
                      <p:nvPr/>
                    </p:nvPicPr>
                    <p:blipFill>
                      <a:blip r:embed="rId4"/>
                    </p:blipFill>
                    <p:spPr>
                      <a:xfrm>
                        <a:off x="302895" y="601345"/>
                        <a:ext cx="2005965" cy="17138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オブジェクト(&amp;O) 7"/>
          <p:cNvGraphicFramePr/>
          <p:nvPr/>
        </p:nvGraphicFramePr>
        <p:xfrm>
          <a:off x="3351530" y="601345"/>
          <a:ext cx="1731010" cy="1671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057650" imgH="4057650" progId="Paint.Picture">
                  <p:embed/>
                </p:oleObj>
              </mc:Choice>
              <mc:Fallback>
                <p:oleObj r:id="rId5" imgW="4057650" imgH="4057650" progId="Paint.Picture">
                  <p:embed/>
                  <p:pic>
                    <p:nvPicPr>
                      <p:cNvPr id="8" name="オブジェクト(&amp;O) 7"/>
                      <p:cNvPicPr/>
                      <p:nvPr/>
                    </p:nvPicPr>
                    <p:blipFill>
                      <a:blip r:embed="rId6"/>
                    </p:blipFill>
                    <p:spPr>
                      <a:xfrm>
                        <a:off x="3351530" y="601345"/>
                        <a:ext cx="1731010" cy="1671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Google Shape;125;p20"/>
          <p:cNvSpPr txBox="1"/>
          <p:nvPr/>
        </p:nvSpPr>
        <p:spPr>
          <a:xfrm>
            <a:off x="302895" y="2315210"/>
            <a:ext cx="2146300" cy="408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3D-модель здания</a:t>
            </a:r>
          </a:p>
        </p:txBody>
      </p:sp>
      <p:cxnSp>
        <p:nvCxnSpPr>
          <p:cNvPr id="11" name="直線矢印コネクタ 10"/>
          <p:cNvCxnSpPr/>
          <p:nvPr/>
        </p:nvCxnSpPr>
        <p:spPr>
          <a:xfrm flipH="1" flipV="1">
            <a:off x="2200275" y="1883410"/>
            <a:ext cx="564515" cy="1209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oogle Shape;125;p20"/>
          <p:cNvSpPr txBox="1"/>
          <p:nvPr/>
        </p:nvSpPr>
        <p:spPr>
          <a:xfrm>
            <a:off x="1870710" y="3092450"/>
            <a:ext cx="2146300" cy="408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Данные датчиков</a:t>
            </a:r>
          </a:p>
        </p:txBody>
      </p:sp>
      <p:cxnSp>
        <p:nvCxnSpPr>
          <p:cNvPr id="13" name="直線矢印コネクタ 12"/>
          <p:cNvCxnSpPr/>
          <p:nvPr/>
        </p:nvCxnSpPr>
        <p:spPr>
          <a:xfrm flipV="1">
            <a:off x="2074545" y="1299845"/>
            <a:ext cx="1074420" cy="38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125;p20"/>
          <p:cNvSpPr txBox="1"/>
          <p:nvPr/>
        </p:nvSpPr>
        <p:spPr>
          <a:xfrm>
            <a:off x="1990090" y="720090"/>
            <a:ext cx="1362075" cy="408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Карта пожара</a:t>
            </a:r>
          </a:p>
        </p:txBody>
      </p:sp>
      <p:sp>
        <p:nvSpPr>
          <p:cNvPr id="15" name="Google Shape;125;p20"/>
          <p:cNvSpPr txBox="1"/>
          <p:nvPr/>
        </p:nvSpPr>
        <p:spPr>
          <a:xfrm>
            <a:off x="3657600" y="2692400"/>
            <a:ext cx="1828800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Данные о людях (с мобильных устройств и т.д.)</a:t>
            </a:r>
          </a:p>
        </p:txBody>
      </p:sp>
      <p:cxnSp>
        <p:nvCxnSpPr>
          <p:cNvPr id="16" name="直線矢印コネクタ 15"/>
          <p:cNvCxnSpPr/>
          <p:nvPr/>
        </p:nvCxnSpPr>
        <p:spPr>
          <a:xfrm flipV="1">
            <a:off x="4418965" y="2315210"/>
            <a:ext cx="3810" cy="5416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オブジェクト(&amp;O) 16"/>
          <p:cNvGraphicFramePr/>
          <p:nvPr/>
        </p:nvGraphicFramePr>
        <p:xfrm>
          <a:off x="5668645" y="601345"/>
          <a:ext cx="1766570" cy="1685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4000500" imgH="3667125" progId="Paint.Picture">
                  <p:embed/>
                </p:oleObj>
              </mc:Choice>
              <mc:Fallback>
                <p:oleObj r:id="rId7" imgW="4000500" imgH="3667125" progId="Paint.Picture">
                  <p:embed/>
                  <p:pic>
                    <p:nvPicPr>
                      <p:cNvPr id="17" name="オブジェクト(&amp;O) 16"/>
                      <p:cNvPicPr/>
                      <p:nvPr/>
                    </p:nvPicPr>
                    <p:blipFill>
                      <a:blip r:embed="rId8"/>
                    </p:blipFill>
                    <p:spPr>
                      <a:xfrm>
                        <a:off x="5668645" y="601345"/>
                        <a:ext cx="1766570" cy="1685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Google Shape;125;p20"/>
          <p:cNvSpPr txBox="1"/>
          <p:nvPr/>
        </p:nvSpPr>
        <p:spPr>
          <a:xfrm>
            <a:off x="5842000" y="2283460"/>
            <a:ext cx="6399530" cy="408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Модель движения людей</a:t>
            </a:r>
          </a:p>
        </p:txBody>
      </p:sp>
      <p:cxnSp>
        <p:nvCxnSpPr>
          <p:cNvPr id="20" name="直線矢印コネクタ 19"/>
          <p:cNvCxnSpPr/>
          <p:nvPr/>
        </p:nvCxnSpPr>
        <p:spPr>
          <a:xfrm>
            <a:off x="5082540" y="1460500"/>
            <a:ext cx="527685" cy="6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6681470" y="2724150"/>
            <a:ext cx="0" cy="4229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3615" y="3241675"/>
            <a:ext cx="1235075" cy="1579245"/>
          </a:xfrm>
          <a:prstGeom prst="rect">
            <a:avLst/>
          </a:prstGeom>
        </p:spPr>
      </p:pic>
      <p:sp>
        <p:nvSpPr>
          <p:cNvPr id="27" name="Google Shape;125;p20"/>
          <p:cNvSpPr txBox="1"/>
          <p:nvPr/>
        </p:nvSpPr>
        <p:spPr>
          <a:xfrm>
            <a:off x="6681470" y="2620010"/>
            <a:ext cx="6399530" cy="408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Расчёт пути эвакуации</a:t>
            </a:r>
          </a:p>
        </p:txBody>
      </p:sp>
      <p:cxnSp>
        <p:nvCxnSpPr>
          <p:cNvPr id="31" name="カギ線コネクタ 30"/>
          <p:cNvCxnSpPr/>
          <p:nvPr/>
        </p:nvCxnSpPr>
        <p:spPr>
          <a:xfrm>
            <a:off x="7298690" y="3892550"/>
            <a:ext cx="238760" cy="137795"/>
          </a:xfrm>
          <a:prstGeom prst="bentConnector3">
            <a:avLst>
              <a:gd name="adj1" fmla="val 28377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oogle Shape;125;p20"/>
          <p:cNvSpPr txBox="1"/>
          <p:nvPr/>
        </p:nvSpPr>
        <p:spPr>
          <a:xfrm>
            <a:off x="7889875" y="3430270"/>
            <a:ext cx="1290320" cy="1318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Оперативный</a:t>
            </a:r>
            <a:b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</a:br>
            <a: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перерасчёт</a:t>
            </a:r>
            <a:b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</a:br>
            <a: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при изменении</a:t>
            </a:r>
            <a:b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</a:br>
            <a: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обстановки</a:t>
            </a:r>
          </a:p>
        </p:txBody>
      </p:sp>
      <p:cxnSp>
        <p:nvCxnSpPr>
          <p:cNvPr id="33" name="直線矢印コネクタ 32"/>
          <p:cNvCxnSpPr/>
          <p:nvPr/>
        </p:nvCxnSpPr>
        <p:spPr>
          <a:xfrm flipH="1">
            <a:off x="5486400" y="4160520"/>
            <a:ext cx="466725" cy="38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2095" y="3501390"/>
            <a:ext cx="1235075" cy="1579245"/>
          </a:xfrm>
          <a:prstGeom prst="rect">
            <a:avLst/>
          </a:prstGeom>
        </p:spPr>
      </p:pic>
      <p:sp>
        <p:nvSpPr>
          <p:cNvPr id="36" name="Google Shape;125;p20"/>
          <p:cNvSpPr txBox="1"/>
          <p:nvPr/>
        </p:nvSpPr>
        <p:spPr>
          <a:xfrm>
            <a:off x="2557780" y="3632200"/>
            <a:ext cx="1290320" cy="1545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altLang="ru-RU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Передача информации на мобильные устройства и т.д.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5"/>
          <p:cNvSpPr txBox="1"/>
          <p:nvPr/>
        </p:nvSpPr>
        <p:spPr>
          <a:xfrm>
            <a:off x="467400" y="643800"/>
            <a:ext cx="4332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1">
                <a:solidFill>
                  <a:srgbClr val="0C343D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endParaRPr sz="2400" b="1" i="0" u="none" strike="noStrike" cap="none">
              <a:solidFill>
                <a:srgbClr val="0C343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01" name="Google Shape;201;p25"/>
          <p:cNvGraphicFramePr/>
          <p:nvPr>
            <p:extLst>
              <p:ext uri="{D42A27DB-BD31-4B8C-83A1-F6EECF244321}">
                <p14:modId xmlns:p14="http://schemas.microsoft.com/office/powerpoint/2010/main" val="530022763"/>
              </p:ext>
            </p:extLst>
          </p:nvPr>
        </p:nvGraphicFramePr>
        <p:xfrm>
          <a:off x="531619" y="1484910"/>
          <a:ext cx="8138050" cy="2657290"/>
        </p:xfrm>
        <a:graphic>
          <a:graphicData uri="http://schemas.openxmlformats.org/drawingml/2006/table">
            <a:tbl>
              <a:tblPr>
                <a:noFill/>
                <a:tableStyleId>{92850536-886A-42F1-801D-17F68C876A95}</a:tableStyleId>
              </a:tblPr>
              <a:tblGrid>
                <a:gridCol w="119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3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5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464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2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b="1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</a:t>
                      </a:r>
                      <a:r>
                        <a:rPr lang="ru" sz="700" b="1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ередает информацию в МЧС</a:t>
                      </a:r>
                      <a:endParaRPr sz="700" b="1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b="1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Собирает данные с датчиков</a:t>
                      </a:r>
                      <a:endParaRPr sz="700" b="1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b="1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</a:t>
                      </a:r>
                      <a:r>
                        <a:rPr lang="ru" sz="700" b="1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пределяет безопасные помещения) </a:t>
                      </a:r>
                      <a:endParaRPr sz="700" b="1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b="1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</a:t>
                      </a:r>
                      <a:r>
                        <a:rPr lang="ru" sz="700" b="1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ассчитывает модель пожара и эвакуации</a:t>
                      </a:r>
                      <a:endParaRPr sz="700" b="1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b="1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использование ресурсов пользователя</a:t>
                      </a:r>
                      <a:endParaRPr sz="700" b="1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b="1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Рассчитывает в реальном  времени маршруты по обстановке</a:t>
                      </a:r>
                      <a:endParaRPr sz="700" b="1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Аргус-Спектр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да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да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СПС Болид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</a:t>
                      </a: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ожет при доработке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да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СПС Рубеж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</a:t>
                      </a: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ожет при доработке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да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5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b="0" dirty="0">
                          <a:solidFill>
                            <a:srgbClr val="134F5C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Система контроля эвакуации</a:t>
                      </a:r>
                      <a:endParaRPr sz="800" b="0" dirty="0">
                        <a:solidFill>
                          <a:srgbClr val="134F5C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b="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 b="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b="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 b="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b="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 b="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b="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Да</a:t>
                      </a:r>
                      <a:endParaRPr sz="700" b="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b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 b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b="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700" b="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7"/>
          <p:cNvSpPr txBox="1"/>
          <p:nvPr/>
        </p:nvSpPr>
        <p:spPr>
          <a:xfrm>
            <a:off x="467400" y="643800"/>
            <a:ext cx="4332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1">
                <a:solidFill>
                  <a:srgbClr val="0C343D"/>
                </a:solidFill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2400" b="1" i="0" u="none" strike="noStrike" cap="none">
              <a:solidFill>
                <a:srgbClr val="0C343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" name="Google Shape;227;p27"/>
          <p:cNvSpPr txBox="1"/>
          <p:nvPr/>
        </p:nvSpPr>
        <p:spPr>
          <a:xfrm>
            <a:off x="475313" y="1251150"/>
            <a:ext cx="8007600" cy="846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sz="10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latin typeface="Montserrat"/>
                <a:ea typeface="Montserrat"/>
                <a:cs typeface="Montserrat"/>
                <a:sym typeface="Montserrat"/>
              </a:rPr>
              <a:t>TAM</a:t>
            </a:r>
            <a:r>
              <a:rPr lang="ru" sz="1000" dirty="0">
                <a:latin typeface="Montserrat"/>
                <a:ea typeface="Montserrat"/>
                <a:cs typeface="Montserrat"/>
                <a:sym typeface="Montserrat"/>
              </a:rPr>
              <a:t> - объем рынка систем пожарной безопасности  в России в 2023 году составил 50 млрд рублей 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latin typeface="Montserrat"/>
                <a:ea typeface="Montserrat"/>
                <a:cs typeface="Montserrat"/>
                <a:sym typeface="Montserrat"/>
              </a:rPr>
              <a:t>(рост 22/21 год – 58%, по отношению к 2018 – в 48 раз)</a:t>
            </a:r>
            <a:endParaRPr sz="10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latin typeface="Montserrat"/>
                <a:ea typeface="Montserrat"/>
                <a:cs typeface="Montserrat"/>
                <a:sym typeface="Montserrat"/>
              </a:rPr>
              <a:t>SAM </a:t>
            </a:r>
            <a:r>
              <a:rPr lang="en-US" sz="1000" dirty="0">
                <a:latin typeface="Montserrat"/>
                <a:ea typeface="Montserrat"/>
                <a:cs typeface="Montserrat"/>
                <a:sym typeface="Montserrat"/>
              </a:rPr>
              <a:t>– </a:t>
            </a:r>
            <a: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  <a:t>доля программного обеспечения составляет около 50%</a:t>
            </a:r>
            <a:endParaRPr sz="1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" name="Google Shape;228;p27"/>
          <p:cNvSpPr txBox="1"/>
          <p:nvPr/>
        </p:nvSpPr>
        <p:spPr>
          <a:xfrm>
            <a:off x="467400" y="1990950"/>
            <a:ext cx="8157000" cy="66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latin typeface="Montserrat"/>
                <a:ea typeface="Montserrat"/>
                <a:cs typeface="Montserrat"/>
                <a:sym typeface="Montserrat"/>
              </a:rPr>
              <a:t>SOM</a:t>
            </a:r>
            <a:r>
              <a:rPr lang="ru" sz="1000" dirty="0">
                <a:latin typeface="Montserrat"/>
                <a:ea typeface="Montserrat"/>
                <a:cs typeface="Montserrat"/>
                <a:sym typeface="Montserrat"/>
              </a:rPr>
              <a:t> - объём реально доступного рынка. В настоящее время он количеству крупных объектов, заинтересованных в спасении людей при эвакуации он оценивается более 25 млрд руб</a:t>
            </a:r>
            <a:endParaRPr sz="10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27"/>
          <p:cNvSpPr txBox="1"/>
          <p:nvPr/>
        </p:nvSpPr>
        <p:spPr>
          <a:xfrm>
            <a:off x="2794388" y="3816900"/>
            <a:ext cx="3555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31" name="Google Shape;231;p27"/>
          <p:cNvGraphicFramePr/>
          <p:nvPr>
            <p:extLst>
              <p:ext uri="{D42A27DB-BD31-4B8C-83A1-F6EECF244321}">
                <p14:modId xmlns:p14="http://schemas.microsoft.com/office/powerpoint/2010/main" val="3129678876"/>
              </p:ext>
            </p:extLst>
          </p:nvPr>
        </p:nvGraphicFramePr>
        <p:xfrm>
          <a:off x="572877" y="2716159"/>
          <a:ext cx="8161503" cy="1103909"/>
        </p:xfrm>
        <a:graphic>
          <a:graphicData uri="http://schemas.openxmlformats.org/drawingml/2006/table">
            <a:tbl>
              <a:tblPr>
                <a:noFill/>
                <a:tableStyleId>{92850536-886A-42F1-801D-17F68C876A95}</a:tableStyleId>
              </a:tblPr>
              <a:tblGrid>
                <a:gridCol w="1090670">
                  <a:extLst>
                    <a:ext uri="{9D8B030D-6E8A-4147-A177-3AD203B41FA5}">
                      <a16:colId xmlns:a16="http://schemas.microsoft.com/office/drawing/2014/main" val="421883609"/>
                    </a:ext>
                  </a:extLst>
                </a:gridCol>
                <a:gridCol w="7711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3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3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72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74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93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1725">
                  <a:extLst>
                    <a:ext uri="{9D8B030D-6E8A-4147-A177-3AD203B41FA5}">
                      <a16:colId xmlns:a16="http://schemas.microsoft.com/office/drawing/2014/main" val="1855371775"/>
                    </a:ext>
                  </a:extLst>
                </a:gridCol>
              </a:tblGrid>
              <a:tr h="346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Объекты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(крупные)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Аэропорты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Воказлы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Торговые центры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Культурные объекты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Больницы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Школы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Метро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Университеты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Количество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81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353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3000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2000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5000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10000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400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700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Цена, млн руб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Рынок, млн рублей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162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706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6000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2000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5000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10000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400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1400</a:t>
                      </a:r>
                      <a:endParaRPr sz="7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75" marR="68575" marT="68575" marB="685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3" name="Google Shape;233;p27"/>
          <p:cNvSpPr txBox="1"/>
          <p:nvPr/>
        </p:nvSpPr>
        <p:spPr>
          <a:xfrm>
            <a:off x="5627138" y="695775"/>
            <a:ext cx="141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T</a:t>
            </a:r>
            <a:r>
              <a:rPr lang="ru" sz="1300">
                <a:solidFill>
                  <a:srgbClr val="45818E"/>
                </a:solidFill>
                <a:latin typeface="Impact"/>
                <a:ea typeface="Impact"/>
                <a:cs typeface="Impact"/>
                <a:sym typeface="Impact"/>
              </a:rPr>
              <a:t>RAFFIC</a:t>
            </a:r>
            <a:r>
              <a:rPr lang="ru" sz="1300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G</a:t>
            </a:r>
            <a:r>
              <a:rPr lang="ru" sz="1300">
                <a:solidFill>
                  <a:srgbClr val="45818E"/>
                </a:solidFill>
                <a:latin typeface="Impact"/>
                <a:ea typeface="Impact"/>
                <a:cs typeface="Impact"/>
                <a:sym typeface="Impact"/>
              </a:rPr>
              <a:t>UIDE</a:t>
            </a:r>
            <a:endParaRPr sz="1300">
              <a:solidFill>
                <a:srgbClr val="45818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34" name="Google Shape;23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7538" y="625013"/>
            <a:ext cx="482657" cy="47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8"/>
          <p:cNvSpPr txBox="1"/>
          <p:nvPr/>
        </p:nvSpPr>
        <p:spPr>
          <a:xfrm>
            <a:off x="467400" y="643800"/>
            <a:ext cx="4332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2400" b="1">
                <a:solidFill>
                  <a:srgbClr val="0C343D"/>
                </a:solidFill>
                <a:latin typeface="Montserrat"/>
                <a:ea typeface="Montserrat"/>
                <a:cs typeface="Montserrat"/>
                <a:sym typeface="Montserrat"/>
              </a:rPr>
              <a:t>Текущие результаты</a:t>
            </a:r>
            <a:endParaRPr sz="2400" b="1">
              <a:solidFill>
                <a:srgbClr val="0C343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28"/>
          <p:cNvSpPr txBox="1"/>
          <p:nvPr/>
        </p:nvSpPr>
        <p:spPr>
          <a:xfrm>
            <a:off x="467400" y="1926675"/>
            <a:ext cx="8157000" cy="246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-RU" sz="13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Написана статья по теме на АСУИТ А. </a:t>
            </a:r>
            <a:r>
              <a:rPr lang="en-US" sz="13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Iakubchik</a:t>
            </a:r>
            <a:r>
              <a:rPr lang="en-US" sz="13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B. </a:t>
            </a:r>
            <a:r>
              <a:rPr lang="en-US" sz="13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Pogorely</a:t>
            </a:r>
            <a:r>
              <a:rPr lang="en-US" sz="13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et al. "Path Planning Issues with Fuzzy Obstacles in Disaster Evacuation Setting</a:t>
            </a:r>
            <a:r>
              <a:rPr lang="en-US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",  </a:t>
            </a:r>
            <a:r>
              <a:rPr lang="en-US" sz="13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2024.</a:t>
            </a:r>
            <a:endParaRPr lang="ru-RU" sz="13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-RU" sz="13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Команда приняла участие в Выставке Секьюрика-2024, встретилась с представителями крупнейших производителей пожарной сигнализации, интерес к приобретению программного продукта выразили</a:t>
            </a:r>
            <a:endParaRPr sz="13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2476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ru-RU" sz="13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СПС Болид (35% российского рынка)</a:t>
            </a:r>
            <a:endParaRPr sz="13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2476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ru" sz="13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СПС Рубеж ((42% российского рынка)</a:t>
            </a:r>
          </a:p>
          <a:p>
            <a:pPr marL="34290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"/>
          <p:cNvSpPr txBox="1"/>
          <p:nvPr/>
        </p:nvSpPr>
        <p:spPr>
          <a:xfrm>
            <a:off x="467400" y="643800"/>
            <a:ext cx="4332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2400" b="1">
                <a:solidFill>
                  <a:srgbClr val="0C343D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2400" b="1">
              <a:solidFill>
                <a:srgbClr val="0C343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9" name="Google Shape;249;p29"/>
          <p:cNvSpPr txBox="1"/>
          <p:nvPr/>
        </p:nvSpPr>
        <p:spPr>
          <a:xfrm>
            <a:off x="639480" y="3819148"/>
            <a:ext cx="1365300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1" i="0" u="none" strike="noStrike" cap="none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Владимир Попов</a:t>
            </a:r>
            <a:br>
              <a:rPr lang="ru" sz="900" b="1" i="0" u="none" strike="noStrike" cap="non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200" b="1" i="0" u="none" strike="noStrike" cap="non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" sz="9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" sz="900" b="1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эксперт ЛСЭ по пожарам</a:t>
            </a:r>
            <a:endParaRPr sz="900" b="1" dirty="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" name="Google Shape;250;p29"/>
          <p:cNvSpPr txBox="1"/>
          <p:nvPr/>
        </p:nvSpPr>
        <p:spPr>
          <a:xfrm>
            <a:off x="3511679" y="3943481"/>
            <a:ext cx="13782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Борис Погорелый</a:t>
            </a:r>
            <a:br>
              <a:rPr lang="ru" sz="900" b="1" i="0" u="none" strike="noStrike" cap="non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200" b="1" i="0" u="none" strike="noStrike" cap="non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200" b="1" i="0" u="none" strike="noStrike" cap="none" dirty="0">
              <a:solidFill>
                <a:srgbClr val="00000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СМО</a:t>
            </a:r>
            <a:endParaRPr sz="900" b="1" i="0" u="none" strike="noStrike" cap="none" dirty="0">
              <a:solidFill>
                <a:srgbClr val="00000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1" name="Google Shape;25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1679" y="2331436"/>
            <a:ext cx="1189081" cy="12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670" y="2331436"/>
            <a:ext cx="1078920" cy="12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9"/>
          <p:cNvSpPr txBox="1"/>
          <p:nvPr/>
        </p:nvSpPr>
        <p:spPr>
          <a:xfrm>
            <a:off x="6494006" y="3752981"/>
            <a:ext cx="14958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1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Лариса Половникова</a:t>
            </a:r>
            <a:endParaRPr sz="900" b="1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ru" sz="200" b="1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   </a:t>
            </a:r>
            <a:endParaRPr sz="900" b="1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1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П</a:t>
            </a:r>
            <a:r>
              <a:rPr lang="ru" sz="900" b="1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рограммист</a:t>
            </a:r>
            <a:endParaRPr sz="900" b="1" i="0" u="none" strike="noStrike" cap="none">
              <a:solidFill>
                <a:srgbClr val="00000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6" name="Google Shape;25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61946" y="2331436"/>
            <a:ext cx="1159920" cy="12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"/>
          <p:cNvSpPr txBox="1"/>
          <p:nvPr/>
        </p:nvSpPr>
        <p:spPr>
          <a:xfrm>
            <a:off x="467400" y="643800"/>
            <a:ext cx="4332375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sz="2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24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47" name="Google Shape;247;p27"/>
          <p:cNvGraphicFramePr/>
          <p:nvPr>
            <p:extLst>
              <p:ext uri="{D42A27DB-BD31-4B8C-83A1-F6EECF244321}">
                <p14:modId xmlns:p14="http://schemas.microsoft.com/office/powerpoint/2010/main" val="728840877"/>
              </p:ext>
            </p:extLst>
          </p:nvPr>
        </p:nvGraphicFramePr>
        <p:xfrm>
          <a:off x="688200" y="2450363"/>
          <a:ext cx="4397794" cy="99779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2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8897">
                <a:tc>
                  <a:txBody>
                    <a:bodyPr/>
                    <a:lstStyle/>
                    <a:p>
                      <a:pPr marL="190500" marR="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100" b="1" u="none" strike="noStrike" cap="none" dirty="0">
                          <a:solidFill>
                            <a:srgbClr val="00003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Телефон</a:t>
                      </a:r>
                      <a:endParaRPr sz="1100" u="none" strike="noStrike" cap="none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1700" u="none" strike="noStrike" cap="none">
                          <a:solidFill>
                            <a:srgbClr val="00003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+7 (</a:t>
                      </a:r>
                      <a:r>
                        <a:rPr lang="ru-RU" sz="1700">
                          <a:solidFill>
                            <a:srgbClr val="00003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342</a:t>
                      </a:r>
                      <a:r>
                        <a:rPr lang="ru-RU" sz="1700" u="none" strike="noStrike" cap="none">
                          <a:solidFill>
                            <a:srgbClr val="00003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) </a:t>
                      </a:r>
                      <a:r>
                        <a:rPr lang="ru-RU" sz="1700">
                          <a:solidFill>
                            <a:srgbClr val="00003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r>
                        <a:rPr lang="ru-RU" sz="1700" u="none" strike="noStrike" cap="none">
                          <a:solidFill>
                            <a:srgbClr val="00003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</a:t>
                      </a:r>
                      <a:r>
                        <a:rPr lang="ru-RU" sz="1700">
                          <a:solidFill>
                            <a:srgbClr val="00003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987</a:t>
                      </a:r>
                      <a:r>
                        <a:rPr lang="ru-RU" sz="1700" u="none" strike="noStrike" cap="none">
                          <a:solidFill>
                            <a:srgbClr val="00003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-987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897">
                <a:tc>
                  <a:txBody>
                    <a:bodyPr/>
                    <a:lstStyle/>
                    <a:p>
                      <a:pPr marL="190500" marR="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100" b="1" u="none" strike="noStrike" cap="none">
                          <a:solidFill>
                            <a:srgbClr val="00003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email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1700" u="none" strike="noStrike" cap="none" dirty="0">
                          <a:solidFill>
                            <a:srgbClr val="00003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5@etp.su</a:t>
                      </a:r>
                      <a:endParaRPr sz="1100" u="none" strike="noStrike" cap="none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48" name="Google Shape;24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7251" y="1971705"/>
            <a:ext cx="2039584" cy="20691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498112-93B2-A444-1556-EA9403E41742}"/>
              </a:ext>
            </a:extLst>
          </p:cNvPr>
          <p:cNvSpPr txBox="1"/>
          <p:nvPr/>
        </p:nvSpPr>
        <p:spPr>
          <a:xfrm>
            <a:off x="467400" y="1397025"/>
            <a:ext cx="61025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Система управления эвакуацией </a:t>
            </a:r>
          </a:p>
          <a:p>
            <a:endParaRPr lang="ru-RU" dirty="0"/>
          </a:p>
          <a:p>
            <a:r>
              <a:rPr lang="ru-RU" dirty="0"/>
              <a:t>Анна Якубчик</a:t>
            </a:r>
            <a:endParaRPr lang="ru-RU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6"/>
          <p:cNvSpPr txBox="1"/>
          <p:nvPr/>
        </p:nvSpPr>
        <p:spPr>
          <a:xfrm>
            <a:off x="467400" y="643800"/>
            <a:ext cx="5067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2400" b="1">
                <a:solidFill>
                  <a:srgbClr val="0C343D"/>
                </a:solidFill>
                <a:latin typeface="Montserrat"/>
                <a:ea typeface="Montserrat"/>
                <a:cs typeface="Montserrat"/>
                <a:sym typeface="Montserrat"/>
              </a:rPr>
              <a:t>Бизнес-модель</a:t>
            </a:r>
            <a:endParaRPr sz="1100" b="1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" name="Google Shape;210;p26"/>
          <p:cNvSpPr/>
          <p:nvPr/>
        </p:nvSpPr>
        <p:spPr>
          <a:xfrm>
            <a:off x="500063" y="1343025"/>
            <a:ext cx="1654200" cy="2215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latin typeface="Montserrat"/>
                <a:ea typeface="Montserrat"/>
                <a:cs typeface="Montserrat"/>
                <a:sym typeface="Montserrat"/>
              </a:rPr>
              <a:t>П</a:t>
            </a:r>
            <a:r>
              <a:rPr lang="ru" sz="8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артнёры</a:t>
            </a:r>
            <a:r>
              <a:rPr lang="ru" sz="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9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Производители систем СПС (Болид, Рубеж)</a:t>
            </a:r>
            <a:endParaRPr sz="1100" dirty="0">
              <a:highlight>
                <a:srgbClr val="FFFFFF"/>
              </a:highlight>
            </a:endParaRPr>
          </a:p>
        </p:txBody>
      </p:sp>
      <p:sp>
        <p:nvSpPr>
          <p:cNvPr id="211" name="Google Shape;211;p26"/>
          <p:cNvSpPr/>
          <p:nvPr/>
        </p:nvSpPr>
        <p:spPr>
          <a:xfrm>
            <a:off x="2154168" y="1343025"/>
            <a:ext cx="1581000" cy="1045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ru" sz="8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иды деятельности</a:t>
            </a:r>
            <a:endParaRPr sz="800" b="1" dirty="0">
              <a:solidFill>
                <a:srgbClr val="00000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00000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Создание ПО для эвакуации из здания</a:t>
            </a:r>
            <a:endParaRPr sz="9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" name="Google Shape;212;p26"/>
          <p:cNvSpPr/>
          <p:nvPr/>
        </p:nvSpPr>
        <p:spPr>
          <a:xfrm>
            <a:off x="2154172" y="2388907"/>
            <a:ext cx="1581000" cy="1221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Ценностное предложение (для ТЦ, КЦ, </a:t>
            </a:r>
            <a:r>
              <a:rPr lang="ru-RU" sz="800" b="1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ш</a:t>
            </a:r>
            <a:r>
              <a:rPr lang="ru" sz="800" b="1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кол. </a:t>
            </a:r>
            <a:r>
              <a:rPr lang="ru-RU" sz="800" b="1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Б</a:t>
            </a:r>
            <a:r>
              <a:rPr lang="ru" sz="800" b="1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ольниц. аэропортов)</a:t>
            </a:r>
            <a:r>
              <a:rPr lang="ru" sz="800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800" dirty="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Предотвращение гибели при пожаре. Безопасно. Современно..</a:t>
            </a:r>
            <a:endParaRPr sz="900" dirty="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" name="Google Shape;213;p26"/>
          <p:cNvSpPr/>
          <p:nvPr/>
        </p:nvSpPr>
        <p:spPr>
          <a:xfrm>
            <a:off x="3735055" y="1343025"/>
            <a:ext cx="1654200" cy="2215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Ключевые ресурсы </a:t>
            </a:r>
            <a:endParaRPr sz="900" dirty="0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Специалисты в команде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И</a:t>
            </a:r>
            <a:r>
              <a:rPr lang="ru" sz="900" dirty="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спользование современных технологий ИИ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Связи с монополистами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Гарантированный рынок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100" dirty="0">
              <a:highlight>
                <a:srgbClr val="FFFFFF"/>
              </a:highlight>
            </a:endParaRPr>
          </a:p>
        </p:txBody>
      </p:sp>
      <p:sp>
        <p:nvSpPr>
          <p:cNvPr id="214" name="Google Shape;214;p26"/>
          <p:cNvSpPr/>
          <p:nvPr/>
        </p:nvSpPr>
        <p:spPr>
          <a:xfrm>
            <a:off x="5389161" y="1343025"/>
            <a:ext cx="1581000" cy="1045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Взаимоотношения с клиентами </a:t>
            </a:r>
            <a:endParaRPr sz="800" dirty="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Участие в выставках, продвижение в интернете, общение с первыми лицами </a:t>
            </a:r>
            <a:endParaRPr sz="900" dirty="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" name="Google Shape;215;p26"/>
          <p:cNvSpPr/>
          <p:nvPr/>
        </p:nvSpPr>
        <p:spPr>
          <a:xfrm>
            <a:off x="5389161" y="2388901"/>
            <a:ext cx="1581000" cy="1169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b="1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Каналы сбыта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Продажа через монополистов в области сигнализации, продажа МЧС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800" b="1" dirty="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800" dirty="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26"/>
          <p:cNvSpPr/>
          <p:nvPr/>
        </p:nvSpPr>
        <p:spPr>
          <a:xfrm>
            <a:off x="6970029" y="1343025"/>
            <a:ext cx="1654200" cy="2215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Потребительские сегменты </a:t>
            </a:r>
            <a:endParaRPr sz="9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900" dirty="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Аэропорты, метро, вокзалы, </a:t>
            </a:r>
            <a:r>
              <a:rPr lang="ru-RU" sz="900" dirty="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торговые центры, школы, больницы, колледжи, университеты, театры, культурные центры</a:t>
            </a:r>
            <a:endParaRPr sz="9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highlight>
                <a:srgbClr val="FFFFFF"/>
              </a:highlight>
            </a:endParaRPr>
          </a:p>
        </p:txBody>
      </p:sp>
      <p:sp>
        <p:nvSpPr>
          <p:cNvPr id="217" name="Google Shape;217;p26"/>
          <p:cNvSpPr/>
          <p:nvPr/>
        </p:nvSpPr>
        <p:spPr>
          <a:xfrm>
            <a:off x="496819" y="3558499"/>
            <a:ext cx="4069800" cy="1221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Структура издержек</a:t>
            </a:r>
            <a:endParaRPr sz="800" b="1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Зарплата, защита интеллектуальных прав, продвижение (реклама), исследования и разработки</a:t>
            </a:r>
            <a:endParaRPr sz="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" name="Google Shape;218;p26"/>
          <p:cNvSpPr/>
          <p:nvPr/>
        </p:nvSpPr>
        <p:spPr>
          <a:xfrm>
            <a:off x="4554469" y="3558507"/>
            <a:ext cx="4069800" cy="1221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Потоки поступления доходов</a:t>
            </a:r>
            <a:endParaRPr sz="800" b="1" dirty="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Продажа ПО производителям систем сигнализации, </a:t>
            </a:r>
            <a:endParaRPr sz="800" dirty="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3971</TotalTime>
  <Words>1657</Words>
  <Application>Microsoft Office PowerPoint</Application>
  <PresentationFormat>On-screen Show (16:9)</PresentationFormat>
  <Paragraphs>211</Paragraphs>
  <Slides>19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Maven Pro</vt:lpstr>
      <vt:lpstr>Calibri</vt:lpstr>
      <vt:lpstr>Arial</vt:lpstr>
      <vt:lpstr>Merriweather</vt:lpstr>
      <vt:lpstr>Montserrat</vt:lpstr>
      <vt:lpstr>Impact</vt:lpstr>
      <vt:lpstr>Roboto</vt:lpstr>
      <vt:lpstr>Paradigm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a</cp:lastModifiedBy>
  <cp:revision>19</cp:revision>
  <dcterms:modified xsi:type="dcterms:W3CDTF">2024-05-27T09:29:19Z</dcterms:modified>
</cp:coreProperties>
</file>