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0" r:id="rId3"/>
    <p:sldId id="257" r:id="rId4"/>
    <p:sldId id="259" r:id="rId5"/>
    <p:sldId id="284" r:id="rId6"/>
    <p:sldId id="285" r:id="rId7"/>
    <p:sldId id="286" r:id="rId8"/>
    <p:sldId id="258" r:id="rId9"/>
    <p:sldId id="267" r:id="rId10"/>
    <p:sldId id="268" r:id="rId11"/>
    <p:sldId id="273" r:id="rId12"/>
    <p:sldId id="290" r:id="rId13"/>
    <p:sldId id="274" r:id="rId14"/>
    <p:sldId id="287" r:id="rId15"/>
    <p:sldId id="288" r:id="rId16"/>
    <p:sldId id="291" r:id="rId17"/>
    <p:sldId id="270" r:id="rId18"/>
    <p:sldId id="269" r:id="rId19"/>
    <p:sldId id="283" r:id="rId20"/>
    <p:sldId id="271" r:id="rId21"/>
    <p:sldId id="27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Treme.ws" initials="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93D"/>
    <a:srgbClr val="9F00FF"/>
    <a:srgbClr val="FBB3C1"/>
    <a:srgbClr val="FCAF17"/>
    <a:srgbClr val="B5D8E1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100 ответов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-1.280554325943265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92-4A40-9701-096BC74E9D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Раз в месяц</c:v>
                </c:pt>
                <c:pt idx="1">
                  <c:v>Раз в неделю</c:v>
                </c:pt>
                <c:pt idx="2">
                  <c:v>Ежедневно</c:v>
                </c:pt>
                <c:pt idx="3">
                  <c:v>Раз в полгода</c:v>
                </c:pt>
                <c:pt idx="4">
                  <c:v>Не употребляю</c:v>
                </c:pt>
                <c:pt idx="5">
                  <c:v>Супермаркеты</c:v>
                </c:pt>
                <c:pt idx="6">
                  <c:v>Магазин возле дома</c:v>
                </c:pt>
                <c:pt idx="7">
                  <c:v>магазин возле работы/учёбы</c:v>
                </c:pt>
                <c:pt idx="8">
                  <c:v>специализированные магазины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0.25</c:v>
                </c:pt>
                <c:pt idx="1">
                  <c:v>0.3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0.28999999999999998</c:v>
                </c:pt>
                <c:pt idx="6">
                  <c:v>0.37</c:v>
                </c:pt>
                <c:pt idx="7">
                  <c:v>0.28999999999999998</c:v>
                </c:pt>
                <c:pt idx="8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92-4A40-9701-096BC74E9D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22938240"/>
        <c:axId val="222914048"/>
      </c:barChart>
      <c:valAx>
        <c:axId val="22291404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22938240"/>
        <c:crosses val="autoZero"/>
        <c:crossBetween val="between"/>
      </c:valAx>
      <c:catAx>
        <c:axId val="22293824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29140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100 ответов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Да</c:v>
                </c:pt>
                <c:pt idx="1">
                  <c:v>Нет</c:v>
                </c:pt>
                <c:pt idx="2">
                  <c:v>Затрудняюсь ответить</c:v>
                </c:pt>
                <c:pt idx="3">
                  <c:v>Не сталкивался с такой проблемой</c:v>
                </c:pt>
                <c:pt idx="4">
                  <c:v>периодически</c:v>
                </c:pt>
                <c:pt idx="5">
                  <c:v>Постоянно сталкиваюсь</c:v>
                </c:pt>
                <c:pt idx="6">
                  <c:v>нет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0.72</c:v>
                </c:pt>
                <c:pt idx="1">
                  <c:v>0.1</c:v>
                </c:pt>
                <c:pt idx="2">
                  <c:v>0.18</c:v>
                </c:pt>
                <c:pt idx="3">
                  <c:v>0.15</c:v>
                </c:pt>
                <c:pt idx="4">
                  <c:v>0.11</c:v>
                </c:pt>
                <c:pt idx="5">
                  <c:v>0.54</c:v>
                </c:pt>
                <c:pt idx="6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0-4643-B4FF-06A069DAC7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6806272"/>
        <c:axId val="127150336"/>
      </c:barChart>
      <c:catAx>
        <c:axId val="12680627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7150336"/>
        <c:crosses val="autoZero"/>
        <c:auto val="1"/>
        <c:lblAlgn val="ctr"/>
        <c:lblOffset val="100"/>
        <c:noMultiLvlLbl val="0"/>
      </c:catAx>
      <c:valAx>
        <c:axId val="12715033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26806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100 ответов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 обратил бы внимание</c:v>
                </c:pt>
                <c:pt idx="1">
                  <c:v>попробовал бы и отталкивался от этого</c:v>
                </c:pt>
                <c:pt idx="2">
                  <c:v>затрудняюсь ответить</c:v>
                </c:pt>
                <c:pt idx="3">
                  <c:v>покупал бы регулярно</c:v>
                </c:pt>
                <c:pt idx="4">
                  <c:v>смотря какой был бы вкус</c:v>
                </c:pt>
                <c:pt idx="5">
                  <c:v>от 100 до 200</c:v>
                </c:pt>
                <c:pt idx="6">
                  <c:v>от 200 до 300</c:v>
                </c:pt>
                <c:pt idx="7">
                  <c:v>от 300 до 400</c:v>
                </c:pt>
                <c:pt idx="8">
                  <c:v>от 400 и более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0.2</c:v>
                </c:pt>
                <c:pt idx="1">
                  <c:v>0.32</c:v>
                </c:pt>
                <c:pt idx="2">
                  <c:v>7.0000000000000007E-2</c:v>
                </c:pt>
                <c:pt idx="3">
                  <c:v>0.32</c:v>
                </c:pt>
                <c:pt idx="4">
                  <c:v>0.09</c:v>
                </c:pt>
                <c:pt idx="5">
                  <c:v>0.18</c:v>
                </c:pt>
                <c:pt idx="6">
                  <c:v>0.69</c:v>
                </c:pt>
                <c:pt idx="7">
                  <c:v>0.1</c:v>
                </c:pt>
                <c:pt idx="8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DE-431B-9325-6F27C7DC7DB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37906048"/>
        <c:axId val="135588864"/>
      </c:barChart>
      <c:valAx>
        <c:axId val="13558886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37906048"/>
        <c:crosses val="autoZero"/>
        <c:crossBetween val="between"/>
      </c:valAx>
      <c:catAx>
        <c:axId val="13790604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55888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644B17-E371-4257-8197-3C793C3E6577}" type="doc">
      <dgm:prSet loTypeId="urn:microsoft.com/office/officeart/2005/8/layout/target3" loCatId="relationship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C8B88145-5C3C-453E-BDA7-90AE7F209923}">
      <dgm:prSet phldrT="[Текст]" custT="1"/>
      <dgm:spPr/>
      <dgm:t>
        <a:bodyPr/>
        <a:lstStyle/>
        <a:p>
          <a:pPr algn="l"/>
          <a:endParaRPr lang="en-US" sz="4000" dirty="0"/>
        </a:p>
        <a:p>
          <a:pPr algn="l"/>
          <a:r>
            <a:rPr lang="en-US" sz="4000" dirty="0"/>
            <a:t>TAM</a:t>
          </a:r>
          <a:endParaRPr lang="ru-RU" sz="4400" dirty="0"/>
        </a:p>
      </dgm:t>
    </dgm:pt>
    <dgm:pt modelId="{7852AD35-7C5B-4F00-AF08-4027F01259F9}" type="parTrans" cxnId="{2974D6AC-1EA7-4376-A79C-AF729D039139}">
      <dgm:prSet/>
      <dgm:spPr/>
      <dgm:t>
        <a:bodyPr/>
        <a:lstStyle/>
        <a:p>
          <a:endParaRPr lang="ru-RU"/>
        </a:p>
      </dgm:t>
    </dgm:pt>
    <dgm:pt modelId="{90E603CC-B186-4F3A-B2CE-E96765B3E9A2}" type="sibTrans" cxnId="{2974D6AC-1EA7-4376-A79C-AF729D039139}">
      <dgm:prSet/>
      <dgm:spPr/>
      <dgm:t>
        <a:bodyPr/>
        <a:lstStyle/>
        <a:p>
          <a:endParaRPr lang="ru-RU"/>
        </a:p>
      </dgm:t>
    </dgm:pt>
    <dgm:pt modelId="{6752273B-2974-4901-BFB8-4BC26F20E55B}">
      <dgm:prSet phldrT="[Текст]" custT="1"/>
      <dgm:spPr/>
      <dgm:t>
        <a:bodyPr/>
        <a:lstStyle/>
        <a:p>
          <a:pPr algn="l"/>
          <a:r>
            <a:rPr lang="en-US" sz="4000" dirty="0"/>
            <a:t>SAM</a:t>
          </a:r>
          <a:endParaRPr lang="ru-RU" sz="4000" dirty="0"/>
        </a:p>
      </dgm:t>
    </dgm:pt>
    <dgm:pt modelId="{CBE72303-DDDF-4AD0-8498-266F506A1A84}" type="parTrans" cxnId="{5F815082-0B71-4C32-8D9B-FBD999270415}">
      <dgm:prSet/>
      <dgm:spPr/>
      <dgm:t>
        <a:bodyPr/>
        <a:lstStyle/>
        <a:p>
          <a:endParaRPr lang="ru-RU"/>
        </a:p>
      </dgm:t>
    </dgm:pt>
    <dgm:pt modelId="{C53480B3-6EEF-4A22-B15C-19B4A02EC999}" type="sibTrans" cxnId="{5F815082-0B71-4C32-8D9B-FBD999270415}">
      <dgm:prSet/>
      <dgm:spPr/>
      <dgm:t>
        <a:bodyPr/>
        <a:lstStyle/>
        <a:p>
          <a:endParaRPr lang="ru-RU"/>
        </a:p>
      </dgm:t>
    </dgm:pt>
    <dgm:pt modelId="{2087DB33-D6AB-49A9-8E8D-4E0056D9397D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endParaRPr lang="ru-RU" sz="1400" dirty="0">
            <a:latin typeface="Cambria" pitchFamily="18" charset="0"/>
          </a:endParaRPr>
        </a:p>
      </dgm:t>
    </dgm:pt>
    <dgm:pt modelId="{D1A68B0C-D7EB-46C3-B4F2-7A828150629C}" type="parTrans" cxnId="{CD5192BB-E309-4E67-9882-62466785FC31}">
      <dgm:prSet/>
      <dgm:spPr/>
      <dgm:t>
        <a:bodyPr/>
        <a:lstStyle/>
        <a:p>
          <a:endParaRPr lang="ru-RU"/>
        </a:p>
      </dgm:t>
    </dgm:pt>
    <dgm:pt modelId="{D8394DE1-9091-4708-A4B9-010988E3370B}" type="sibTrans" cxnId="{CD5192BB-E309-4E67-9882-62466785FC31}">
      <dgm:prSet/>
      <dgm:spPr/>
      <dgm:t>
        <a:bodyPr/>
        <a:lstStyle/>
        <a:p>
          <a:endParaRPr lang="ru-RU"/>
        </a:p>
      </dgm:t>
    </dgm:pt>
    <dgm:pt modelId="{39B71CD8-8E82-41DF-A271-5F1D4478FAC2}">
      <dgm:prSet phldrT="[Текст]" custT="1"/>
      <dgm:spPr/>
      <dgm:t>
        <a:bodyPr/>
        <a:lstStyle/>
        <a:p>
          <a:pPr algn="l"/>
          <a:r>
            <a:rPr lang="en-US" sz="4000" dirty="0"/>
            <a:t>SOM</a:t>
          </a:r>
          <a:endParaRPr lang="ru-RU" sz="4000" dirty="0"/>
        </a:p>
      </dgm:t>
    </dgm:pt>
    <dgm:pt modelId="{1CB710E6-596E-4DF9-9B1A-2600D0FD97EC}" type="parTrans" cxnId="{46501E86-27E1-4C3C-8604-C3F0C67947D7}">
      <dgm:prSet/>
      <dgm:spPr/>
      <dgm:t>
        <a:bodyPr/>
        <a:lstStyle/>
        <a:p>
          <a:endParaRPr lang="ru-RU"/>
        </a:p>
      </dgm:t>
    </dgm:pt>
    <dgm:pt modelId="{B2FABF90-21EF-4D07-8C94-934CB3317AA9}" type="sibTrans" cxnId="{46501E86-27E1-4C3C-8604-C3F0C67947D7}">
      <dgm:prSet/>
      <dgm:spPr/>
      <dgm:t>
        <a:bodyPr/>
        <a:lstStyle/>
        <a:p>
          <a:endParaRPr lang="ru-RU"/>
        </a:p>
      </dgm:t>
    </dgm:pt>
    <dgm:pt modelId="{BFCE87C4-D53B-46D6-93C1-E45242723CEF}">
      <dgm:prSet phldrT="[Текст]" custT="1"/>
      <dgm:spPr/>
      <dgm:t>
        <a:bodyPr/>
        <a:lstStyle/>
        <a:p>
          <a:endParaRPr lang="ru-RU" sz="1400" dirty="0">
            <a:latin typeface="Cambria" pitchFamily="18" charset="0"/>
          </a:endParaRPr>
        </a:p>
      </dgm:t>
    </dgm:pt>
    <dgm:pt modelId="{FF59BB72-AC1E-48F0-A465-7F806F822702}" type="parTrans" cxnId="{788DEDC7-C08C-40BC-A94B-CB3E59A605D7}">
      <dgm:prSet/>
      <dgm:spPr/>
      <dgm:t>
        <a:bodyPr/>
        <a:lstStyle/>
        <a:p>
          <a:endParaRPr lang="ru-RU"/>
        </a:p>
      </dgm:t>
    </dgm:pt>
    <dgm:pt modelId="{0A6038E5-ABB2-491E-A566-BB56580C7A1B}" type="sibTrans" cxnId="{788DEDC7-C08C-40BC-A94B-CB3E59A605D7}">
      <dgm:prSet/>
      <dgm:spPr/>
      <dgm:t>
        <a:bodyPr/>
        <a:lstStyle/>
        <a:p>
          <a:endParaRPr lang="ru-RU"/>
        </a:p>
      </dgm:t>
    </dgm:pt>
    <dgm:pt modelId="{91AE1614-AC38-4F02-AEF7-1B8B83772D86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endParaRPr lang="ru-RU" sz="1400" dirty="0">
            <a:latin typeface="Cambria" pitchFamily="18" charset="0"/>
          </a:endParaRPr>
        </a:p>
      </dgm:t>
    </dgm:pt>
    <dgm:pt modelId="{4FCE3696-962E-420B-9D87-14B96BDC7F5F}" type="parTrans" cxnId="{D2D4E507-F568-468F-82F1-7972A4C09A47}">
      <dgm:prSet/>
      <dgm:spPr/>
      <dgm:t>
        <a:bodyPr/>
        <a:lstStyle/>
        <a:p>
          <a:endParaRPr lang="ru-RU"/>
        </a:p>
      </dgm:t>
    </dgm:pt>
    <dgm:pt modelId="{4BF17BE9-53F8-4095-8A44-81A72C4F47CD}" type="sibTrans" cxnId="{D2D4E507-F568-468F-82F1-7972A4C09A47}">
      <dgm:prSet/>
      <dgm:spPr/>
      <dgm:t>
        <a:bodyPr/>
        <a:lstStyle/>
        <a:p>
          <a:endParaRPr lang="ru-RU"/>
        </a:p>
      </dgm:t>
    </dgm:pt>
    <dgm:pt modelId="{914A18B7-DFA1-4CAF-9D1B-BFBA3582E0BB}">
      <dgm:prSet phldrT="[Текст]" custT="1"/>
      <dgm:spPr/>
      <dgm:t>
        <a:bodyPr/>
        <a:lstStyle/>
        <a:p>
          <a:endParaRPr lang="ru-RU" sz="1200" dirty="0">
            <a:solidFill>
              <a:schemeClr val="accent1"/>
            </a:solidFill>
            <a:latin typeface="Cambria" pitchFamily="18" charset="0"/>
          </a:endParaRPr>
        </a:p>
      </dgm:t>
    </dgm:pt>
    <dgm:pt modelId="{00EB93C8-464B-4BEE-B71F-34BC94668111}" type="parTrans" cxnId="{5FDD5C3C-7F1A-4F74-8923-8F2178D6497D}">
      <dgm:prSet/>
      <dgm:spPr/>
      <dgm:t>
        <a:bodyPr/>
        <a:lstStyle/>
        <a:p>
          <a:endParaRPr lang="ru-RU"/>
        </a:p>
      </dgm:t>
    </dgm:pt>
    <dgm:pt modelId="{F766E278-B26A-4CAE-9E54-5CB212D51476}" type="sibTrans" cxnId="{5FDD5C3C-7F1A-4F74-8923-8F2178D6497D}">
      <dgm:prSet/>
      <dgm:spPr/>
      <dgm:t>
        <a:bodyPr/>
        <a:lstStyle/>
        <a:p>
          <a:endParaRPr lang="ru-RU"/>
        </a:p>
      </dgm:t>
    </dgm:pt>
    <dgm:pt modelId="{9B7E7950-2004-447F-A555-74B53F02CB2B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endParaRPr lang="ru-RU" sz="1100" dirty="0">
            <a:solidFill>
              <a:schemeClr val="accent1"/>
            </a:solidFill>
            <a:latin typeface="Cambria" pitchFamily="18" charset="0"/>
          </a:endParaRPr>
        </a:p>
      </dgm:t>
    </dgm:pt>
    <dgm:pt modelId="{163F8618-B741-4E18-B044-8C2B0D903CED}" type="sibTrans" cxnId="{49283A87-4CCD-4D2E-A991-1BBBEC6434F8}">
      <dgm:prSet/>
      <dgm:spPr/>
      <dgm:t>
        <a:bodyPr/>
        <a:lstStyle/>
        <a:p>
          <a:endParaRPr lang="ru-RU"/>
        </a:p>
      </dgm:t>
    </dgm:pt>
    <dgm:pt modelId="{30A916FE-5475-48A4-9CCF-61F1AA003518}" type="parTrans" cxnId="{49283A87-4CCD-4D2E-A991-1BBBEC6434F8}">
      <dgm:prSet/>
      <dgm:spPr/>
      <dgm:t>
        <a:bodyPr/>
        <a:lstStyle/>
        <a:p>
          <a:endParaRPr lang="ru-RU"/>
        </a:p>
      </dgm:t>
    </dgm:pt>
    <dgm:pt modelId="{19BF2F23-D5DF-4A63-B8D5-CDE0817363E3}" type="pres">
      <dgm:prSet presAssocID="{89644B17-E371-4257-8197-3C793C3E657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1142EEE0-800E-4C64-8F24-25B50C4208E7}" type="pres">
      <dgm:prSet presAssocID="{C8B88145-5C3C-453E-BDA7-90AE7F209923}" presName="circle1" presStyleLbl="node1" presStyleIdx="0" presStyleCnt="3" custScaleY="118121" custLinFactNeighborX="5156" custLinFactNeighborY="2791"/>
      <dgm:spPr/>
    </dgm:pt>
    <dgm:pt modelId="{00BF684D-8BBC-4C73-AAA0-C219AF7CB915}" type="pres">
      <dgm:prSet presAssocID="{C8B88145-5C3C-453E-BDA7-90AE7F209923}" presName="space" presStyleCnt="0"/>
      <dgm:spPr/>
    </dgm:pt>
    <dgm:pt modelId="{92FEE4F3-3CE8-40D8-B0B3-F90F9FA10678}" type="pres">
      <dgm:prSet presAssocID="{C8B88145-5C3C-453E-BDA7-90AE7F209923}" presName="rect1" presStyleLbl="alignAcc1" presStyleIdx="0" presStyleCnt="3" custScaleX="104052" custScaleY="117796" custLinFactNeighborX="3588" custLinFactNeighborY="449"/>
      <dgm:spPr/>
    </dgm:pt>
    <dgm:pt modelId="{052FF74C-A297-4C6A-9033-1EE2D8B8927D}" type="pres">
      <dgm:prSet presAssocID="{6752273B-2974-4901-BFB8-4BC26F20E55B}" presName="vertSpace2" presStyleLbl="node1" presStyleIdx="0" presStyleCnt="3"/>
      <dgm:spPr/>
    </dgm:pt>
    <dgm:pt modelId="{04164A8F-1488-4932-9BBE-A169A3868A82}" type="pres">
      <dgm:prSet presAssocID="{6752273B-2974-4901-BFB8-4BC26F20E55B}" presName="circle2" presStyleLbl="node1" presStyleIdx="1" presStyleCnt="3" custScaleY="109779" custLinFactNeighborX="2816" custLinFactNeighborY="16993"/>
      <dgm:spPr/>
    </dgm:pt>
    <dgm:pt modelId="{0B435542-295D-472E-8882-84B3FF3FB60F}" type="pres">
      <dgm:prSet presAssocID="{6752273B-2974-4901-BFB8-4BC26F20E55B}" presName="rect2" presStyleLbl="alignAcc1" presStyleIdx="1" presStyleCnt="3" custScaleX="104202" custScaleY="86890" custLinFactNeighborX="3243" custLinFactNeighborY="6416"/>
      <dgm:spPr/>
    </dgm:pt>
    <dgm:pt modelId="{A8AB64B6-C422-475C-85FA-2420FB08C3E0}" type="pres">
      <dgm:prSet presAssocID="{39B71CD8-8E82-41DF-A271-5F1D4478FAC2}" presName="vertSpace3" presStyleLbl="node1" presStyleIdx="1" presStyleCnt="3"/>
      <dgm:spPr/>
    </dgm:pt>
    <dgm:pt modelId="{B3D56447-EAD6-42D4-91D3-6439740BDEBA}" type="pres">
      <dgm:prSet presAssocID="{39B71CD8-8E82-41DF-A271-5F1D4478FAC2}" presName="circle3" presStyleLbl="node1" presStyleIdx="2" presStyleCnt="3" custScaleY="132480" custLinFactNeighborX="8220" custLinFactNeighborY="48511"/>
      <dgm:spPr/>
    </dgm:pt>
    <dgm:pt modelId="{8D92285A-4581-4CD9-9ED7-48083DB627A9}" type="pres">
      <dgm:prSet presAssocID="{39B71CD8-8E82-41DF-A271-5F1D4478FAC2}" presName="rect3" presStyleLbl="alignAcc1" presStyleIdx="2" presStyleCnt="3" custAng="0" custScaleX="104119" custScaleY="131329" custLinFactNeighborX="3385" custLinFactNeighborY="50121"/>
      <dgm:spPr/>
    </dgm:pt>
    <dgm:pt modelId="{8C1BBC73-4A4F-4D57-ACD2-2D20BCFA8832}" type="pres">
      <dgm:prSet presAssocID="{C8B88145-5C3C-453E-BDA7-90AE7F209923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3200AE13-ED1E-436C-85C6-BC46A3C8F8B5}" type="pres">
      <dgm:prSet presAssocID="{C8B88145-5C3C-453E-BDA7-90AE7F209923}" presName="rect1ChTx" presStyleLbl="alignAcc1" presStyleIdx="2" presStyleCnt="3" custScaleX="164359" custScaleY="142110" custLinFactNeighborX="-25131" custLinFactNeighborY="2115">
        <dgm:presLayoutVars>
          <dgm:bulletEnabled val="1"/>
        </dgm:presLayoutVars>
      </dgm:prSet>
      <dgm:spPr/>
    </dgm:pt>
    <dgm:pt modelId="{EFD88D89-DBFE-4DD1-9770-A2D1D2CCCB9B}" type="pres">
      <dgm:prSet presAssocID="{6752273B-2974-4901-BFB8-4BC26F20E55B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0511DB4B-BE2A-4AA1-849E-4DA57FD08A99}" type="pres">
      <dgm:prSet presAssocID="{6752273B-2974-4901-BFB8-4BC26F20E55B}" presName="rect2ChTx" presStyleLbl="alignAcc1" presStyleIdx="2" presStyleCnt="3" custScaleX="157279" custScaleY="100000" custLinFactNeighborX="-26273" custLinFactNeighborY="27209">
        <dgm:presLayoutVars>
          <dgm:bulletEnabled val="1"/>
        </dgm:presLayoutVars>
      </dgm:prSet>
      <dgm:spPr/>
    </dgm:pt>
    <dgm:pt modelId="{608DD4E8-AE36-4876-AB27-B349CA2F0473}" type="pres">
      <dgm:prSet presAssocID="{39B71CD8-8E82-41DF-A271-5F1D4478FAC2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063661D1-644D-401D-980C-ADB4C6E9381F}" type="pres">
      <dgm:prSet presAssocID="{39B71CD8-8E82-41DF-A271-5F1D4478FAC2}" presName="rect3ChTx" presStyleLbl="alignAcc1" presStyleIdx="2" presStyleCnt="3" custScaleX="168011" custScaleY="159317" custLinFactNeighborX="-22777" custLinFactNeighborY="56299">
        <dgm:presLayoutVars>
          <dgm:bulletEnabled val="1"/>
        </dgm:presLayoutVars>
      </dgm:prSet>
      <dgm:spPr/>
    </dgm:pt>
  </dgm:ptLst>
  <dgm:cxnLst>
    <dgm:cxn modelId="{F4BD0101-DAAC-4070-A868-85D900C59480}" type="presOf" srcId="{2087DB33-D6AB-49A9-8E8D-4E0056D9397D}" destId="{0511DB4B-BE2A-4AA1-849E-4DA57FD08A99}" srcOrd="0" destOrd="0" presId="urn:microsoft.com/office/officeart/2005/8/layout/target3"/>
    <dgm:cxn modelId="{D2D4E507-F568-468F-82F1-7972A4C09A47}" srcId="{C8B88145-5C3C-453E-BDA7-90AE7F209923}" destId="{91AE1614-AC38-4F02-AEF7-1B8B83772D86}" srcOrd="0" destOrd="0" parTransId="{4FCE3696-962E-420B-9D87-14B96BDC7F5F}" sibTransId="{4BF17BE9-53F8-4095-8A44-81A72C4F47CD}"/>
    <dgm:cxn modelId="{707E8D13-50C3-48B6-B9AB-D9B007154D10}" type="presOf" srcId="{39B71CD8-8E82-41DF-A271-5F1D4478FAC2}" destId="{8D92285A-4581-4CD9-9ED7-48083DB627A9}" srcOrd="0" destOrd="0" presId="urn:microsoft.com/office/officeart/2005/8/layout/target3"/>
    <dgm:cxn modelId="{5A258D24-FC16-4329-BEF4-A890458F2EF3}" type="presOf" srcId="{91AE1614-AC38-4F02-AEF7-1B8B83772D86}" destId="{3200AE13-ED1E-436C-85C6-BC46A3C8F8B5}" srcOrd="0" destOrd="0" presId="urn:microsoft.com/office/officeart/2005/8/layout/target3"/>
    <dgm:cxn modelId="{A490BA27-AFDA-40E7-ADE2-CAEC72D1658A}" type="presOf" srcId="{9B7E7950-2004-447F-A555-74B53F02CB2B}" destId="{3200AE13-ED1E-436C-85C6-BC46A3C8F8B5}" srcOrd="0" destOrd="1" presId="urn:microsoft.com/office/officeart/2005/8/layout/target3"/>
    <dgm:cxn modelId="{5FDD5C3C-7F1A-4F74-8923-8F2178D6497D}" srcId="{39B71CD8-8E82-41DF-A271-5F1D4478FAC2}" destId="{914A18B7-DFA1-4CAF-9D1B-BFBA3582E0BB}" srcOrd="1" destOrd="0" parTransId="{00EB93C8-464B-4BEE-B71F-34BC94668111}" sibTransId="{F766E278-B26A-4CAE-9E54-5CB212D51476}"/>
    <dgm:cxn modelId="{B760125B-4996-443A-8D5E-5DD8FA2059FA}" type="presOf" srcId="{89644B17-E371-4257-8197-3C793C3E6577}" destId="{19BF2F23-D5DF-4A63-B8D5-CDE0817363E3}" srcOrd="0" destOrd="0" presId="urn:microsoft.com/office/officeart/2005/8/layout/target3"/>
    <dgm:cxn modelId="{D9AECD57-009F-4DF0-9824-D07CA573390B}" type="presOf" srcId="{914A18B7-DFA1-4CAF-9D1B-BFBA3582E0BB}" destId="{063661D1-644D-401D-980C-ADB4C6E9381F}" srcOrd="0" destOrd="1" presId="urn:microsoft.com/office/officeart/2005/8/layout/target3"/>
    <dgm:cxn modelId="{9FA21E7D-F2B5-4C5F-988A-45E8F2E142D4}" type="presOf" srcId="{39B71CD8-8E82-41DF-A271-5F1D4478FAC2}" destId="{608DD4E8-AE36-4876-AB27-B349CA2F0473}" srcOrd="1" destOrd="0" presId="urn:microsoft.com/office/officeart/2005/8/layout/target3"/>
    <dgm:cxn modelId="{18F6C781-DDE9-4BB9-A667-1A0B677695AC}" type="presOf" srcId="{C8B88145-5C3C-453E-BDA7-90AE7F209923}" destId="{92FEE4F3-3CE8-40D8-B0B3-F90F9FA10678}" srcOrd="0" destOrd="0" presId="urn:microsoft.com/office/officeart/2005/8/layout/target3"/>
    <dgm:cxn modelId="{5F815082-0B71-4C32-8D9B-FBD999270415}" srcId="{89644B17-E371-4257-8197-3C793C3E6577}" destId="{6752273B-2974-4901-BFB8-4BC26F20E55B}" srcOrd="1" destOrd="0" parTransId="{CBE72303-DDDF-4AD0-8498-266F506A1A84}" sibTransId="{C53480B3-6EEF-4A22-B15C-19B4A02EC999}"/>
    <dgm:cxn modelId="{46501E86-27E1-4C3C-8604-C3F0C67947D7}" srcId="{89644B17-E371-4257-8197-3C793C3E6577}" destId="{39B71CD8-8E82-41DF-A271-5F1D4478FAC2}" srcOrd="2" destOrd="0" parTransId="{1CB710E6-596E-4DF9-9B1A-2600D0FD97EC}" sibTransId="{B2FABF90-21EF-4D07-8C94-934CB3317AA9}"/>
    <dgm:cxn modelId="{49283A87-4CCD-4D2E-A991-1BBBEC6434F8}" srcId="{C8B88145-5C3C-453E-BDA7-90AE7F209923}" destId="{9B7E7950-2004-447F-A555-74B53F02CB2B}" srcOrd="1" destOrd="0" parTransId="{30A916FE-5475-48A4-9CCF-61F1AA003518}" sibTransId="{163F8618-B741-4E18-B044-8C2B0D903CED}"/>
    <dgm:cxn modelId="{2974D6AC-1EA7-4376-A79C-AF729D039139}" srcId="{89644B17-E371-4257-8197-3C793C3E6577}" destId="{C8B88145-5C3C-453E-BDA7-90AE7F209923}" srcOrd="0" destOrd="0" parTransId="{7852AD35-7C5B-4F00-AF08-4027F01259F9}" sibTransId="{90E603CC-B186-4F3A-B2CE-E96765B3E9A2}"/>
    <dgm:cxn modelId="{ED9CB5B9-3F46-491D-BAE1-5C70046DB8C4}" type="presOf" srcId="{6752273B-2974-4901-BFB8-4BC26F20E55B}" destId="{0B435542-295D-472E-8882-84B3FF3FB60F}" srcOrd="0" destOrd="0" presId="urn:microsoft.com/office/officeart/2005/8/layout/target3"/>
    <dgm:cxn modelId="{CD5192BB-E309-4E67-9882-62466785FC31}" srcId="{6752273B-2974-4901-BFB8-4BC26F20E55B}" destId="{2087DB33-D6AB-49A9-8E8D-4E0056D9397D}" srcOrd="0" destOrd="0" parTransId="{D1A68B0C-D7EB-46C3-B4F2-7A828150629C}" sibTransId="{D8394DE1-9091-4708-A4B9-010988E3370B}"/>
    <dgm:cxn modelId="{788DEDC7-C08C-40BC-A94B-CB3E59A605D7}" srcId="{39B71CD8-8E82-41DF-A271-5F1D4478FAC2}" destId="{BFCE87C4-D53B-46D6-93C1-E45242723CEF}" srcOrd="0" destOrd="0" parTransId="{FF59BB72-AC1E-48F0-A465-7F806F822702}" sibTransId="{0A6038E5-ABB2-491E-A566-BB56580C7A1B}"/>
    <dgm:cxn modelId="{4861EBD1-5704-411F-9A60-37971D511F90}" type="presOf" srcId="{BFCE87C4-D53B-46D6-93C1-E45242723CEF}" destId="{063661D1-644D-401D-980C-ADB4C6E9381F}" srcOrd="0" destOrd="0" presId="urn:microsoft.com/office/officeart/2005/8/layout/target3"/>
    <dgm:cxn modelId="{FE7B35E7-F7F5-44C2-8E82-8F2B2F6CADEC}" type="presOf" srcId="{C8B88145-5C3C-453E-BDA7-90AE7F209923}" destId="{8C1BBC73-4A4F-4D57-ACD2-2D20BCFA8832}" srcOrd="1" destOrd="0" presId="urn:microsoft.com/office/officeart/2005/8/layout/target3"/>
    <dgm:cxn modelId="{4ECFCEF7-33B9-41F7-B4C7-BE062C587708}" type="presOf" srcId="{6752273B-2974-4901-BFB8-4BC26F20E55B}" destId="{EFD88D89-DBFE-4DD1-9770-A2D1D2CCCB9B}" srcOrd="1" destOrd="0" presId="urn:microsoft.com/office/officeart/2005/8/layout/target3"/>
    <dgm:cxn modelId="{E773129B-97B2-4DA6-ACDD-9DCF02FDC8C3}" type="presParOf" srcId="{19BF2F23-D5DF-4A63-B8D5-CDE0817363E3}" destId="{1142EEE0-800E-4C64-8F24-25B50C4208E7}" srcOrd="0" destOrd="0" presId="urn:microsoft.com/office/officeart/2005/8/layout/target3"/>
    <dgm:cxn modelId="{7C311188-3968-4570-A860-0FA537F33FB1}" type="presParOf" srcId="{19BF2F23-D5DF-4A63-B8D5-CDE0817363E3}" destId="{00BF684D-8BBC-4C73-AAA0-C219AF7CB915}" srcOrd="1" destOrd="0" presId="urn:microsoft.com/office/officeart/2005/8/layout/target3"/>
    <dgm:cxn modelId="{F4D8F509-4047-4553-8EA0-191D1A3F48C2}" type="presParOf" srcId="{19BF2F23-D5DF-4A63-B8D5-CDE0817363E3}" destId="{92FEE4F3-3CE8-40D8-B0B3-F90F9FA10678}" srcOrd="2" destOrd="0" presId="urn:microsoft.com/office/officeart/2005/8/layout/target3"/>
    <dgm:cxn modelId="{C1A6A87D-5A32-425D-B7D9-3F6BC2AFB894}" type="presParOf" srcId="{19BF2F23-D5DF-4A63-B8D5-CDE0817363E3}" destId="{052FF74C-A297-4C6A-9033-1EE2D8B8927D}" srcOrd="3" destOrd="0" presId="urn:microsoft.com/office/officeart/2005/8/layout/target3"/>
    <dgm:cxn modelId="{7CA75AA2-F38E-4E3E-8384-5618F3A0E4A5}" type="presParOf" srcId="{19BF2F23-D5DF-4A63-B8D5-CDE0817363E3}" destId="{04164A8F-1488-4932-9BBE-A169A3868A82}" srcOrd="4" destOrd="0" presId="urn:microsoft.com/office/officeart/2005/8/layout/target3"/>
    <dgm:cxn modelId="{F273DD0E-82B2-4EB0-81C8-4A6B762FB235}" type="presParOf" srcId="{19BF2F23-D5DF-4A63-B8D5-CDE0817363E3}" destId="{0B435542-295D-472E-8882-84B3FF3FB60F}" srcOrd="5" destOrd="0" presId="urn:microsoft.com/office/officeart/2005/8/layout/target3"/>
    <dgm:cxn modelId="{7BB34472-CCA5-44F0-8AD1-EAFB78EFB2D1}" type="presParOf" srcId="{19BF2F23-D5DF-4A63-B8D5-CDE0817363E3}" destId="{A8AB64B6-C422-475C-85FA-2420FB08C3E0}" srcOrd="6" destOrd="0" presId="urn:microsoft.com/office/officeart/2005/8/layout/target3"/>
    <dgm:cxn modelId="{9B4EFA11-218F-4F25-B712-EB955F14E7A1}" type="presParOf" srcId="{19BF2F23-D5DF-4A63-B8D5-CDE0817363E3}" destId="{B3D56447-EAD6-42D4-91D3-6439740BDEBA}" srcOrd="7" destOrd="0" presId="urn:microsoft.com/office/officeart/2005/8/layout/target3"/>
    <dgm:cxn modelId="{09D258F9-6AD7-4EF7-8461-57C1ACEBF95B}" type="presParOf" srcId="{19BF2F23-D5DF-4A63-B8D5-CDE0817363E3}" destId="{8D92285A-4581-4CD9-9ED7-48083DB627A9}" srcOrd="8" destOrd="0" presId="urn:microsoft.com/office/officeart/2005/8/layout/target3"/>
    <dgm:cxn modelId="{29F66D17-A868-4E63-9DDC-0132CA689BFA}" type="presParOf" srcId="{19BF2F23-D5DF-4A63-B8D5-CDE0817363E3}" destId="{8C1BBC73-4A4F-4D57-ACD2-2D20BCFA8832}" srcOrd="9" destOrd="0" presId="urn:microsoft.com/office/officeart/2005/8/layout/target3"/>
    <dgm:cxn modelId="{7BE03B3F-044A-4198-9756-76D1C4B54E3F}" type="presParOf" srcId="{19BF2F23-D5DF-4A63-B8D5-CDE0817363E3}" destId="{3200AE13-ED1E-436C-85C6-BC46A3C8F8B5}" srcOrd="10" destOrd="0" presId="urn:microsoft.com/office/officeart/2005/8/layout/target3"/>
    <dgm:cxn modelId="{6CB8123F-AAEC-4C1A-959B-50D612892F7D}" type="presParOf" srcId="{19BF2F23-D5DF-4A63-B8D5-CDE0817363E3}" destId="{EFD88D89-DBFE-4DD1-9770-A2D1D2CCCB9B}" srcOrd="11" destOrd="0" presId="urn:microsoft.com/office/officeart/2005/8/layout/target3"/>
    <dgm:cxn modelId="{EF0D9C72-E89B-4A1E-8292-10775DDEBE87}" type="presParOf" srcId="{19BF2F23-D5DF-4A63-B8D5-CDE0817363E3}" destId="{0511DB4B-BE2A-4AA1-849E-4DA57FD08A99}" srcOrd="12" destOrd="0" presId="urn:microsoft.com/office/officeart/2005/8/layout/target3"/>
    <dgm:cxn modelId="{5D8E79A7-C774-409E-8E14-B0FB19F9433D}" type="presParOf" srcId="{19BF2F23-D5DF-4A63-B8D5-CDE0817363E3}" destId="{608DD4E8-AE36-4876-AB27-B349CA2F0473}" srcOrd="13" destOrd="0" presId="urn:microsoft.com/office/officeart/2005/8/layout/target3"/>
    <dgm:cxn modelId="{5408BFCC-7C8F-477F-A300-03579CF65616}" type="presParOf" srcId="{19BF2F23-D5DF-4A63-B8D5-CDE0817363E3}" destId="{063661D1-644D-401D-980C-ADB4C6E9381F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42EEE0-800E-4C64-8F24-25B50C4208E7}">
      <dsp:nvSpPr>
        <dsp:cNvPr id="0" name=""/>
        <dsp:cNvSpPr/>
      </dsp:nvSpPr>
      <dsp:spPr>
        <a:xfrm>
          <a:off x="-230989" y="461651"/>
          <a:ext cx="4850413" cy="572935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FEE4F3-3CE8-40D8-B0B3-F90F9FA10678}">
      <dsp:nvSpPr>
        <dsp:cNvPr id="0" name=""/>
        <dsp:cNvSpPr/>
      </dsp:nvSpPr>
      <dsp:spPr>
        <a:xfrm>
          <a:off x="2032520" y="355936"/>
          <a:ext cx="5888110" cy="571359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0" kern="1200" dirty="0"/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TAM</a:t>
          </a:r>
          <a:endParaRPr lang="ru-RU" sz="4400" kern="1200" dirty="0"/>
        </a:p>
      </dsp:txBody>
      <dsp:txXfrm>
        <a:off x="2032520" y="355936"/>
        <a:ext cx="2944055" cy="1714081"/>
      </dsp:txXfrm>
    </dsp:sp>
    <dsp:sp modelId="{04164A8F-1488-4932-9BBE-A169A3868A82}">
      <dsp:nvSpPr>
        <dsp:cNvPr id="0" name=""/>
        <dsp:cNvSpPr/>
      </dsp:nvSpPr>
      <dsp:spPr>
        <a:xfrm>
          <a:off x="456528" y="2602470"/>
          <a:ext cx="3152765" cy="346107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435542-295D-472E-8882-84B3FF3FB60F}">
      <dsp:nvSpPr>
        <dsp:cNvPr id="0" name=""/>
        <dsp:cNvSpPr/>
      </dsp:nvSpPr>
      <dsp:spPr>
        <a:xfrm>
          <a:off x="2008753" y="2629820"/>
          <a:ext cx="5896598" cy="27394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SAM</a:t>
          </a:r>
          <a:endParaRPr lang="ru-RU" sz="4000" kern="1200" dirty="0"/>
        </a:p>
      </dsp:txBody>
      <dsp:txXfrm>
        <a:off x="2008753" y="2629820"/>
        <a:ext cx="2948299" cy="1264355"/>
      </dsp:txXfrm>
    </dsp:sp>
    <dsp:sp modelId="{B3D56447-EAD6-42D4-91D3-6439740BDEBA}">
      <dsp:nvSpPr>
        <dsp:cNvPr id="0" name=""/>
        <dsp:cNvSpPr/>
      </dsp:nvSpPr>
      <dsp:spPr>
        <a:xfrm>
          <a:off x="1336179" y="4145580"/>
          <a:ext cx="1455122" cy="192774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92285A-4581-4CD9-9ED7-48083DB627A9}">
      <dsp:nvSpPr>
        <dsp:cNvPr id="0" name=""/>
        <dsp:cNvSpPr/>
      </dsp:nvSpPr>
      <dsp:spPr>
        <a:xfrm>
          <a:off x="2019137" y="4177382"/>
          <a:ext cx="5891902" cy="19109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SOM</a:t>
          </a:r>
          <a:endParaRPr lang="ru-RU" sz="4000" kern="1200" dirty="0"/>
        </a:p>
      </dsp:txBody>
      <dsp:txXfrm>
        <a:off x="2019137" y="4177382"/>
        <a:ext cx="2945951" cy="1910997"/>
      </dsp:txXfrm>
    </dsp:sp>
    <dsp:sp modelId="{3200AE13-ED1E-436C-85C6-BC46A3C8F8B5}">
      <dsp:nvSpPr>
        <dsp:cNvPr id="0" name=""/>
        <dsp:cNvSpPr/>
      </dsp:nvSpPr>
      <dsp:spPr>
        <a:xfrm>
          <a:off x="3151989" y="490147"/>
          <a:ext cx="4650386" cy="2067881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endParaRPr lang="ru-RU" sz="1400" kern="1200" dirty="0">
            <a:latin typeface="Cambria" pitchFamily="18" charset="0"/>
          </a:endParaRPr>
        </a:p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endParaRPr lang="ru-RU" sz="1100" kern="1200" dirty="0">
            <a:solidFill>
              <a:schemeClr val="accent1"/>
            </a:solidFill>
            <a:latin typeface="Cambria" pitchFamily="18" charset="0"/>
          </a:endParaRPr>
        </a:p>
      </dsp:txBody>
      <dsp:txXfrm>
        <a:off x="3151989" y="490147"/>
        <a:ext cx="4650386" cy="2067881"/>
      </dsp:txXfrm>
    </dsp:sp>
    <dsp:sp modelId="{0511DB4B-BE2A-4AA1-849E-4DA57FD08A99}">
      <dsp:nvSpPr>
        <dsp:cNvPr id="0" name=""/>
        <dsp:cNvSpPr/>
      </dsp:nvSpPr>
      <dsp:spPr>
        <a:xfrm>
          <a:off x="3219838" y="2616799"/>
          <a:ext cx="4450064" cy="1455122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endParaRPr lang="ru-RU" sz="1400" kern="1200" dirty="0">
            <a:latin typeface="Cambria" pitchFamily="18" charset="0"/>
          </a:endParaRPr>
        </a:p>
      </dsp:txBody>
      <dsp:txXfrm>
        <a:off x="3219838" y="2616799"/>
        <a:ext cx="4450064" cy="1455122"/>
      </dsp:txXfrm>
    </dsp:sp>
    <dsp:sp modelId="{063661D1-644D-401D-980C-ADB4C6E9381F}">
      <dsp:nvSpPr>
        <dsp:cNvPr id="0" name=""/>
        <dsp:cNvSpPr/>
      </dsp:nvSpPr>
      <dsp:spPr>
        <a:xfrm>
          <a:off x="3166928" y="4063649"/>
          <a:ext cx="4753716" cy="2318257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latin typeface="Cambria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 dirty="0">
            <a:solidFill>
              <a:schemeClr val="accent1"/>
            </a:solidFill>
            <a:latin typeface="Cambria" pitchFamily="18" charset="0"/>
          </a:endParaRPr>
        </a:p>
      </dsp:txBody>
      <dsp:txXfrm>
        <a:off x="3166928" y="4063649"/>
        <a:ext cx="4753716" cy="2318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85A242-1D9E-4D9A-9CC7-42A9AB54AA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24434-5D9A-4027-843E-BA856E015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12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24434-5D9A-4027-843E-BA856E01539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470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21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241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22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52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29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085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59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697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744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320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00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8348F-F4D7-4617-AF87-E462C106322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970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0382" y="1624530"/>
            <a:ext cx="5279010" cy="1974081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мягкого сычужного сыра с использованием закваски на основе </a:t>
            </a:r>
            <a:r>
              <a:rPr lang="ru-RU" sz="3600" b="1" dirty="0" err="1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пропионовокислых</a:t>
            </a:r>
            <a:r>
              <a:rPr lang="ru-RU" sz="3600" b="1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бактерий с добавлением семян льна</a:t>
            </a:r>
            <a:endParaRPr lang="ru-RU" sz="3600" b="1" dirty="0">
              <a:solidFill>
                <a:srgbClr val="9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471" y="3602038"/>
            <a:ext cx="37133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Сыр на закваске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пропионовокислыми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бактериями с добавлением семян льна </a:t>
            </a:r>
          </a:p>
        </p:txBody>
      </p:sp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FB2DA0D5-BCEA-F95E-F3EC-D5A32F7CB736}"/>
              </a:ext>
            </a:extLst>
          </p:cNvPr>
          <p:cNvSpPr/>
          <p:nvPr/>
        </p:nvSpPr>
        <p:spPr>
          <a:xfrm>
            <a:off x="6070474" y="0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" name="Прямоугольник 7">
            <a:extLst>
              <a:ext uri="{FF2B5EF4-FFF2-40B4-BE49-F238E27FC236}">
                <a16:creationId xmlns:a16="http://schemas.microsoft.com/office/drawing/2014/main" id="{CA614094-4A96-6D64-DCCE-22D296064DC4}"/>
              </a:ext>
            </a:extLst>
          </p:cNvPr>
          <p:cNvSpPr/>
          <p:nvPr/>
        </p:nvSpPr>
        <p:spPr>
          <a:xfrm>
            <a:off x="6069657" y="2345384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3" name="Прямоугольник 13">
            <a:extLst>
              <a:ext uri="{FF2B5EF4-FFF2-40B4-BE49-F238E27FC236}">
                <a16:creationId xmlns:a16="http://schemas.microsoft.com/office/drawing/2014/main" id="{62BFA236-DE00-D5ED-F3CB-3C1FFB8A57B9}"/>
              </a:ext>
            </a:extLst>
          </p:cNvPr>
          <p:cNvSpPr/>
          <p:nvPr/>
        </p:nvSpPr>
        <p:spPr>
          <a:xfrm>
            <a:off x="6069656" y="5384599"/>
            <a:ext cx="6121528" cy="1473401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" name="Прямоугольник 9">
            <a:extLst>
              <a:ext uri="{FF2B5EF4-FFF2-40B4-BE49-F238E27FC236}">
                <a16:creationId xmlns:a16="http://schemas.microsoft.com/office/drawing/2014/main" id="{9F669C0F-61B0-D601-024C-E09DCBCAA8D0}"/>
              </a:ext>
            </a:extLst>
          </p:cNvPr>
          <p:cNvSpPr/>
          <p:nvPr/>
        </p:nvSpPr>
        <p:spPr>
          <a:xfrm>
            <a:off x="8785053" y="0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6" name="Рисунок 15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40CC62CA-8DFD-C8DC-8056-774CC77074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784237" y="2345385"/>
            <a:ext cx="3406182" cy="4529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07AF590-66A5-1B13-9CC2-8FEAFF511F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703036B-E9D8-CF62-7A9D-700F949A93CB}"/>
              </a:ext>
            </a:extLst>
          </p:cNvPr>
          <p:cNvSpPr txBox="1"/>
          <p:nvPr/>
        </p:nvSpPr>
        <p:spPr>
          <a:xfrm>
            <a:off x="-1709371" y="6432000"/>
            <a:ext cx="9758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/>
              <a:t>Г. </a:t>
            </a:r>
            <a:r>
              <a:rPr lang="ru-RU" sz="1800" dirty="0" err="1"/>
              <a:t>Ростов</a:t>
            </a:r>
            <a:r>
              <a:rPr lang="ru-RU" sz="1800" dirty="0"/>
              <a:t>-на-Дону, 2023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65FD41-25C6-D747-BA12-340028CC36B0}"/>
              </a:ext>
            </a:extLst>
          </p:cNvPr>
          <p:cNvSpPr txBox="1"/>
          <p:nvPr/>
        </p:nvSpPr>
        <p:spPr>
          <a:xfrm>
            <a:off x="-73842" y="4645934"/>
            <a:ext cx="6169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Помогаева Ангелина Аликовна</a:t>
            </a:r>
          </a:p>
          <a:p>
            <a:pPr algn="r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Бугаева Арина Игоревна</a:t>
            </a:r>
          </a:p>
          <a:p>
            <a:pPr algn="r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Апалькова Арина Сергеевна</a:t>
            </a:r>
          </a:p>
          <a:p>
            <a:pPr algn="r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Радченко Олеся Викторовна</a:t>
            </a:r>
          </a:p>
          <a:p>
            <a:pPr algn="r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Кузубова Анастасия Валентиновна</a:t>
            </a:r>
          </a:p>
        </p:txBody>
      </p:sp>
    </p:spTree>
    <p:extLst>
      <p:ext uri="{BB962C8B-B14F-4D97-AF65-F5344CB8AC3E}">
        <p14:creationId xmlns:p14="http://schemas.microsoft.com/office/powerpoint/2010/main" val="1461556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3121"/>
            <a:ext cx="10091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 </a:t>
            </a:r>
            <a:r>
              <a:rPr lang="ru-RU" sz="3200" b="1" dirty="0" err="1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32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234756"/>
              </p:ext>
            </p:extLst>
          </p:nvPr>
        </p:nvGraphicFramePr>
        <p:xfrm>
          <a:off x="893956" y="1225485"/>
          <a:ext cx="10404088" cy="481709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202044">
                  <a:extLst>
                    <a:ext uri="{9D8B030D-6E8A-4147-A177-3AD203B41FA5}">
                      <a16:colId xmlns:a16="http://schemas.microsoft.com/office/drawing/2014/main" val="1873372381"/>
                    </a:ext>
                  </a:extLst>
                </a:gridCol>
                <a:gridCol w="5202044">
                  <a:extLst>
                    <a:ext uri="{9D8B030D-6E8A-4147-A177-3AD203B41FA5}">
                      <a16:colId xmlns:a16="http://schemas.microsoft.com/office/drawing/2014/main" val="320489830"/>
                    </a:ext>
                  </a:extLst>
                </a:gridCol>
              </a:tblGrid>
              <a:tr h="1866507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r>
                        <a:rPr lang="ru-RU" sz="2000" b="1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стартап-проекта</a:t>
                      </a:r>
                      <a:endParaRPr lang="ru-RU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мягкого сычужного сыра с использованием закваски на основе </a:t>
                      </a:r>
                      <a:r>
                        <a:rPr lang="ru-RU" sz="2000" b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пропионовокислых</a:t>
                      </a:r>
                      <a:r>
                        <a:rPr lang="ru-RU" sz="20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бактерий с добавлением семян льна</a:t>
                      </a:r>
                      <a:endParaRPr lang="ru-RU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124439"/>
                  </a:ext>
                </a:extLst>
              </a:tr>
              <a:tr h="1357460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n>
                          <a:noFill/>
                        </a:ln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Технологическое направление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dirty="0">
                        <a:ln>
                          <a:noFill/>
                        </a:ln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err="1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Нано</a:t>
                      </a:r>
                      <a:r>
                        <a:rPr lang="ru-RU" sz="2000" b="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-, Био-, информационные, </a:t>
                      </a:r>
                      <a:r>
                        <a:rPr lang="ru-RU" sz="2000" b="0" dirty="0" err="1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когнетивные</a:t>
                      </a:r>
                      <a:r>
                        <a:rPr lang="ru-RU" sz="2000" b="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технологии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1587701"/>
                  </a:ext>
                </a:extLst>
              </a:tr>
              <a:tr h="1593130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n>
                          <a:noFill/>
                        </a:ln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b="1" dirty="0">
                        <a:ln>
                          <a:noFill/>
                        </a:ln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стартап-проекта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ln>
                          <a:noFill/>
                        </a:ln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мягкого сыра на закваске из </a:t>
                      </a:r>
                      <a:r>
                        <a:rPr lang="ru-RU" sz="2000" b="0" dirty="0" err="1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пропионовокислых</a:t>
                      </a:r>
                      <a:r>
                        <a:rPr lang="ru-RU" sz="2000" b="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бактерий с добавлением семян льна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73546"/>
                  </a:ext>
                </a:extLst>
              </a:tr>
            </a:tbl>
          </a:graphicData>
        </a:graphic>
      </p:graphicFrame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E627A7F-6248-F271-E68A-A20B61517F7D}"/>
              </a:ext>
            </a:extLst>
          </p:cNvPr>
          <p:cNvGrpSpPr/>
          <p:nvPr/>
        </p:nvGrpSpPr>
        <p:grpSpPr>
          <a:xfrm flipV="1">
            <a:off x="0" y="697896"/>
            <a:ext cx="5637229" cy="1505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74EB26BE-E44B-E93A-B2B4-00531AE8DBD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6830515-6E34-0D5E-E1B0-F9069782B48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89FC7E9-6FCD-C238-5C38-75701E20A8A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FFDD5F1C-7342-0B82-3E05-4897F830237C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8E62F01-2EC1-E916-E112-2BFBCE5B5E1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0" name="Прямоугольник 16">
            <a:extLst>
              <a:ext uri="{FF2B5EF4-FFF2-40B4-BE49-F238E27FC236}">
                <a16:creationId xmlns:a16="http://schemas.microsoft.com/office/drawing/2014/main" id="{C34247A9-D0B8-9AEB-C33F-3AE426EBBDB3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AD797EF6-89DA-E6B6-BB28-0B672B77F106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2" name="7">
              <a:extLst>
                <a:ext uri="{FF2B5EF4-FFF2-40B4-BE49-F238E27FC236}">
                  <a16:creationId xmlns:a16="http://schemas.microsoft.com/office/drawing/2014/main" id="{1AC8A504-172B-A6D8-E199-9C3D8C65425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4970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4667" y="100363"/>
            <a:ext cx="3687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</a:t>
            </a:r>
            <a:r>
              <a:rPr lang="ru-RU" sz="2800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аудитория</a:t>
            </a:r>
            <a:r>
              <a:rPr lang="ru-RU" sz="2400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4192" y="1608971"/>
            <a:ext cx="6096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Клиенты - В2B: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Продуктовые магазины, которые специализируются на здоровых и натуральных продуктах с оборотом от 15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и крупный продуктовый ритейл ( «Вкус Вилл», «Гастроном», «Ашан» 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винодельные предприятия – оборот 300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62123" y="4009628"/>
            <a:ext cx="6096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Клиенты - В2C:</a:t>
            </a:r>
          </a:p>
          <a:p>
            <a:pPr algn="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потребителя: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возрастной категорией являются люди от 18 до 60 лет с доходом от 45 тысяч рублей для работающей категории. Качественной продукцией считают продукты без искусственных добавок и красителей. Готовы переплачивать за экологически чистые продукты, если они дороже аналогов. Занимаются спортом и ведут активный образ жизни, следят за питанием. 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3AEDF45-2E49-EFAA-3A0C-0B79E4484886}"/>
              </a:ext>
            </a:extLst>
          </p:cNvPr>
          <p:cNvGrpSpPr/>
          <p:nvPr/>
        </p:nvGrpSpPr>
        <p:grpSpPr>
          <a:xfrm>
            <a:off x="0" y="623583"/>
            <a:ext cx="3874416" cy="153868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C7B9FEF-801F-C857-8B96-A522167282D3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8C881AB2-6FD9-C808-48A6-3976425E297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CC5473E-D9B2-20BF-B7DB-F9AC7C3CF6F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40A8B9B-C2DB-D974-3904-EE4CFDF8CB2B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4C7E3E3-3AAB-FD6B-4784-FC2678DCEB8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1" name="Прямоугольник 16">
            <a:extLst>
              <a:ext uri="{FF2B5EF4-FFF2-40B4-BE49-F238E27FC236}">
                <a16:creationId xmlns:a16="http://schemas.microsoft.com/office/drawing/2014/main" id="{1CAB1721-DA23-BC99-9B48-582C9965F295}"/>
              </a:ext>
            </a:extLst>
          </p:cNvPr>
          <p:cNvGrpSpPr/>
          <p:nvPr/>
        </p:nvGrpSpPr>
        <p:grpSpPr>
          <a:xfrm>
            <a:off x="0" y="6357024"/>
            <a:ext cx="542260" cy="506841"/>
            <a:chOff x="0" y="0"/>
            <a:chExt cx="542258" cy="506839"/>
          </a:xfrm>
        </p:grpSpPr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4C15C129-6848-6517-17AC-CA4239B92F2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" name="7">
              <a:extLst>
                <a:ext uri="{FF2B5EF4-FFF2-40B4-BE49-F238E27FC236}">
                  <a16:creationId xmlns:a16="http://schemas.microsoft.com/office/drawing/2014/main" id="{156E304A-31C9-7AE8-340A-B60BB888647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7A12FAC1-B442-CB77-15BC-FF4F6D401466}"/>
              </a:ext>
            </a:extLst>
          </p:cNvPr>
          <p:cNvCxnSpPr>
            <a:cxnSpLocks/>
          </p:cNvCxnSpPr>
          <p:nvPr/>
        </p:nvCxnSpPr>
        <p:spPr>
          <a:xfrm>
            <a:off x="6095999" y="3789574"/>
            <a:ext cx="5962124" cy="0"/>
          </a:xfrm>
          <a:prstGeom prst="line">
            <a:avLst/>
          </a:prstGeom>
          <a:ln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A1D8943E-9F0E-CEC8-B779-155E51AE71F3}"/>
              </a:ext>
            </a:extLst>
          </p:cNvPr>
          <p:cNvCxnSpPr>
            <a:cxnSpLocks/>
          </p:cNvCxnSpPr>
          <p:nvPr/>
        </p:nvCxnSpPr>
        <p:spPr>
          <a:xfrm>
            <a:off x="6095999" y="6510892"/>
            <a:ext cx="5962124" cy="0"/>
          </a:xfrm>
          <a:prstGeom prst="line">
            <a:avLst/>
          </a:prstGeom>
          <a:ln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15D0A40-CDE5-5F82-B773-D538B7F46EB6}"/>
              </a:ext>
            </a:extLst>
          </p:cNvPr>
          <p:cNvCxnSpPr>
            <a:cxnSpLocks/>
          </p:cNvCxnSpPr>
          <p:nvPr/>
        </p:nvCxnSpPr>
        <p:spPr>
          <a:xfrm>
            <a:off x="133877" y="1132787"/>
            <a:ext cx="5962123" cy="0"/>
          </a:xfrm>
          <a:prstGeom prst="line">
            <a:avLst/>
          </a:prstGeom>
          <a:ln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E52B434D-084D-3F78-2C9E-F7B6936D1A86}"/>
              </a:ext>
            </a:extLst>
          </p:cNvPr>
          <p:cNvCxnSpPr>
            <a:cxnSpLocks/>
          </p:cNvCxnSpPr>
          <p:nvPr/>
        </p:nvCxnSpPr>
        <p:spPr>
          <a:xfrm>
            <a:off x="133876" y="4528008"/>
            <a:ext cx="5962123" cy="0"/>
          </a:xfrm>
          <a:prstGeom prst="line">
            <a:avLst/>
          </a:prstGeom>
          <a:ln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305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247" y="3632318"/>
            <a:ext cx="1190950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Помимо основного сырья, используемого при приготовлении сыров, добавляется также вспомогательное сырье - семена льна, что позволяет улучшить вкус и консистенцию, повышается его питательная ценность;</a:t>
            </a:r>
          </a:p>
          <a:p>
            <a:pPr marL="342900" indent="-342900">
              <a:buAutoNum type="arabicParenR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Использование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пропионовокислых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бактерий будет повышать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пробиотические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свойства нашей продукции;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 качестве свертывающего элемента - сычужный фермент, его достоинством является натуральность; </a:t>
            </a:r>
          </a:p>
          <a:p>
            <a:pPr marL="342900" indent="-342900">
              <a:buAutoNum type="arabicParenR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Благодаря нейтральному сливочному вкусу нашего сыра, есть возможность использования различных вкусовых добавок и сочетаний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1247" y="735290"/>
            <a:ext cx="1190950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Главной проблемой является дефицит мягких сыров отечественного производства. Многие иностранные предприятия ушли из российского рынка, поэтому в нём образовалась нехватка разнообразного ассортимента продукта.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1247" y="2076431"/>
            <a:ext cx="1190950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2400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/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потребителей сыров важен широкий ассортимент продукции на рынке, как возможность выбрать для себя наилучший вариант продукта.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продукт решает эту проблему , поскольку он имеет высокие показатели качества, его состав и стоимость.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C944D54-3B87-4ABE-5206-027689CEAD90}"/>
              </a:ext>
            </a:extLst>
          </p:cNvPr>
          <p:cNvGrpSpPr/>
          <p:nvPr/>
        </p:nvGrpSpPr>
        <p:grpSpPr>
          <a:xfrm>
            <a:off x="-1" y="669303"/>
            <a:ext cx="4251489" cy="131975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C7F10BCF-4C17-AC67-65B2-E98B38AE84F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7E5F2E5-1957-4C6C-8907-937948303C0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1982B16-6F3D-083E-DEFD-C8E7E97801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514D0DC4-F1FD-1268-60F7-3A809B4A385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FEC7CD3-C075-9A9D-F564-BD3F58915F0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8CD0F43-4F40-70E4-D312-A976F3A20BCD}"/>
              </a:ext>
            </a:extLst>
          </p:cNvPr>
          <p:cNvSpPr txBox="1"/>
          <p:nvPr/>
        </p:nvSpPr>
        <p:spPr>
          <a:xfrm>
            <a:off x="0" y="146083"/>
            <a:ext cx="4336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BB3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и её решение</a:t>
            </a:r>
          </a:p>
        </p:txBody>
      </p:sp>
      <p:sp>
        <p:nvSpPr>
          <p:cNvPr id="12" name="Прямоугольник">
            <a:extLst>
              <a:ext uri="{FF2B5EF4-FFF2-40B4-BE49-F238E27FC236}">
                <a16:creationId xmlns:a16="http://schemas.microsoft.com/office/drawing/2014/main" id="{3B58B7B6-491A-3C17-20F5-9BBABBFC0A81}"/>
              </a:ext>
            </a:extLst>
          </p:cNvPr>
          <p:cNvSpPr/>
          <p:nvPr/>
        </p:nvSpPr>
        <p:spPr>
          <a:xfrm>
            <a:off x="11649738" y="6351157"/>
            <a:ext cx="542262" cy="506843"/>
          </a:xfrm>
          <a:prstGeom prst="rect">
            <a:avLst/>
          </a:prstGeom>
          <a:solidFill>
            <a:srgbClr val="FD493D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25110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B2DA043C-E6EE-E916-F8AC-928F4EB52B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3255155"/>
              </p:ext>
            </p:extLst>
          </p:nvPr>
        </p:nvGraphicFramePr>
        <p:xfrm>
          <a:off x="2664430" y="1005751"/>
          <a:ext cx="7632848" cy="4239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F1805CA-01DF-C0C1-CEF2-96C29BC2A509}"/>
              </a:ext>
            </a:extLst>
          </p:cNvPr>
          <p:cNvSpPr txBox="1"/>
          <p:nvPr/>
        </p:nvSpPr>
        <p:spPr>
          <a:xfrm>
            <a:off x="3395700" y="60502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часто вы употребляете мягкие сыры и где?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83A522-7CCC-4B63-1100-BDDF925C488B}"/>
              </a:ext>
            </a:extLst>
          </p:cNvPr>
          <p:cNvSpPr txBox="1"/>
          <p:nvPr/>
        </p:nvSpPr>
        <p:spPr>
          <a:xfrm>
            <a:off x="160255" y="137040"/>
            <a:ext cx="3056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Проблемное интервью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2D525A6-5293-39DF-6970-30B32519698B}"/>
              </a:ext>
            </a:extLst>
          </p:cNvPr>
          <p:cNvGrpSpPr/>
          <p:nvPr/>
        </p:nvGrpSpPr>
        <p:grpSpPr>
          <a:xfrm flipV="1">
            <a:off x="0" y="537150"/>
            <a:ext cx="3056335" cy="135741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A4B3AE5-CE95-3C37-BE38-FCBBE44BEBC9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03CC3D4-B8CC-1C05-AA15-398CEA1A9F9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04DC1DD-FE5B-BB9E-D2A0-56A28B286D3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2AFEDE6-AF7F-EEE0-1005-F5D49B89F951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85BDBFA4-726A-A918-C8D2-35AB582258F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0C95E8D-71B4-1B75-3A5C-19355EF6CEF3}"/>
              </a:ext>
            </a:extLst>
          </p:cNvPr>
          <p:cNvSpPr txBox="1"/>
          <p:nvPr/>
        </p:nvSpPr>
        <p:spPr>
          <a:xfrm>
            <a:off x="249362" y="5380672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опроса мы можем увидеть, что большинство опрошенных употребляют мягкие сыры раз в неделю (30%) голосов, а также что самыми популярными местами для покупки напитков являются магазины возле дома/работы/школы/университета, а также супермаркеты.</a:t>
            </a:r>
          </a:p>
          <a:p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11EB810-F4BB-473B-1129-DCBD0F0FF432}"/>
              </a:ext>
            </a:extLst>
          </p:cNvPr>
          <p:cNvCxnSpPr/>
          <p:nvPr/>
        </p:nvCxnSpPr>
        <p:spPr>
          <a:xfrm>
            <a:off x="249362" y="5244931"/>
            <a:ext cx="4058687" cy="0"/>
          </a:xfrm>
          <a:prstGeom prst="line">
            <a:avLst/>
          </a:prstGeom>
          <a:ln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2808C339-0711-6B06-F430-0DFC309F510F}"/>
              </a:ext>
            </a:extLst>
          </p:cNvPr>
          <p:cNvSpPr/>
          <p:nvPr/>
        </p:nvSpPr>
        <p:spPr>
          <a:xfrm>
            <a:off x="11649738" y="6351157"/>
            <a:ext cx="542262" cy="506843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7">
            <a:extLst>
              <a:ext uri="{FF2B5EF4-FFF2-40B4-BE49-F238E27FC236}">
                <a16:creationId xmlns:a16="http://schemas.microsoft.com/office/drawing/2014/main" id="{B5697843-6F21-9825-58E5-A4202DBF74F5}"/>
              </a:ext>
            </a:extLst>
          </p:cNvPr>
          <p:cNvSpPr txBox="1"/>
          <p:nvPr/>
        </p:nvSpPr>
        <p:spPr>
          <a:xfrm>
            <a:off x="37054" y="6505027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87557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7F79C5-50BD-194D-F4B4-0D414552DB28}"/>
              </a:ext>
            </a:extLst>
          </p:cNvPr>
          <p:cNvSpPr txBox="1"/>
          <p:nvPr/>
        </p:nvSpPr>
        <p:spPr>
          <a:xfrm>
            <a:off x="162347" y="137040"/>
            <a:ext cx="3056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Проблемное интервью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D1F4C95-EF64-230F-1093-204952A1BB23}"/>
              </a:ext>
            </a:extLst>
          </p:cNvPr>
          <p:cNvGrpSpPr/>
          <p:nvPr/>
        </p:nvGrpSpPr>
        <p:grpSpPr>
          <a:xfrm flipV="1">
            <a:off x="0" y="537150"/>
            <a:ext cx="3056335" cy="135741"/>
            <a:chOff x="0" y="692501"/>
            <a:chExt cx="2624903" cy="97077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F47FB8A8-9C81-A938-8A06-C8E33576742E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74DC0B60-F15E-6C82-453F-DD6D882B4A1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9B3C8EE-B673-E6C8-C788-7881A2CBBA0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15DC45C8-4F43-D172-99D4-47F1E656EC9B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DF1159A5-23C1-4428-74BA-E06D652C91C0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FE40994-929E-9735-C290-A12A5AE4C45E}"/>
              </a:ext>
            </a:extLst>
          </p:cNvPr>
          <p:cNvSpPr txBox="1">
            <a:spLocks/>
          </p:cNvSpPr>
          <p:nvPr/>
        </p:nvSpPr>
        <p:spPr>
          <a:xfrm>
            <a:off x="1981200" y="830820"/>
            <a:ext cx="8229600" cy="5926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Сталкиваетесь ли вы с ограниченным ассортиментом мягких сыром и актуальна ли для вас эта проблема?</a:t>
            </a:r>
          </a:p>
        </p:txBody>
      </p:sp>
      <p:graphicFrame>
        <p:nvGraphicFramePr>
          <p:cNvPr id="10" name="Объект 3">
            <a:extLst>
              <a:ext uri="{FF2B5EF4-FFF2-40B4-BE49-F238E27FC236}">
                <a16:creationId xmlns:a16="http://schemas.microsoft.com/office/drawing/2014/main" id="{6179CCC3-1D84-F16A-E590-B92A31BC21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701287"/>
              </p:ext>
            </p:extLst>
          </p:nvPr>
        </p:nvGraphicFramePr>
        <p:xfrm>
          <a:off x="2346412" y="1479153"/>
          <a:ext cx="7499176" cy="406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FA825E0-3309-AC2E-CEE2-BBD18D477FBE}"/>
              </a:ext>
            </a:extLst>
          </p:cNvPr>
          <p:cNvSpPr/>
          <p:nvPr/>
        </p:nvSpPr>
        <p:spPr>
          <a:xfrm>
            <a:off x="4748342" y="5582866"/>
            <a:ext cx="7236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половины опрошенных сталкивалась с такой проблемой как ограниченный ассортимент мягких сыров и данная проблема у 69% опрошенных осталась  актуальной. </a:t>
            </a:r>
          </a:p>
          <a:p>
            <a:r>
              <a:rPr lang="ru-RU" dirty="0"/>
              <a:t> 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7C7359C-E59C-45D8-57EB-CE3C71748CC4}"/>
              </a:ext>
            </a:extLst>
          </p:cNvPr>
          <p:cNvCxnSpPr/>
          <p:nvPr/>
        </p:nvCxnSpPr>
        <p:spPr>
          <a:xfrm>
            <a:off x="5125414" y="5582866"/>
            <a:ext cx="0" cy="1200329"/>
          </a:xfrm>
          <a:prstGeom prst="line">
            <a:avLst/>
          </a:prstGeom>
          <a:ln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">
            <a:extLst>
              <a:ext uri="{FF2B5EF4-FFF2-40B4-BE49-F238E27FC236}">
                <a16:creationId xmlns:a16="http://schemas.microsoft.com/office/drawing/2014/main" id="{6F334C45-9DD1-41B9-6DDF-DCFD13ED8CC0}"/>
              </a:ext>
            </a:extLst>
          </p:cNvPr>
          <p:cNvSpPr/>
          <p:nvPr/>
        </p:nvSpPr>
        <p:spPr>
          <a:xfrm>
            <a:off x="0" y="6351157"/>
            <a:ext cx="542262" cy="506843"/>
          </a:xfrm>
          <a:prstGeom prst="rect">
            <a:avLst/>
          </a:prstGeom>
          <a:solidFill>
            <a:srgbClr val="B5D8E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38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5F3FC7-B25D-CED2-0C90-24E3E0B5C090}"/>
              </a:ext>
            </a:extLst>
          </p:cNvPr>
          <p:cNvSpPr txBox="1">
            <a:spLocks/>
          </p:cNvSpPr>
          <p:nvPr/>
        </p:nvSpPr>
        <p:spPr>
          <a:xfrm>
            <a:off x="1981200" y="748830"/>
            <a:ext cx="8229600" cy="92974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бы на прилавках появился новый вид мягкого сыра с уникальным вкусом, вы бы приобрели данный товар и за какую цену?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CD220E9-A20E-F2D1-99E4-5B4B9FB76D03}"/>
              </a:ext>
            </a:extLst>
          </p:cNvPr>
          <p:cNvGrpSpPr/>
          <p:nvPr/>
        </p:nvGrpSpPr>
        <p:grpSpPr>
          <a:xfrm flipV="1">
            <a:off x="0" y="568863"/>
            <a:ext cx="3056335" cy="135741"/>
            <a:chOff x="0" y="692501"/>
            <a:chExt cx="2624903" cy="97077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BBB4190B-DE31-F846-FFD8-EE40B0A6ACB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501C73EA-B403-1BC2-DAC4-17142C426AB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BE91F289-9685-8599-9BB8-09003DE01BE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8E17C4AB-D6F3-528C-209B-2F30F9963E91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630FF2B-5E38-D475-ED54-FD715841E91C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B4D404C-EF30-F1B5-CD21-E8A02723E16D}"/>
              </a:ext>
            </a:extLst>
          </p:cNvPr>
          <p:cNvSpPr txBox="1"/>
          <p:nvPr/>
        </p:nvSpPr>
        <p:spPr>
          <a:xfrm>
            <a:off x="181201" y="165330"/>
            <a:ext cx="3056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Проблемное интервью</a:t>
            </a:r>
          </a:p>
        </p:txBody>
      </p:sp>
      <p:graphicFrame>
        <p:nvGraphicFramePr>
          <p:cNvPr id="10" name="Объект 3">
            <a:extLst>
              <a:ext uri="{FF2B5EF4-FFF2-40B4-BE49-F238E27FC236}">
                <a16:creationId xmlns:a16="http://schemas.microsoft.com/office/drawing/2014/main" id="{6FCCF1A7-FD2A-3DCD-D010-576977D3E6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1915192"/>
              </p:ext>
            </p:extLst>
          </p:nvPr>
        </p:nvGraphicFramePr>
        <p:xfrm>
          <a:off x="1950368" y="1362472"/>
          <a:ext cx="8291264" cy="4133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E5EDA49-4C49-8BFB-F4A7-21802FE5B3DA}"/>
              </a:ext>
            </a:extLst>
          </p:cNvPr>
          <p:cNvSpPr/>
          <p:nvPr/>
        </p:nvSpPr>
        <p:spPr>
          <a:xfrm>
            <a:off x="181201" y="5657671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часть опрошенных готовы и хотели бы приобрести данный продукт и самой привлекательной стоимостью для потребителя будет являться сыр с ценовым диапазоном в 200-300 рублей.</a:t>
            </a:r>
          </a:p>
          <a:p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CBDC319-9B9F-41FE-CE85-361BD2B6D439}"/>
              </a:ext>
            </a:extLst>
          </p:cNvPr>
          <p:cNvCxnSpPr>
            <a:cxnSpLocks/>
          </p:cNvCxnSpPr>
          <p:nvPr/>
        </p:nvCxnSpPr>
        <p:spPr>
          <a:xfrm>
            <a:off x="213548" y="5495527"/>
            <a:ext cx="7035664" cy="0"/>
          </a:xfrm>
          <a:prstGeom prst="line">
            <a:avLst/>
          </a:prstGeom>
          <a:ln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CF8BD148-DC4A-E699-4649-9E12FD17DB63}"/>
              </a:ext>
            </a:extLst>
          </p:cNvPr>
          <p:cNvSpPr/>
          <p:nvPr/>
        </p:nvSpPr>
        <p:spPr>
          <a:xfrm>
            <a:off x="11649738" y="6351157"/>
            <a:ext cx="542262" cy="506843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933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r>
              <a:rPr lang="ru-RU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BB71B56-6322-AA75-7692-979740A0F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514899"/>
              </p:ext>
            </p:extLst>
          </p:nvPr>
        </p:nvGraphicFramePr>
        <p:xfrm>
          <a:off x="348006" y="523224"/>
          <a:ext cx="11353125" cy="6253353"/>
        </p:xfrm>
        <a:graphic>
          <a:graphicData uri="http://schemas.openxmlformats.org/drawingml/2006/table">
            <a:tbl>
              <a:tblPr firstRow="1"/>
              <a:tblGrid>
                <a:gridCol w="2782920">
                  <a:extLst>
                    <a:ext uri="{9D8B030D-6E8A-4147-A177-3AD203B41FA5}">
                      <a16:colId xmlns:a16="http://schemas.microsoft.com/office/drawing/2014/main" val="2125052825"/>
                    </a:ext>
                  </a:extLst>
                </a:gridCol>
                <a:gridCol w="1714041">
                  <a:extLst>
                    <a:ext uri="{9D8B030D-6E8A-4147-A177-3AD203B41FA5}">
                      <a16:colId xmlns:a16="http://schemas.microsoft.com/office/drawing/2014/main" val="4039733666"/>
                    </a:ext>
                  </a:extLst>
                </a:gridCol>
                <a:gridCol w="1714041">
                  <a:extLst>
                    <a:ext uri="{9D8B030D-6E8A-4147-A177-3AD203B41FA5}">
                      <a16:colId xmlns:a16="http://schemas.microsoft.com/office/drawing/2014/main" val="815353703"/>
                    </a:ext>
                  </a:extLst>
                </a:gridCol>
                <a:gridCol w="1714041">
                  <a:extLst>
                    <a:ext uri="{9D8B030D-6E8A-4147-A177-3AD203B41FA5}">
                      <a16:colId xmlns:a16="http://schemas.microsoft.com/office/drawing/2014/main" val="2018615504"/>
                    </a:ext>
                  </a:extLst>
                </a:gridCol>
                <a:gridCol w="1714041">
                  <a:extLst>
                    <a:ext uri="{9D8B030D-6E8A-4147-A177-3AD203B41FA5}">
                      <a16:colId xmlns:a16="http://schemas.microsoft.com/office/drawing/2014/main" val="1953314563"/>
                    </a:ext>
                  </a:extLst>
                </a:gridCol>
                <a:gridCol w="1714041">
                  <a:extLst>
                    <a:ext uri="{9D8B030D-6E8A-4147-A177-3AD203B41FA5}">
                      <a16:colId xmlns:a16="http://schemas.microsoft.com/office/drawing/2014/main" val="235384593"/>
                    </a:ext>
                  </a:extLst>
                </a:gridCol>
              </a:tblGrid>
              <a:tr h="433578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</a:p>
                  </a:txBody>
                  <a:tcPr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444916"/>
                  </a:ext>
                </a:extLst>
              </a:tr>
              <a:tr h="433578"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Преимущество</a:t>
                      </a:r>
                    </a:p>
                  </a:txBody>
                  <a:tcPr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Важность для потребителя</a:t>
                      </a:r>
                    </a:p>
                  </a:txBody>
                  <a:tcPr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Недостаток</a:t>
                      </a:r>
                    </a:p>
                  </a:txBody>
                  <a:tcPr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Важность для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потребителя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814791"/>
                  </a:ext>
                </a:extLst>
              </a:tr>
              <a:tr h="8299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Galbani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Моцарелла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Известность бренда, не используются заменители молочного жира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Натуральность состава, удобство упаковки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 ценовый сегмент, отсутствие ярко выраженного вкуса и разнообразия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Доступная цена, вкусовые качества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Приемлемая цена, новый и приятный вкус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482443"/>
                  </a:ext>
                </a:extLst>
              </a:tr>
              <a:tr h="1401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Предгорье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кавказа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Адыгейский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Доступная стоимость, удобная текстура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Денежная экономия, удобство в употреблении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Неудобство расположения важной информации о сыре на упаковке,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пресноватость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 вкусе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Четкое понимание покупаемого продукта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в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кусовые качества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Упаковка с точными данными о составе и сроке годности на видном месте и крупным шрифтом, более насыщенный  и приятный вкус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431997"/>
                  </a:ext>
                </a:extLst>
              </a:tr>
              <a:tr h="745770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Arla </a:t>
                      </a:r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Apetina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Брынза</a:t>
                      </a: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стоимость, приятный вкус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Денежная экономия, приятный вкус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Пальмовое масло в составе, резиновая по текстуре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Натуральность и безопасность продукта, нежность текстуры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только натуральных продуктов, приятная и мягкая текстура сыра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961901"/>
                  </a:ext>
                </a:extLst>
              </a:tr>
              <a:tr h="6393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Unagrande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Моцарелла</a:t>
                      </a: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Натуральность состава, хорошая текстура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Безопасность, удобство в потреблении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Горечь в послевкусии, высокий ценовый сегмент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Вкусовые качества, доступная цена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Новый и приятный вкус, приемлемая цена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290623"/>
                  </a:ext>
                </a:extLst>
              </a:tr>
              <a:tr h="1242951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Hochland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Professional</a:t>
                      </a:r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Молодой сыр в рассоле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содержит консервантов и вредных добавок.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Прекрасно сочетается с другими ингредиентами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Пресноватость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 вкусе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Вкусовые качества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Натуральный продукт, без использования консервантов и прочих химических добавок, доступный для приобретения в магазине.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023812"/>
                  </a:ext>
                </a:extLst>
              </a:tr>
            </a:tbl>
          </a:graphicData>
        </a:graphic>
      </p:graphicFrame>
      <p:sp>
        <p:nvSpPr>
          <p:cNvPr id="12" name="Прямоугольник">
            <a:extLst>
              <a:ext uri="{FF2B5EF4-FFF2-40B4-BE49-F238E27FC236}">
                <a16:creationId xmlns:a16="http://schemas.microsoft.com/office/drawing/2014/main" id="{0B3C8FFC-3154-7E44-1994-309B1E72A787}"/>
              </a:ext>
            </a:extLst>
          </p:cNvPr>
          <p:cNvSpPr/>
          <p:nvPr/>
        </p:nvSpPr>
        <p:spPr>
          <a:xfrm>
            <a:off x="0" y="6351157"/>
            <a:ext cx="542262" cy="506843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748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551" y="134292"/>
            <a:ext cx="2388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CAF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рынка: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71FDFA0B-D101-3D09-7653-D9422078DB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2323658"/>
              </p:ext>
            </p:extLst>
          </p:nvPr>
        </p:nvGraphicFramePr>
        <p:xfrm>
          <a:off x="1799982" y="595955"/>
          <a:ext cx="8084022" cy="6381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969E932-0ADD-ACF4-8414-9EA85F95F63B}"/>
              </a:ext>
            </a:extLst>
          </p:cNvPr>
          <p:cNvSpPr txBox="1"/>
          <p:nvPr/>
        </p:nvSpPr>
        <p:spPr>
          <a:xfrm>
            <a:off x="5288437" y="1387080"/>
            <a:ext cx="40629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● Потребление сырной продукции в России за год составляет: 676,5 млн. кг</a:t>
            </a:r>
          </a:p>
          <a:p>
            <a:r>
              <a:rPr lang="ru-RU" sz="1800" dirty="0"/>
              <a:t>● Средний чек: 750 рублей</a:t>
            </a:r>
          </a:p>
          <a:p>
            <a:r>
              <a:rPr lang="ru-RU" sz="1800" dirty="0"/>
              <a:t>● Потенциальная выручка за год: </a:t>
            </a:r>
          </a:p>
          <a:p>
            <a:r>
              <a:rPr lang="ru-RU" sz="1800" dirty="0"/>
              <a:t>676 587 100 * 750 = 507,4 млрд. рублей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53628F-4845-37B9-84AF-3DBA6F643CAF}"/>
              </a:ext>
            </a:extLst>
          </p:cNvPr>
          <p:cNvSpPr txBox="1"/>
          <p:nvPr/>
        </p:nvSpPr>
        <p:spPr>
          <a:xfrm>
            <a:off x="5354423" y="3280527"/>
            <a:ext cx="3685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●Согласно данным анализам рынка, в Росси мягкие сыры предпочитают 30 % населения:</a:t>
            </a:r>
          </a:p>
          <a:p>
            <a:r>
              <a:rPr lang="ru-RU" sz="1800" dirty="0"/>
              <a:t>507,4 * 0,3 = 152,2 млрд. рублей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9B9154-501F-3648-4EA2-F51FB515A543}"/>
              </a:ext>
            </a:extLst>
          </p:cNvPr>
          <p:cNvSpPr txBox="1"/>
          <p:nvPr/>
        </p:nvSpPr>
        <p:spPr>
          <a:xfrm>
            <a:off x="5354423" y="4896975"/>
            <a:ext cx="39309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● 507,4 млрд. рублей/1070 = 474,2 млн. рублей. Согласно анализу рынка сырной продукции, число производителей в России на данном рынке составляет 1070 компаний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4A75CE2-60DD-7E6B-5556-0CD4A39C5159}"/>
              </a:ext>
            </a:extLst>
          </p:cNvPr>
          <p:cNvGrpSpPr/>
          <p:nvPr/>
        </p:nvGrpSpPr>
        <p:grpSpPr>
          <a:xfrm>
            <a:off x="0" y="595956"/>
            <a:ext cx="2762054" cy="148761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0B08393-1C06-4AC4-38D2-B864CFC6F06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6845D1D-434C-29DC-18A8-30785C7E3EB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5C5181F-8A0F-4BB8-224F-1DF7FAD4ABB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4A6F9F6-6D48-D280-CFBB-9614779EC93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F6DC48F9-D611-EC60-15E1-20BB220DC55F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Прямоугольник">
            <a:extLst>
              <a:ext uri="{FF2B5EF4-FFF2-40B4-BE49-F238E27FC236}">
                <a16:creationId xmlns:a16="http://schemas.microsoft.com/office/drawing/2014/main" id="{528A773C-84C0-0466-94B9-458FFCAACCD4}"/>
              </a:ext>
            </a:extLst>
          </p:cNvPr>
          <p:cNvSpPr/>
          <p:nvPr/>
        </p:nvSpPr>
        <p:spPr>
          <a:xfrm>
            <a:off x="0" y="6351157"/>
            <a:ext cx="542262" cy="506843"/>
          </a:xfrm>
          <a:prstGeom prst="rect">
            <a:avLst/>
          </a:prstGeom>
          <a:solidFill>
            <a:srgbClr val="B5D8E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508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ADD5DD-2ECA-7F9C-456E-8D076BB497DD}"/>
              </a:ext>
            </a:extLst>
          </p:cNvPr>
          <p:cNvSpPr txBox="1"/>
          <p:nvPr/>
        </p:nvSpPr>
        <p:spPr>
          <a:xfrm>
            <a:off x="0" y="183454"/>
            <a:ext cx="5533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B5D8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готовности продукта ( </a:t>
            </a:r>
            <a:r>
              <a:rPr lang="en-US" sz="2400" b="1" dirty="0">
                <a:solidFill>
                  <a:srgbClr val="B5D8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MVP </a:t>
            </a:r>
            <a:r>
              <a:rPr lang="ru-RU" sz="2400" b="1" dirty="0">
                <a:solidFill>
                  <a:srgbClr val="B5D8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A04EA4-3463-E9C2-DFEB-13A863E57474}"/>
              </a:ext>
            </a:extLst>
          </p:cNvPr>
          <p:cNvSpPr txBox="1"/>
          <p:nvPr/>
        </p:nvSpPr>
        <p:spPr>
          <a:xfrm>
            <a:off x="1104507" y="1600698"/>
            <a:ext cx="981330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продукта: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Пастеризация молока 85 </a:t>
            </a:r>
            <a:r>
              <a:rPr lang="ru-RU" b="0" i="0" dirty="0">
                <a:solidFill>
                  <a:srgbClr val="4D515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 течение 15-20сек →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охлаждение молока →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созревание молока (при 10 </a:t>
            </a:r>
            <a:r>
              <a:rPr lang="ru-RU" b="0" i="0" dirty="0">
                <a:solidFill>
                  <a:srgbClr val="4D515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 течение 16ч с внесением 0,1% закваски бактерий →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компонентов при 30 </a:t>
            </a:r>
            <a:r>
              <a:rPr lang="ru-RU" b="0" i="0" dirty="0">
                <a:solidFill>
                  <a:srgbClr val="4D515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(3% закваски бактерий, 40%-й раствор CaCl2 0,02-0,04г, 0,003г сычужного фермента) + вымешивание в течение 5 мин →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свертывание молока 48 мин при 30 </a:t>
            </a:r>
            <a:r>
              <a:rPr lang="ru-RU" b="0" i="0" dirty="0">
                <a:solidFill>
                  <a:srgbClr val="4D515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→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разрезка на кубики при 20 </a:t>
            </a:r>
            <a:r>
              <a:rPr lang="ru-RU" b="0" i="0" dirty="0">
                <a:solidFill>
                  <a:srgbClr val="4D515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 вымешивание в течение 5 мин →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посолка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зерне (0,3-0,6г поваренной соли) →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формование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самопрессование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20 </a:t>
            </a:r>
            <a:r>
              <a:rPr lang="ru-RU" b="0" i="0" dirty="0">
                <a:solidFill>
                  <a:srgbClr val="4D515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 течение 6ч.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DC0699E-42BB-32DC-F8F9-D5393F0B3A6C}"/>
              </a:ext>
            </a:extLst>
          </p:cNvPr>
          <p:cNvGrpSpPr/>
          <p:nvPr/>
        </p:nvGrpSpPr>
        <p:grpSpPr>
          <a:xfrm>
            <a:off x="0" y="692501"/>
            <a:ext cx="5279010" cy="146485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D334DF02-CD75-B3EB-1B79-7343E2F3004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08CCF378-99CF-BAAD-0FFC-8B0A2F146AC2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88FC6604-F40D-E807-55CC-AB2571D4B724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F61A2D37-4367-D383-F8B8-A799A6AF18C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DE632-3BDC-EA97-5288-D61F8F778D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EBFB9AF-4FCF-C057-2B82-EFFEDC30CBA9}"/>
              </a:ext>
            </a:extLst>
          </p:cNvPr>
          <p:cNvCxnSpPr>
            <a:cxnSpLocks/>
          </p:cNvCxnSpPr>
          <p:nvPr/>
        </p:nvCxnSpPr>
        <p:spPr>
          <a:xfrm>
            <a:off x="603315" y="1319753"/>
            <a:ext cx="0" cy="5165888"/>
          </a:xfrm>
          <a:prstGeom prst="line">
            <a:avLst/>
          </a:prstGeom>
          <a:ln>
            <a:solidFill>
              <a:srgbClr val="9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9CB326FA-2709-A829-4B02-95E6E2F9CBB6}"/>
              </a:ext>
            </a:extLst>
          </p:cNvPr>
          <p:cNvCxnSpPr>
            <a:cxnSpLocks/>
          </p:cNvCxnSpPr>
          <p:nvPr/>
        </p:nvCxnSpPr>
        <p:spPr>
          <a:xfrm>
            <a:off x="11605967" y="1215273"/>
            <a:ext cx="0" cy="5270368"/>
          </a:xfrm>
          <a:prstGeom prst="line">
            <a:avLst/>
          </a:prstGeom>
          <a:ln>
            <a:solidFill>
              <a:srgbClr val="9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90BCA382-5A18-7C46-87B8-9D742AE05A10}"/>
              </a:ext>
            </a:extLst>
          </p:cNvPr>
          <p:cNvSpPr/>
          <p:nvPr/>
        </p:nvSpPr>
        <p:spPr>
          <a:xfrm>
            <a:off x="0" y="6351157"/>
            <a:ext cx="542262" cy="506843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587D95-562C-0931-BFA4-388E1FB60A9D}"/>
              </a:ext>
            </a:extLst>
          </p:cNvPr>
          <p:cNvSpPr txBox="1"/>
          <p:nvPr/>
        </p:nvSpPr>
        <p:spPr>
          <a:xfrm>
            <a:off x="2462751" y="980793"/>
            <a:ext cx="6141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нами разработана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ехнологическая линия продукта и сварена первая версия сыра</a:t>
            </a:r>
          </a:p>
        </p:txBody>
      </p:sp>
    </p:spTree>
    <p:extLst>
      <p:ext uri="{BB962C8B-B14F-4D97-AF65-F5344CB8AC3E}">
        <p14:creationId xmlns:p14="http://schemas.microsoft.com/office/powerpoint/2010/main" val="1703571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0AF38D9-2C93-0066-E818-8D836F15E429}"/>
              </a:ext>
            </a:extLst>
          </p:cNvPr>
          <p:cNvSpPr/>
          <p:nvPr/>
        </p:nvSpPr>
        <p:spPr>
          <a:xfrm>
            <a:off x="346435" y="1168924"/>
            <a:ext cx="6094428" cy="1844048"/>
          </a:xfrm>
          <a:prstGeom prst="roundRect">
            <a:avLst/>
          </a:prstGeom>
          <a:ln>
            <a:solidFill>
              <a:srgbClr val="FD493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D493D"/>
                </a:solidFill>
              </a:ln>
              <a:noFill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025FE-2EE7-908D-0426-8C7B82513F10}"/>
              </a:ext>
            </a:extLst>
          </p:cNvPr>
          <p:cNvSpPr txBox="1"/>
          <p:nvPr/>
        </p:nvSpPr>
        <p:spPr>
          <a:xfrm>
            <a:off x="-150831" y="143715"/>
            <a:ext cx="2809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31AB50-0D20-8235-EC1F-133B75FD4C58}"/>
              </a:ext>
            </a:extLst>
          </p:cNvPr>
          <p:cNvSpPr txBox="1"/>
          <p:nvPr/>
        </p:nvSpPr>
        <p:spPr>
          <a:xfrm>
            <a:off x="346435" y="1668876"/>
            <a:ext cx="6094428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Модель монетизации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прямая продажа оптом и в розницу, продукт - сыр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990E93-C5CC-CA0E-C0FB-75CBD623962B}"/>
              </a:ext>
            </a:extLst>
          </p:cNvPr>
          <p:cNvSpPr txBox="1"/>
          <p:nvPr/>
        </p:nvSpPr>
        <p:spPr>
          <a:xfrm>
            <a:off x="240384" y="4089208"/>
            <a:ext cx="6094428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FD493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Способы продвижения:</a:t>
            </a:r>
            <a:endParaRPr lang="ru-RU" sz="1200" dirty="0">
              <a:solidFill>
                <a:srgbClr val="FD493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D15CE9-44A2-F96E-EFCE-E1FCCA575A1D}"/>
              </a:ext>
            </a:extLst>
          </p:cNvPr>
          <p:cNvSpPr txBox="1"/>
          <p:nvPr/>
        </p:nvSpPr>
        <p:spPr>
          <a:xfrm>
            <a:off x="271131" y="4510794"/>
            <a:ext cx="6094428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95"/>
              </a:lnSpc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Реклама в интернете: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lnSpc>
                <a:spcPts val="1895"/>
              </a:lnSpc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Реклама в тематических сообществах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895"/>
              </a:lnSpc>
              <a:buAutoNum type="arabicPeriod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Реклама в телеграм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-каналах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17EF50-0AB3-5969-50E9-C7D878BA5FEF}"/>
              </a:ext>
            </a:extLst>
          </p:cNvPr>
          <p:cNvSpPr txBox="1"/>
          <p:nvPr/>
        </p:nvSpPr>
        <p:spPr>
          <a:xfrm>
            <a:off x="6828628" y="416836"/>
            <a:ext cx="5034698" cy="3348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Выставки:</a:t>
            </a:r>
            <a:endParaRPr lang="ru-RU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2400"/>
              </a:spcBef>
            </a:pPr>
            <a:r>
              <a:rPr lang="ru-RU" sz="1800" b="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НАШ БРЕНД 2023(Уфа, Россия)-30тыс.руб. (515 участников)</a:t>
            </a:r>
            <a:endParaRPr lang="ru-RU" sz="1800" b="1" kern="0" dirty="0">
              <a:solidFill>
                <a:srgbClr val="365F9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2400"/>
              </a:spcBef>
            </a:pPr>
            <a:r>
              <a:rPr lang="ru-RU" sz="1800" b="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Кубань (Сочи, Россия)- 15 </a:t>
            </a:r>
            <a:r>
              <a:rPr lang="ru-RU" sz="1800" b="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         (767 участников)</a:t>
            </a:r>
            <a:endParaRPr lang="ru-RU" sz="1800" b="1" kern="0" dirty="0">
              <a:solidFill>
                <a:srgbClr val="365F9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2400"/>
              </a:spcBef>
            </a:pPr>
            <a:r>
              <a:rPr lang="ru-RU" sz="1800" b="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800" b="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Dairy</a:t>
            </a:r>
            <a:r>
              <a:rPr lang="ru-RU" sz="1800" b="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Tech (Москва, Россия)-40 </a:t>
            </a:r>
            <a:r>
              <a:rPr lang="ru-RU" sz="1800" b="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(386 участников)</a:t>
            </a:r>
            <a:endParaRPr lang="ru-RU" sz="1800" b="1" kern="0" dirty="0">
              <a:solidFill>
                <a:srgbClr val="365F9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A973989-3250-C52B-472F-1238497B441E}"/>
              </a:ext>
            </a:extLst>
          </p:cNvPr>
          <p:cNvCxnSpPr/>
          <p:nvPr/>
        </p:nvCxnSpPr>
        <p:spPr>
          <a:xfrm>
            <a:off x="6694297" y="725864"/>
            <a:ext cx="0" cy="2929182"/>
          </a:xfrm>
          <a:prstGeom prst="line">
            <a:avLst/>
          </a:prstGeom>
          <a:ln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CF0343FE-5283-E0ED-0037-86A845A50E32}"/>
              </a:ext>
            </a:extLst>
          </p:cNvPr>
          <p:cNvCxnSpPr/>
          <p:nvPr/>
        </p:nvCxnSpPr>
        <p:spPr>
          <a:xfrm>
            <a:off x="240384" y="3875931"/>
            <a:ext cx="6200479" cy="0"/>
          </a:xfrm>
          <a:prstGeom prst="line">
            <a:avLst/>
          </a:prstGeom>
          <a:ln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435A627-667C-100C-49FA-E9F3F6BDA678}"/>
              </a:ext>
            </a:extLst>
          </p:cNvPr>
          <p:cNvGrpSpPr/>
          <p:nvPr/>
        </p:nvGrpSpPr>
        <p:grpSpPr>
          <a:xfrm>
            <a:off x="-1" y="563956"/>
            <a:ext cx="2809187" cy="161908"/>
            <a:chOff x="0" y="692501"/>
            <a:chExt cx="2624903" cy="97077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791C44AF-4D00-1031-D9C4-EEE4243C850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97B8C2D-7C28-6180-371A-60FBE786932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F0BDAC07-E553-675E-59B1-7E3DBD4DFDB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7F03B82-99CE-0152-D2FD-2918D37194F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1B4D9390-2583-13BC-8C18-C1C20B18227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A391607-F537-7851-BB66-010C9C17C90C}"/>
              </a:ext>
            </a:extLst>
          </p:cNvPr>
          <p:cNvCxnSpPr/>
          <p:nvPr/>
        </p:nvCxnSpPr>
        <p:spPr>
          <a:xfrm>
            <a:off x="240384" y="5910631"/>
            <a:ext cx="6200479" cy="0"/>
          </a:xfrm>
          <a:prstGeom prst="line">
            <a:avLst/>
          </a:prstGeom>
          <a:ln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B1598C43-B3BF-1DA2-D5C8-152348D4C72E}"/>
              </a:ext>
            </a:extLst>
          </p:cNvPr>
          <p:cNvSpPr/>
          <p:nvPr/>
        </p:nvSpPr>
        <p:spPr>
          <a:xfrm>
            <a:off x="0" y="6355691"/>
            <a:ext cx="542262" cy="506843"/>
          </a:xfrm>
          <a:prstGeom prst="rect">
            <a:avLst/>
          </a:prstGeom>
          <a:solidFill>
            <a:srgbClr val="B5D8E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155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4025FE-2EE7-908D-0426-8C7B82513F10}"/>
              </a:ext>
            </a:extLst>
          </p:cNvPr>
          <p:cNvSpPr txBox="1"/>
          <p:nvPr/>
        </p:nvSpPr>
        <p:spPr>
          <a:xfrm>
            <a:off x="-150831" y="143715"/>
            <a:ext cx="2809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модель: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435A627-667C-100C-49FA-E9F3F6BDA678}"/>
              </a:ext>
            </a:extLst>
          </p:cNvPr>
          <p:cNvGrpSpPr/>
          <p:nvPr/>
        </p:nvGrpSpPr>
        <p:grpSpPr>
          <a:xfrm>
            <a:off x="-1" y="563956"/>
            <a:ext cx="2809187" cy="161908"/>
            <a:chOff x="0" y="692501"/>
            <a:chExt cx="2624903" cy="97077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791C44AF-4D00-1031-D9C4-EEE4243C850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97B8C2D-7C28-6180-371A-60FBE786932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F0BDAC07-E553-675E-59B1-7E3DBD4DFDB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7F03B82-99CE-0152-D2FD-2918D37194F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1B4D9390-2583-13BC-8C18-C1C20B18227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B1598C43-B3BF-1DA2-D5C8-152348D4C72E}"/>
              </a:ext>
            </a:extLst>
          </p:cNvPr>
          <p:cNvSpPr/>
          <p:nvPr/>
        </p:nvSpPr>
        <p:spPr>
          <a:xfrm>
            <a:off x="0" y="6355691"/>
            <a:ext cx="542262" cy="506843"/>
          </a:xfrm>
          <a:prstGeom prst="rect">
            <a:avLst/>
          </a:prstGeom>
          <a:solidFill>
            <a:srgbClr val="B5D8E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4987C5-484F-2BE5-122A-B0EA725DC360}"/>
              </a:ext>
            </a:extLst>
          </p:cNvPr>
          <p:cNvSpPr txBox="1"/>
          <p:nvPr/>
        </p:nvSpPr>
        <p:spPr>
          <a:xfrm>
            <a:off x="1896358" y="915106"/>
            <a:ext cx="8399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привлечения одного клиента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11B624-DE6A-7F19-3641-117A396AD882}"/>
              </a:ext>
            </a:extLst>
          </p:cNvPr>
          <p:cNvSpPr txBox="1"/>
          <p:nvPr/>
        </p:nvSpPr>
        <p:spPr>
          <a:xfrm>
            <a:off x="360212" y="1504458"/>
            <a:ext cx="61698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FD493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Профильные выставки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стоимость участия в подходящих нам выставках 28 000 руб., среднее количество участников 556 чел.</a:t>
            </a:r>
            <a:b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канал нацелен на получение оптовых заказов нашего сыра в магазины и лавки. Мы считаем, что из 556 посетителей выставки, представителей магазинов натуральных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проудктов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сырных лавок будет около 100 человек, из них 10 компаний заключат с нами договор на поставку сыра.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Т.о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., стоимость привлечения через данный канал составит 2 800 руб.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57BBBE-10C0-9ADD-E2B3-ECBDAA82757E}"/>
              </a:ext>
            </a:extLst>
          </p:cNvPr>
          <p:cNvSpPr txBox="1"/>
          <p:nvPr/>
        </p:nvSpPr>
        <p:spPr>
          <a:xfrm>
            <a:off x="5831628" y="4080774"/>
            <a:ext cx="6169842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FD493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Реклама в социальных сетях и телеграм-каналах.</a:t>
            </a:r>
            <a:br>
              <a:rPr lang="ru-RU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телерам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-каналы . Направленность: любители сыра, полезные натуральные продукты, здоровый образ жизни. Средняя численность подобных каналов и групп около 300 000 человек. Стоимость рекламы составляет 10 000 руб. Мы предполагаем, что из 300 000 человек, 80 000 увидят наш рекламный пост и 800 человек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финально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купят у нас сыр.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Т.о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., стоимость привлечения через данный канал составит 12,5 руб.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070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04704A-7A90-9127-7046-4D42D3E0A922}"/>
              </a:ext>
            </a:extLst>
          </p:cNvPr>
          <p:cNvSpPr txBox="1"/>
          <p:nvPr/>
        </p:nvSpPr>
        <p:spPr>
          <a:xfrm>
            <a:off x="-91513" y="190969"/>
            <a:ext cx="4138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продукта на 100 г.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8AC400D-568B-BC33-404C-04E7DD2226E0}"/>
              </a:ext>
            </a:extLst>
          </p:cNvPr>
          <p:cNvGrpSpPr/>
          <p:nvPr/>
        </p:nvGrpSpPr>
        <p:grpSpPr>
          <a:xfrm>
            <a:off x="0" y="609933"/>
            <a:ext cx="4046854" cy="115931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AB793C97-DC10-AC7B-59B8-26FA2352678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AA74EE9F-C618-D19B-F2D5-D29212F603F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625846AF-C958-11C1-CFC4-5B5D4187309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F34746D-F9D5-5957-E8DF-790C324B04AC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907B410-7699-FD9A-4B74-93E2DE6B2B5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Прямоугольник">
            <a:extLst>
              <a:ext uri="{FF2B5EF4-FFF2-40B4-BE49-F238E27FC236}">
                <a16:creationId xmlns:a16="http://schemas.microsoft.com/office/drawing/2014/main" id="{01C37491-BA42-2630-9A59-5D093EED3384}"/>
              </a:ext>
            </a:extLst>
          </p:cNvPr>
          <p:cNvSpPr/>
          <p:nvPr/>
        </p:nvSpPr>
        <p:spPr>
          <a:xfrm>
            <a:off x="0" y="6351157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77C256C7-72A5-6534-FBE2-13FC9E73E1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541007"/>
              </p:ext>
            </p:extLst>
          </p:nvPr>
        </p:nvGraphicFramePr>
        <p:xfrm>
          <a:off x="2391266" y="1300899"/>
          <a:ext cx="7409468" cy="4720995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766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1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35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6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расходуемого сырья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Опт. Цена единицы продукции, </a:t>
                      </a:r>
                      <a:r>
                        <a:rPr lang="ru-RU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1 кг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сырья на 100 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Себестоимость,        </a:t>
                      </a:r>
                      <a:r>
                        <a:rPr lang="ru-RU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0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Закваска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мл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9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Хлорид кальция 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мл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9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Сычужной фермент 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0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 коровье</a:t>
                      </a:r>
                    </a:p>
                    <a:p>
                      <a:pPr algn="ctr" fontAlgn="b"/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мл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63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Соль поваренная (1 кг)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г 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13915"/>
                  </a:ext>
                </a:extLst>
              </a:tr>
              <a:tr h="5449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Семена льна</a:t>
                      </a:r>
                    </a:p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 г)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г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49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800" b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0777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1140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B7D943D-DA17-B472-927F-86F73394424B}"/>
              </a:ext>
            </a:extLst>
          </p:cNvPr>
          <p:cNvGrpSpPr/>
          <p:nvPr/>
        </p:nvGrpSpPr>
        <p:grpSpPr>
          <a:xfrm>
            <a:off x="0" y="430824"/>
            <a:ext cx="4046854" cy="115931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735B646-181D-137D-1B3F-A747ADCDB8F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CCBE5DA-2AC8-A169-747C-D9B1AC81863C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E8DC1E56-AD90-D75D-3462-6B758ABE72F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7CE628-2554-AD7F-78C4-C773713E81DE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64624235-7F44-BED5-C267-9E130C677EB0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5BD42EB-B35F-DC1F-B18D-D87EC69E8B42}"/>
              </a:ext>
            </a:extLst>
          </p:cNvPr>
          <p:cNvSpPr txBox="1"/>
          <p:nvPr/>
        </p:nvSpPr>
        <p:spPr>
          <a:xfrm>
            <a:off x="27733" y="27124"/>
            <a:ext cx="4046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постоянных затрат: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A937D503-DC10-4645-380A-F457E7850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417731"/>
              </p:ext>
            </p:extLst>
          </p:nvPr>
        </p:nvGraphicFramePr>
        <p:xfrm>
          <a:off x="3049007" y="1019623"/>
          <a:ext cx="6102146" cy="4818753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009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4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87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54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Оклад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Оператор линии(повар)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Менеджер по продажам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Водитель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</a:t>
                      </a:r>
                      <a:endParaRPr lang="ru-RU" sz="1400" b="0" i="0" u="none" strike="noStrike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Коммунальные</a:t>
                      </a:r>
                      <a:r>
                        <a:rPr lang="ru-RU" sz="1400" b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" name="Прямоугольник">
            <a:extLst>
              <a:ext uri="{FF2B5EF4-FFF2-40B4-BE49-F238E27FC236}">
                <a16:creationId xmlns:a16="http://schemas.microsoft.com/office/drawing/2014/main" id="{56B6ED63-3EF7-BF64-BD43-F39CC9F84702}"/>
              </a:ext>
            </a:extLst>
          </p:cNvPr>
          <p:cNvSpPr/>
          <p:nvPr/>
        </p:nvSpPr>
        <p:spPr>
          <a:xfrm>
            <a:off x="0" y="6351157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397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9B6A688-BAAE-5B04-1126-EF8126F0D71A}"/>
              </a:ext>
            </a:extLst>
          </p:cNvPr>
          <p:cNvGrpSpPr/>
          <p:nvPr/>
        </p:nvGrpSpPr>
        <p:grpSpPr>
          <a:xfrm>
            <a:off x="0" y="468530"/>
            <a:ext cx="4590854" cy="106505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9F45D94C-BFB1-D33B-046F-FDCB3FEFAC0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B0B9A403-AB28-FFCD-783C-4D39CF1BA9D2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A2DC399-107E-45A8-1B48-256453AE95A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F70752DC-78AB-B46F-079C-B11CF788BF0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19B5C0C-683B-652C-5F3C-B20DFB36DEB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09B7A814-EAF9-5699-B82B-ADC59291B0DF}"/>
              </a:ext>
            </a:extLst>
          </p:cNvPr>
          <p:cNvSpPr txBox="1"/>
          <p:nvPr/>
        </p:nvSpPr>
        <p:spPr>
          <a:xfrm>
            <a:off x="-128795" y="35968"/>
            <a:ext cx="4911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sz="2400" b="1" dirty="0" err="1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единоразовых</a:t>
            </a:r>
            <a:r>
              <a:rPr lang="ru-RU" sz="24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расходов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5F02E5D2-E613-B7DE-F57E-D91D01851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274650"/>
              </p:ext>
            </p:extLst>
          </p:nvPr>
        </p:nvGraphicFramePr>
        <p:xfrm>
          <a:off x="2680392" y="605520"/>
          <a:ext cx="7039154" cy="58230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4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0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2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1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за 1 шт.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сумма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Котел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Резервуар буферный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Стерилизатор паровой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Заквасочник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Нагреватель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Насосы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Холодильные камеры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0184697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CIP-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мойка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Кресло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Канцелярия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Принтер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З/п при разработке продукта и запуска производства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4" name="Прямоугольник">
            <a:extLst>
              <a:ext uri="{FF2B5EF4-FFF2-40B4-BE49-F238E27FC236}">
                <a16:creationId xmlns:a16="http://schemas.microsoft.com/office/drawing/2014/main" id="{89FA3EC6-F86B-941D-A53D-3563D28B3E39}"/>
              </a:ext>
            </a:extLst>
          </p:cNvPr>
          <p:cNvSpPr/>
          <p:nvPr/>
        </p:nvSpPr>
        <p:spPr>
          <a:xfrm>
            <a:off x="0" y="6351157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2617DFD0-6459-56D1-299D-7A1387C26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844883"/>
              </p:ext>
            </p:extLst>
          </p:nvPr>
        </p:nvGraphicFramePr>
        <p:xfrm>
          <a:off x="2680392" y="6428559"/>
          <a:ext cx="7039154" cy="3695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4373">
                  <a:extLst>
                    <a:ext uri="{9D8B030D-6E8A-4147-A177-3AD203B41FA5}">
                      <a16:colId xmlns:a16="http://schemas.microsoft.com/office/drawing/2014/main" val="3086709844"/>
                    </a:ext>
                  </a:extLst>
                </a:gridCol>
                <a:gridCol w="970207">
                  <a:extLst>
                    <a:ext uri="{9D8B030D-6E8A-4147-A177-3AD203B41FA5}">
                      <a16:colId xmlns:a16="http://schemas.microsoft.com/office/drawing/2014/main" val="3595556537"/>
                    </a:ext>
                  </a:extLst>
                </a:gridCol>
                <a:gridCol w="2152662">
                  <a:extLst>
                    <a:ext uri="{9D8B030D-6E8A-4147-A177-3AD203B41FA5}">
                      <a16:colId xmlns:a16="http://schemas.microsoft.com/office/drawing/2014/main" val="3908469191"/>
                    </a:ext>
                  </a:extLst>
                </a:gridCol>
                <a:gridCol w="2081912">
                  <a:extLst>
                    <a:ext uri="{9D8B030D-6E8A-4147-A177-3AD203B41FA5}">
                      <a16:colId xmlns:a16="http://schemas.microsoft.com/office/drawing/2014/main" val="3222927285"/>
                    </a:ext>
                  </a:extLst>
                </a:gridCol>
              </a:tblGrid>
              <a:tr h="369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5555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467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4025FE-2EE7-908D-0426-8C7B82513F10}"/>
              </a:ext>
            </a:extLst>
          </p:cNvPr>
          <p:cNvSpPr txBox="1"/>
          <p:nvPr/>
        </p:nvSpPr>
        <p:spPr>
          <a:xfrm>
            <a:off x="-150831" y="143715"/>
            <a:ext cx="2809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модель: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435A627-667C-100C-49FA-E9F3F6BDA678}"/>
              </a:ext>
            </a:extLst>
          </p:cNvPr>
          <p:cNvGrpSpPr/>
          <p:nvPr/>
        </p:nvGrpSpPr>
        <p:grpSpPr>
          <a:xfrm>
            <a:off x="-1" y="563956"/>
            <a:ext cx="2535811" cy="133628"/>
            <a:chOff x="0" y="692501"/>
            <a:chExt cx="2624903" cy="97077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791C44AF-4D00-1031-D9C4-EEE4243C850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97B8C2D-7C28-6180-371A-60FBE786932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F0BDAC07-E553-675E-59B1-7E3DBD4DFDB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7F03B82-99CE-0152-D2FD-2918D37194F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1B4D9390-2583-13BC-8C18-C1C20B18227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B1598C43-B3BF-1DA2-D5C8-152348D4C72E}"/>
              </a:ext>
            </a:extLst>
          </p:cNvPr>
          <p:cNvSpPr/>
          <p:nvPr/>
        </p:nvSpPr>
        <p:spPr>
          <a:xfrm>
            <a:off x="0" y="6355691"/>
            <a:ext cx="542262" cy="506843"/>
          </a:xfrm>
          <a:prstGeom prst="rect">
            <a:avLst/>
          </a:prstGeom>
          <a:solidFill>
            <a:srgbClr val="B5D8E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4987C5-484F-2BE5-122A-B0EA725DC360}"/>
              </a:ext>
            </a:extLst>
          </p:cNvPr>
          <p:cNvSpPr txBox="1"/>
          <p:nvPr/>
        </p:nvSpPr>
        <p:spPr>
          <a:xfrm>
            <a:off x="1896358" y="632441"/>
            <a:ext cx="8399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экономика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22E611-B436-CDCD-C242-D28A692FE83A}"/>
              </a:ext>
            </a:extLst>
          </p:cNvPr>
          <p:cNvSpPr txBox="1"/>
          <p:nvPr/>
        </p:nvSpPr>
        <p:spPr>
          <a:xfrm>
            <a:off x="3011079" y="1346133"/>
            <a:ext cx="616984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расчета Unit-экономики мы будем брать розничную продажу для 1 клиента, который в среднем покупает 0,5 кг. нашего сыра.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1 500 руб. (цена за 1 кг. сыра) - 25 рублей (стоимость привлечения 2-х клиентов, которые в сумме купили 1 кг. сыра) - 980 руб. (себестоимость изготовления 1 кг. сыра) = 495 руб. (выручка)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280 000 руб. (постоянные затраты за месяц) / 495 руб. (выручка) = 566 кг. (объем,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которы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реализовывать за месяц для окупаемости постоянных затрат)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первый год после запуск производства мы планируем выпускать и реализовывать минимум 1000 кг. сыра в месяц.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1000 кг. * 495 руб. (выручка) - 280 000 руб. (постоянные затраты за месяц) = 215 000 руб. (прибыль за месяц)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673 000 руб. (первоначальные инвестиции) / 215 000 руб. = 3 месяца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FD493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на 4 месяц работы нашего предприятия мы окупаем первоначальные инвестиции и выходим на чистую прибыль.</a:t>
            </a:r>
            <a:endParaRPr lang="ru-RU" sz="1600" dirty="0">
              <a:solidFill>
                <a:srgbClr val="FD49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8CAFC837-079B-F3E9-B39F-BDCC6B8917BC}"/>
              </a:ext>
            </a:extLst>
          </p:cNvPr>
          <p:cNvCxnSpPr/>
          <p:nvPr/>
        </p:nvCxnSpPr>
        <p:spPr>
          <a:xfrm>
            <a:off x="2667783" y="1077328"/>
            <a:ext cx="0" cy="5490365"/>
          </a:xfrm>
          <a:prstGeom prst="line">
            <a:avLst/>
          </a:prstGeom>
          <a:ln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740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71FBAB-46B5-2737-9E02-D3BCD36FD6A9}"/>
              </a:ext>
            </a:extLst>
          </p:cNvPr>
          <p:cNvSpPr txBox="1"/>
          <p:nvPr/>
        </p:nvSpPr>
        <p:spPr>
          <a:xfrm>
            <a:off x="0" y="182357"/>
            <a:ext cx="6023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CAF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план реализации стартап-проекта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86F5955-EBC4-6E46-B9D9-AD9A89D788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510751"/>
              </p:ext>
            </p:extLst>
          </p:nvPr>
        </p:nvGraphicFramePr>
        <p:xfrm>
          <a:off x="1833318" y="802501"/>
          <a:ext cx="8380816" cy="275914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32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5298"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B5D8E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238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 в интернет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31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Сотрудничество с крупными гипермаркетами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8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Съёмка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рекламного ролика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64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Запуск ролика по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Дегустационные акции в магазинах партнерах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C3073D4-45AF-237E-1A35-6F3F6C8472BA}"/>
              </a:ext>
            </a:extLst>
          </p:cNvPr>
          <p:cNvGrpSpPr/>
          <p:nvPr/>
        </p:nvGrpSpPr>
        <p:grpSpPr>
          <a:xfrm>
            <a:off x="-1" y="563955"/>
            <a:ext cx="6023727" cy="180763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DC4D041-B82C-CB79-2EF9-8A19D6A8C00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9452630-13F0-FF86-26BF-93CB097241B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378ABFA-437F-8FE1-E6DC-CD7A8BFADDB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424C4E68-E0CB-D3A0-ED8E-85C367A8495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E92FBE6-5AE6-32AE-6CD0-1AA6533CD81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E5831DD5-D06E-7B1E-A3C9-CE2BDAAB92F2}"/>
              </a:ext>
            </a:extLst>
          </p:cNvPr>
          <p:cNvSpPr/>
          <p:nvPr/>
        </p:nvSpPr>
        <p:spPr>
          <a:xfrm>
            <a:off x="0" y="6351157"/>
            <a:ext cx="542262" cy="506843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C79BD86F-6577-4F37-9E36-2F0AF32C4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556668"/>
              </p:ext>
            </p:extLst>
          </p:nvPr>
        </p:nvGraphicFramePr>
        <p:xfrm>
          <a:off x="1833318" y="3561644"/>
          <a:ext cx="8380816" cy="365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32145">
                  <a:extLst>
                    <a:ext uri="{9D8B030D-6E8A-4147-A177-3AD203B41FA5}">
                      <a16:colId xmlns:a16="http://schemas.microsoft.com/office/drawing/2014/main" val="160831474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0358329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3351364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86648135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88817347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8692504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1584651222"/>
                    </a:ext>
                  </a:extLst>
                </a:gridCol>
              </a:tblGrid>
              <a:tr h="265816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 готовой продукции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9717344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EC58ACCE-0DC5-BEF6-1097-2F3E7B3491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01924"/>
              </p:ext>
            </p:extLst>
          </p:nvPr>
        </p:nvGraphicFramePr>
        <p:xfrm>
          <a:off x="1833318" y="3927404"/>
          <a:ext cx="8380816" cy="365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32145">
                  <a:extLst>
                    <a:ext uri="{9D8B030D-6E8A-4147-A177-3AD203B41FA5}">
                      <a16:colId xmlns:a16="http://schemas.microsoft.com/office/drawing/2014/main" val="83429530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26445193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64825830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12582186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18324661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62884768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1844390424"/>
                    </a:ext>
                  </a:extLst>
                </a:gridCol>
              </a:tblGrid>
              <a:tr h="272745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Расширение ассортимента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997540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241FBCD6-DF58-8D27-B7F0-001A992E1A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324465"/>
              </p:ext>
            </p:extLst>
          </p:nvPr>
        </p:nvGraphicFramePr>
        <p:xfrm>
          <a:off x="1833318" y="4288951"/>
          <a:ext cx="8380816" cy="365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32145">
                  <a:extLst>
                    <a:ext uri="{9D8B030D-6E8A-4147-A177-3AD203B41FA5}">
                      <a16:colId xmlns:a16="http://schemas.microsoft.com/office/drawing/2014/main" val="83429530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26445193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64825830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12582186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18324661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62884768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1844390424"/>
                    </a:ext>
                  </a:extLst>
                </a:gridCol>
              </a:tblGrid>
              <a:tr h="272745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Подбор персонала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997540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49D77968-1A15-3A18-8F1C-76283DF09D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884628"/>
              </p:ext>
            </p:extLst>
          </p:nvPr>
        </p:nvGraphicFramePr>
        <p:xfrm>
          <a:off x="1833318" y="4654711"/>
          <a:ext cx="8380816" cy="365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32145">
                  <a:extLst>
                    <a:ext uri="{9D8B030D-6E8A-4147-A177-3AD203B41FA5}">
                      <a16:colId xmlns:a16="http://schemas.microsoft.com/office/drawing/2014/main" val="83429530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26445193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64825830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12582186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18324661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62884768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1844390424"/>
                    </a:ext>
                  </a:extLst>
                </a:gridCol>
              </a:tblGrid>
              <a:tr h="272745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Оформление ООО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997540"/>
                  </a:ext>
                </a:extLst>
              </a:tr>
            </a:tbl>
          </a:graphicData>
        </a:graphic>
      </p:graphicFrame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96386E35-2C14-42E0-B986-697ADC921A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649409"/>
              </p:ext>
            </p:extLst>
          </p:nvPr>
        </p:nvGraphicFramePr>
        <p:xfrm>
          <a:off x="1833318" y="5016258"/>
          <a:ext cx="8380816" cy="365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32145">
                  <a:extLst>
                    <a:ext uri="{9D8B030D-6E8A-4147-A177-3AD203B41FA5}">
                      <a16:colId xmlns:a16="http://schemas.microsoft.com/office/drawing/2014/main" val="83429530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26445193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64825830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12582186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18324661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62884768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1844390424"/>
                    </a:ext>
                  </a:extLst>
                </a:gridCol>
              </a:tblGrid>
              <a:tr h="272745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оборудования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997540"/>
                  </a:ext>
                </a:extLst>
              </a:tr>
            </a:tbl>
          </a:graphicData>
        </a:graphic>
      </p:graphicFrame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3B987F63-D6D4-9DBF-EF9B-E7346BE5E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750804"/>
              </p:ext>
            </p:extLst>
          </p:nvPr>
        </p:nvGraphicFramePr>
        <p:xfrm>
          <a:off x="1833318" y="5382018"/>
          <a:ext cx="8380816" cy="365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32145">
                  <a:extLst>
                    <a:ext uri="{9D8B030D-6E8A-4147-A177-3AD203B41FA5}">
                      <a16:colId xmlns:a16="http://schemas.microsoft.com/office/drawing/2014/main" val="83429530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26445193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64825830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12582186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18324661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62884768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1844390424"/>
                    </a:ext>
                  </a:extLst>
                </a:gridCol>
              </a:tblGrid>
              <a:tr h="272745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Запуск производства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997540"/>
                  </a:ext>
                </a:extLst>
              </a:tr>
            </a:tbl>
          </a:graphicData>
        </a:graphic>
      </p:graphicFrame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F54274A1-64DD-57DF-9B3F-D9BD88FEE7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633480"/>
              </p:ext>
            </p:extLst>
          </p:nvPr>
        </p:nvGraphicFramePr>
        <p:xfrm>
          <a:off x="1833318" y="5743565"/>
          <a:ext cx="8380816" cy="731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32145">
                  <a:extLst>
                    <a:ext uri="{9D8B030D-6E8A-4147-A177-3AD203B41FA5}">
                      <a16:colId xmlns:a16="http://schemas.microsoft.com/office/drawing/2014/main" val="83429530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26445193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64825830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12582186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18324661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62884768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1844390424"/>
                    </a:ext>
                  </a:extLst>
                </a:gridCol>
              </a:tblGrid>
              <a:tr h="272745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Пробная варка и подтверждение свойств в </a:t>
                      </a:r>
                      <a:r>
                        <a:rPr lang="ru-RU" sz="1400" b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лаб.условиях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997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0662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6BC57C-9E7E-55B9-BB30-1FBAFDE1F9B6}"/>
              </a:ext>
            </a:extLst>
          </p:cNvPr>
          <p:cNvSpPr txBox="1"/>
          <p:nvPr/>
        </p:nvSpPr>
        <p:spPr>
          <a:xfrm>
            <a:off x="-9427" y="40735"/>
            <a:ext cx="6796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и запрос на инвестиции/ресурсы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F5B3D94-2234-F759-DAEB-E80C46C4EF3B}"/>
              </a:ext>
            </a:extLst>
          </p:cNvPr>
          <p:cNvSpPr/>
          <p:nvPr/>
        </p:nvSpPr>
        <p:spPr>
          <a:xfrm>
            <a:off x="311085" y="1121790"/>
            <a:ext cx="5231876" cy="2696066"/>
          </a:xfrm>
          <a:prstGeom prst="roundRect">
            <a:avLst/>
          </a:prstGeom>
          <a:ln>
            <a:solidFill>
              <a:srgbClr val="9F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7064BA-091B-EEED-822A-5C68605631FE}"/>
              </a:ext>
            </a:extLst>
          </p:cNvPr>
          <p:cNvSpPr txBox="1"/>
          <p:nvPr/>
        </p:nvSpPr>
        <p:spPr>
          <a:xfrm>
            <a:off x="575035" y="1253765"/>
            <a:ext cx="4807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BB3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Желаемые результаты от работы: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34903B-B66F-BDA5-C9B1-D65937FCEEB7}"/>
              </a:ext>
            </a:extLst>
          </p:cNvPr>
          <p:cNvSpPr txBox="1"/>
          <p:nvPr/>
        </p:nvSpPr>
        <p:spPr>
          <a:xfrm>
            <a:off x="575035" y="1561542"/>
            <a:ext cx="48076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оборота (в 1-1,5 раза);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Поднять прибыль/окупаемость проекта;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источников дохода;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 модернизировать проект;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ассортимент;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мероприятия (сырные столы,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-винные дегустации и др.);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Продвинуть интернет-заказы;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выставках/ярмарках.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3DC0F24-75DD-D7AE-D53E-1F140741DEB7}"/>
              </a:ext>
            </a:extLst>
          </p:cNvPr>
          <p:cNvSpPr/>
          <p:nvPr/>
        </p:nvSpPr>
        <p:spPr>
          <a:xfrm>
            <a:off x="6023728" y="1121790"/>
            <a:ext cx="5593237" cy="2696066"/>
          </a:xfrm>
          <a:prstGeom prst="roundRect">
            <a:avLst/>
          </a:prstGeom>
          <a:ln>
            <a:solidFill>
              <a:srgbClr val="9F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3E40C7-AC3D-1287-A676-6B11A2B3E75A}"/>
              </a:ext>
            </a:extLst>
          </p:cNvPr>
          <p:cNvSpPr txBox="1"/>
          <p:nvPr/>
        </p:nvSpPr>
        <p:spPr>
          <a:xfrm>
            <a:off x="6649041" y="1253765"/>
            <a:ext cx="4672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BB3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11D7EB-EC29-E1E4-1E67-645C78D87FD1}"/>
              </a:ext>
            </a:extLst>
          </p:cNvPr>
          <p:cNvSpPr txBox="1"/>
          <p:nvPr/>
        </p:nvSpPr>
        <p:spPr>
          <a:xfrm>
            <a:off x="6259397" y="1525489"/>
            <a:ext cx="51658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финансирование (грант);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средства;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Банковский кредит;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 от проекта;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инвестиции.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4A8590-B5D1-0382-9653-40630485F8C3}"/>
              </a:ext>
            </a:extLst>
          </p:cNvPr>
          <p:cNvSpPr txBox="1"/>
          <p:nvPr/>
        </p:nvSpPr>
        <p:spPr>
          <a:xfrm>
            <a:off x="6495068" y="2677212"/>
            <a:ext cx="4930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финансирования: 500-800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50917D7-2E33-A2D2-5140-385F7379DBE3}"/>
              </a:ext>
            </a:extLst>
          </p:cNvPr>
          <p:cNvSpPr/>
          <p:nvPr/>
        </p:nvSpPr>
        <p:spPr>
          <a:xfrm>
            <a:off x="876693" y="4144733"/>
            <a:ext cx="10294070" cy="2375555"/>
          </a:xfrm>
          <a:prstGeom prst="roundRect">
            <a:avLst/>
          </a:prstGeom>
          <a:ln>
            <a:solidFill>
              <a:srgbClr val="9F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512995-E64F-50D1-7E1E-188EE9B43115}"/>
              </a:ext>
            </a:extLst>
          </p:cNvPr>
          <p:cNvSpPr txBox="1"/>
          <p:nvPr/>
        </p:nvSpPr>
        <p:spPr>
          <a:xfrm>
            <a:off x="1583703" y="4265597"/>
            <a:ext cx="9360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BB3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Инвестиции/действия/ресурсы/партнёрства: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93C002-2927-88A5-007D-C11614F701A5}"/>
              </a:ext>
            </a:extLst>
          </p:cNvPr>
          <p:cNvSpPr txBox="1"/>
          <p:nvPr/>
        </p:nvSpPr>
        <p:spPr>
          <a:xfrm>
            <a:off x="1150070" y="4604151"/>
            <a:ext cx="9794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средства;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в интернете, наружная реклама, листовки и др.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Мероприятия: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 Expo 2024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выставка в сфере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Retail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Horeca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 Food 2024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международная выставка продуктов питания и сельского хозяйства.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F7A25C7-60C5-3ABA-0705-DD697F491A13}"/>
              </a:ext>
            </a:extLst>
          </p:cNvPr>
          <p:cNvGrpSpPr/>
          <p:nvPr/>
        </p:nvGrpSpPr>
        <p:grpSpPr>
          <a:xfrm>
            <a:off x="0" y="563955"/>
            <a:ext cx="6938128" cy="161909"/>
            <a:chOff x="0" y="692501"/>
            <a:chExt cx="2624903" cy="97077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80FCF530-B7E5-9553-34FA-EF4322DC681E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17247B78-84C9-BCC6-7270-4078F44316C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3AF8B53E-D221-34D7-9CE8-9360FDF9736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38A1EC6-1954-05F7-178D-6260983C9BA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CE2FBE1E-FFEA-2984-11E8-2E050BCAEE5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5B903800-0608-A7FF-05C7-63125DA736F1}"/>
              </a:ext>
            </a:extLst>
          </p:cNvPr>
          <p:cNvSpPr/>
          <p:nvPr/>
        </p:nvSpPr>
        <p:spPr>
          <a:xfrm>
            <a:off x="-9427" y="6351157"/>
            <a:ext cx="542262" cy="506843"/>
          </a:xfrm>
          <a:prstGeom prst="rect">
            <a:avLst/>
          </a:prstGeom>
          <a:solidFill>
            <a:srgbClr val="FD493D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98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1">
            <a:extLst>
              <a:ext uri="{FF2B5EF4-FFF2-40B4-BE49-F238E27FC236}">
                <a16:creationId xmlns:a16="http://schemas.microsoft.com/office/drawing/2014/main" id="{4ADBBC5F-F4AB-A8BB-09C7-835E90B46380}"/>
              </a:ext>
            </a:extLst>
          </p:cNvPr>
          <p:cNvSpPr/>
          <p:nvPr/>
        </p:nvSpPr>
        <p:spPr>
          <a:xfrm>
            <a:off x="-637358" y="-76427"/>
            <a:ext cx="6616428" cy="6555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162"/>
              </a:lnSpc>
              <a:buNone/>
            </a:pPr>
            <a:r>
              <a:rPr lang="ru-RU" sz="2400" b="1" dirty="0">
                <a:solidFill>
                  <a:srgbClr val="FBB3C1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Результаты участия в акселераторе </a:t>
            </a:r>
            <a:endParaRPr lang="en-US" sz="2400" b="1" dirty="0">
              <a:solidFill>
                <a:srgbClr val="FBB3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66BCA75A-3DAA-83B1-34B5-B8BE1CB55960}"/>
              </a:ext>
            </a:extLst>
          </p:cNvPr>
          <p:cNvSpPr/>
          <p:nvPr/>
        </p:nvSpPr>
        <p:spPr>
          <a:xfrm>
            <a:off x="1208895" y="883276"/>
            <a:ext cx="41910" cy="5453539"/>
          </a:xfrm>
          <a:prstGeom prst="rect">
            <a:avLst/>
          </a:prstGeom>
          <a:solidFill>
            <a:srgbClr val="9F00FF"/>
          </a:solidFill>
          <a:ln/>
        </p:spPr>
      </p:sp>
      <p:sp>
        <p:nvSpPr>
          <p:cNvPr id="19" name="Shape 3">
            <a:extLst>
              <a:ext uri="{FF2B5EF4-FFF2-40B4-BE49-F238E27FC236}">
                <a16:creationId xmlns:a16="http://schemas.microsoft.com/office/drawing/2014/main" id="{5D6729DA-5AC5-00A5-61EA-08E1F95B4190}"/>
              </a:ext>
            </a:extLst>
          </p:cNvPr>
          <p:cNvSpPr/>
          <p:nvPr/>
        </p:nvSpPr>
        <p:spPr>
          <a:xfrm>
            <a:off x="1465832" y="1262133"/>
            <a:ext cx="734139" cy="41910"/>
          </a:xfrm>
          <a:prstGeom prst="rect">
            <a:avLst/>
          </a:prstGeom>
          <a:solidFill>
            <a:srgbClr val="9F00FF"/>
          </a:solidFill>
          <a:ln/>
        </p:spPr>
      </p:sp>
      <p:sp>
        <p:nvSpPr>
          <p:cNvPr id="20" name="Shape 4">
            <a:extLst>
              <a:ext uri="{FF2B5EF4-FFF2-40B4-BE49-F238E27FC236}">
                <a16:creationId xmlns:a16="http://schemas.microsoft.com/office/drawing/2014/main" id="{DA6C5F50-8DBD-165D-75B1-FB0110CF332E}"/>
              </a:ext>
            </a:extLst>
          </p:cNvPr>
          <p:cNvSpPr/>
          <p:nvPr/>
        </p:nvSpPr>
        <p:spPr>
          <a:xfrm>
            <a:off x="972913" y="1066751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FBB3C1"/>
          </a:solidFill>
          <a:ln w="13097">
            <a:solidFill>
              <a:srgbClr val="D1D1C7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4E08A73A-2BBE-1750-C0F7-85D3AFC67A28}"/>
              </a:ext>
            </a:extLst>
          </p:cNvPr>
          <p:cNvSpPr/>
          <p:nvPr/>
        </p:nvSpPr>
        <p:spPr>
          <a:xfrm>
            <a:off x="1161270" y="1086397"/>
            <a:ext cx="137160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en-US" sz="2478" dirty="0">
                <a:solidFill>
                  <a:srgbClr val="272525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1</a:t>
            </a:r>
            <a:endParaRPr lang="en-US" sz="247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C58E505E-9F53-564D-CF65-9A95B6BF9418}"/>
              </a:ext>
            </a:extLst>
          </p:cNvPr>
          <p:cNvSpPr/>
          <p:nvPr/>
        </p:nvSpPr>
        <p:spPr>
          <a:xfrm>
            <a:off x="1465832" y="3149869"/>
            <a:ext cx="734139" cy="41910"/>
          </a:xfrm>
          <a:prstGeom prst="rect">
            <a:avLst/>
          </a:prstGeom>
          <a:solidFill>
            <a:srgbClr val="9F00FF"/>
          </a:solidFill>
          <a:ln/>
        </p:spPr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5E31C808-C462-EA1A-0589-B6E4F3AFB45B}"/>
              </a:ext>
            </a:extLst>
          </p:cNvPr>
          <p:cNvSpPr/>
          <p:nvPr/>
        </p:nvSpPr>
        <p:spPr>
          <a:xfrm>
            <a:off x="993868" y="2934842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FBB3C1"/>
          </a:solidFill>
          <a:ln w="13097">
            <a:solidFill>
              <a:srgbClr val="D1D1C7"/>
            </a:solidFill>
            <a:prstDash val="solid"/>
          </a:ln>
        </p:spPr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419AF4D5-7196-FDC1-06AA-5DD3E8F7F308}"/>
              </a:ext>
            </a:extLst>
          </p:cNvPr>
          <p:cNvSpPr/>
          <p:nvPr/>
        </p:nvSpPr>
        <p:spPr>
          <a:xfrm>
            <a:off x="1142220" y="2974133"/>
            <a:ext cx="175260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en-US" sz="2478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478" dirty="0"/>
          </a:p>
        </p:txBody>
      </p:sp>
      <p:sp>
        <p:nvSpPr>
          <p:cNvPr id="25" name="Shape 13">
            <a:extLst>
              <a:ext uri="{FF2B5EF4-FFF2-40B4-BE49-F238E27FC236}">
                <a16:creationId xmlns:a16="http://schemas.microsoft.com/office/drawing/2014/main" id="{9696EBCE-38F5-93AE-06AA-421B551D611B}"/>
              </a:ext>
            </a:extLst>
          </p:cNvPr>
          <p:cNvSpPr/>
          <p:nvPr/>
        </p:nvSpPr>
        <p:spPr>
          <a:xfrm>
            <a:off x="1465832" y="5037605"/>
            <a:ext cx="734139" cy="41910"/>
          </a:xfrm>
          <a:prstGeom prst="rect">
            <a:avLst/>
          </a:prstGeom>
          <a:solidFill>
            <a:srgbClr val="9F00FF"/>
          </a:solidFill>
          <a:ln/>
        </p:spPr>
      </p:sp>
      <p:sp>
        <p:nvSpPr>
          <p:cNvPr id="26" name="Shape 14">
            <a:extLst>
              <a:ext uri="{FF2B5EF4-FFF2-40B4-BE49-F238E27FC236}">
                <a16:creationId xmlns:a16="http://schemas.microsoft.com/office/drawing/2014/main" id="{C5A290B1-C98F-EB0C-D2CE-8D99D0BEFA25}"/>
              </a:ext>
            </a:extLst>
          </p:cNvPr>
          <p:cNvSpPr/>
          <p:nvPr/>
        </p:nvSpPr>
        <p:spPr>
          <a:xfrm>
            <a:off x="993868" y="4822578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FBB3C1"/>
          </a:solidFill>
          <a:ln w="13097">
            <a:solidFill>
              <a:srgbClr val="D1D1C7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7" name="Text 15">
            <a:extLst>
              <a:ext uri="{FF2B5EF4-FFF2-40B4-BE49-F238E27FC236}">
                <a16:creationId xmlns:a16="http://schemas.microsoft.com/office/drawing/2014/main" id="{7347F7EB-28EE-83DF-0548-DAF012868683}"/>
              </a:ext>
            </a:extLst>
          </p:cNvPr>
          <p:cNvSpPr/>
          <p:nvPr/>
        </p:nvSpPr>
        <p:spPr>
          <a:xfrm>
            <a:off x="1142220" y="4861869"/>
            <a:ext cx="175260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en-US" sz="2478" dirty="0">
                <a:solidFill>
                  <a:srgbClr val="272525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3</a:t>
            </a:r>
            <a:endParaRPr lang="en-US" sz="247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E28B1791-0466-8D35-9AFC-E4F022AEF734}"/>
              </a:ext>
            </a:extLst>
          </p:cNvPr>
          <p:cNvSpPr/>
          <p:nvPr/>
        </p:nvSpPr>
        <p:spPr>
          <a:xfrm>
            <a:off x="2199971" y="1084921"/>
            <a:ext cx="2097643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81"/>
              </a:lnSpc>
              <a:buNone/>
            </a:pPr>
            <a:r>
              <a:rPr lang="ru-RU" sz="2800" dirty="0">
                <a:solidFill>
                  <a:srgbClr val="FBB3C1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Команда</a:t>
            </a:r>
            <a:endParaRPr lang="en-US" sz="2800" dirty="0">
              <a:solidFill>
                <a:srgbClr val="FBB3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5DEE404-1288-4E3D-D418-7159C5CCE262}"/>
              </a:ext>
            </a:extLst>
          </p:cNvPr>
          <p:cNvSpPr txBox="1"/>
          <p:nvPr/>
        </p:nvSpPr>
        <p:spPr>
          <a:xfrm>
            <a:off x="2199971" y="1538715"/>
            <a:ext cx="6094428" cy="1067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643"/>
              </a:lnSpc>
              <a:buNone/>
            </a:pPr>
            <a:r>
              <a:rPr lang="ru-RU" sz="1800" dirty="0">
                <a:solidFill>
                  <a:srgbClr val="272525"/>
                </a:solidFill>
                <a:latin typeface="Times New Roman" panose="02020603050405020304" pitchFamily="18" charset="0"/>
                <a:ea typeface="Lato" pitchFamily="34" charset="-122"/>
                <a:cs typeface="Times New Roman" panose="02020603050405020304" pitchFamily="18" charset="0"/>
              </a:rPr>
              <a:t>Работа в команде – залог успеха. Мы научились грамотно распространять обязанности и работать, как единый организм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47AABADD-4721-F985-FBB5-7DA88CBD3546}"/>
              </a:ext>
            </a:extLst>
          </p:cNvPr>
          <p:cNvSpPr/>
          <p:nvPr/>
        </p:nvSpPr>
        <p:spPr>
          <a:xfrm>
            <a:off x="2199971" y="2984969"/>
            <a:ext cx="2644140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81"/>
              </a:lnSpc>
              <a:buNone/>
            </a:pPr>
            <a:r>
              <a:rPr lang="ru-RU" sz="2800" dirty="0">
                <a:solidFill>
                  <a:srgbClr val="FBB3C1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Проект</a:t>
            </a:r>
            <a:r>
              <a:rPr lang="ru-RU" sz="2065" dirty="0">
                <a:solidFill>
                  <a:srgbClr val="FBB3C1"/>
                </a:solidFill>
                <a:ea typeface="Gelasio" pitchFamily="34" charset="-122"/>
              </a:rPr>
              <a:t> </a:t>
            </a:r>
            <a:endParaRPr lang="en-US" sz="2065" dirty="0">
              <a:solidFill>
                <a:srgbClr val="FBB3C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6B3AEF1-6D08-2474-19D0-133A4094F4ED}"/>
              </a:ext>
            </a:extLst>
          </p:cNvPr>
          <p:cNvSpPr txBox="1"/>
          <p:nvPr/>
        </p:nvSpPr>
        <p:spPr>
          <a:xfrm>
            <a:off x="2199971" y="3323846"/>
            <a:ext cx="6094428" cy="1067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643"/>
              </a:lnSpc>
              <a:buNone/>
            </a:pPr>
            <a:r>
              <a:rPr lang="ru-RU" sz="1800" dirty="0">
                <a:solidFill>
                  <a:srgbClr val="272525"/>
                </a:solidFill>
                <a:latin typeface="Times New Roman" panose="02020603050405020304" pitchFamily="18" charset="0"/>
                <a:ea typeface="Lato" pitchFamily="34" charset="-122"/>
                <a:cs typeface="Times New Roman" panose="02020603050405020304" pitchFamily="18" charset="0"/>
              </a:rPr>
              <a:t>Выполнили цель на акселерацию. Нам удалось изучить рынок, создать конкурентноспособный и перспективный продукт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16">
            <a:extLst>
              <a:ext uri="{FF2B5EF4-FFF2-40B4-BE49-F238E27FC236}">
                <a16:creationId xmlns:a16="http://schemas.microsoft.com/office/drawing/2014/main" id="{4BCDCE88-4179-FCC1-2635-98928E42B2BE}"/>
              </a:ext>
            </a:extLst>
          </p:cNvPr>
          <p:cNvSpPr/>
          <p:nvPr/>
        </p:nvSpPr>
        <p:spPr>
          <a:xfrm>
            <a:off x="2205814" y="4873775"/>
            <a:ext cx="3947160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81"/>
              </a:lnSpc>
              <a:buNone/>
            </a:pPr>
            <a:r>
              <a:rPr lang="ru-RU" sz="2800" dirty="0">
                <a:solidFill>
                  <a:srgbClr val="FBB3C1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Мы гордимся </a:t>
            </a:r>
            <a:endParaRPr lang="en-US" sz="2800" dirty="0">
              <a:solidFill>
                <a:srgbClr val="FBB3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3B5CE2-40EF-9699-FF64-D605E96DE190}"/>
              </a:ext>
            </a:extLst>
          </p:cNvPr>
          <p:cNvSpPr txBox="1"/>
          <p:nvPr/>
        </p:nvSpPr>
        <p:spPr>
          <a:xfrm>
            <a:off x="2199971" y="5243345"/>
            <a:ext cx="6094428" cy="1063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643"/>
              </a:lnSpc>
              <a:buNone/>
            </a:pPr>
            <a:r>
              <a:rPr lang="ru-RU" sz="1800" dirty="0">
                <a:solidFill>
                  <a:srgbClr val="272525"/>
                </a:solidFill>
                <a:latin typeface="Times New Roman" panose="02020603050405020304" pitchFamily="18" charset="0"/>
                <a:ea typeface="Lato" pitchFamily="34" charset="-122"/>
                <a:cs typeface="Times New Roman" panose="02020603050405020304" pitchFamily="18" charset="0"/>
              </a:rPr>
              <a:t>Попробовали себя в роли предпринимателей, запустили свой первый бизнес-проект, познакомились с новыми технологиями, развили инновационное мышление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ABEBB7C-116D-5FA1-C0D2-3844189C6025}"/>
              </a:ext>
            </a:extLst>
          </p:cNvPr>
          <p:cNvGrpSpPr/>
          <p:nvPr/>
        </p:nvGrpSpPr>
        <p:grpSpPr>
          <a:xfrm>
            <a:off x="-1" y="554814"/>
            <a:ext cx="6123221" cy="171050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B6E3B74A-73C3-5636-3697-3149A8F4BDE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EC1E7019-3644-4CB0-B4C4-DDE730B3AC7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7263C9C-C73C-639F-D6D7-8192892C2104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E9C078B-CCE3-EFA5-E01A-8ABA9122D0D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2C99B44-99F9-E233-1F88-E20192EF0BC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Прямоугольник">
            <a:extLst>
              <a:ext uri="{FF2B5EF4-FFF2-40B4-BE49-F238E27FC236}">
                <a16:creationId xmlns:a16="http://schemas.microsoft.com/office/drawing/2014/main" id="{B1D7F7A8-99C5-8FC2-64FB-1A8BE9C6A793}"/>
              </a:ext>
            </a:extLst>
          </p:cNvPr>
          <p:cNvSpPr/>
          <p:nvPr/>
        </p:nvSpPr>
        <p:spPr>
          <a:xfrm>
            <a:off x="-2" y="6351159"/>
            <a:ext cx="542262" cy="506843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274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7">
            <a:extLst>
              <a:ext uri="{FF2B5EF4-FFF2-40B4-BE49-F238E27FC236}">
                <a16:creationId xmlns:a16="http://schemas.microsoft.com/office/drawing/2014/main" id="{3DA3FD5F-53C4-DFA7-2067-2BE22EBBDE4C}"/>
              </a:ext>
            </a:extLst>
          </p:cNvPr>
          <p:cNvSpPr/>
          <p:nvPr/>
        </p:nvSpPr>
        <p:spPr>
          <a:xfrm>
            <a:off x="508635" y="1630727"/>
            <a:ext cx="1653539" cy="1652270"/>
          </a:xfrm>
          <a:custGeom>
            <a:avLst/>
            <a:gdLst/>
            <a:ahLst/>
            <a:cxnLst/>
            <a:rect l="l" t="t" r="r" b="b"/>
            <a:pathLst>
              <a:path w="1653539" h="1652270">
                <a:moveTo>
                  <a:pt x="0" y="826008"/>
                </a:moveTo>
                <a:lnTo>
                  <a:pt x="1403" y="777474"/>
                </a:lnTo>
                <a:lnTo>
                  <a:pt x="5562" y="729679"/>
                </a:lnTo>
                <a:lnTo>
                  <a:pt x="12398" y="682700"/>
                </a:lnTo>
                <a:lnTo>
                  <a:pt x="21835" y="636614"/>
                </a:lnTo>
                <a:lnTo>
                  <a:pt x="33794" y="591499"/>
                </a:lnTo>
                <a:lnTo>
                  <a:pt x="48199" y="547432"/>
                </a:lnTo>
                <a:lnTo>
                  <a:pt x="64971" y="504491"/>
                </a:lnTo>
                <a:lnTo>
                  <a:pt x="84033" y="462753"/>
                </a:lnTo>
                <a:lnTo>
                  <a:pt x="105307" y="422296"/>
                </a:lnTo>
                <a:lnTo>
                  <a:pt x="128717" y="383198"/>
                </a:lnTo>
                <a:lnTo>
                  <a:pt x="154184" y="345535"/>
                </a:lnTo>
                <a:lnTo>
                  <a:pt x="181631" y="309385"/>
                </a:lnTo>
                <a:lnTo>
                  <a:pt x="210980" y="274826"/>
                </a:lnTo>
                <a:lnTo>
                  <a:pt x="242154" y="241935"/>
                </a:lnTo>
                <a:lnTo>
                  <a:pt x="275075" y="210789"/>
                </a:lnTo>
                <a:lnTo>
                  <a:pt x="309666" y="181467"/>
                </a:lnTo>
                <a:lnTo>
                  <a:pt x="345849" y="154045"/>
                </a:lnTo>
                <a:lnTo>
                  <a:pt x="383546" y="128601"/>
                </a:lnTo>
                <a:lnTo>
                  <a:pt x="422681" y="105213"/>
                </a:lnTo>
                <a:lnTo>
                  <a:pt x="463176" y="83957"/>
                </a:lnTo>
                <a:lnTo>
                  <a:pt x="504952" y="64912"/>
                </a:lnTo>
                <a:lnTo>
                  <a:pt x="547933" y="48155"/>
                </a:lnTo>
                <a:lnTo>
                  <a:pt x="592041" y="33764"/>
                </a:lnTo>
                <a:lnTo>
                  <a:pt x="637198" y="21815"/>
                </a:lnTo>
                <a:lnTo>
                  <a:pt x="683327" y="12387"/>
                </a:lnTo>
                <a:lnTo>
                  <a:pt x="730350" y="5557"/>
                </a:lnTo>
                <a:lnTo>
                  <a:pt x="778190" y="1402"/>
                </a:lnTo>
                <a:lnTo>
                  <a:pt x="826770" y="0"/>
                </a:lnTo>
                <a:lnTo>
                  <a:pt x="875344" y="1402"/>
                </a:lnTo>
                <a:lnTo>
                  <a:pt x="923180" y="5557"/>
                </a:lnTo>
                <a:lnTo>
                  <a:pt x="970199" y="12387"/>
                </a:lnTo>
                <a:lnTo>
                  <a:pt x="1016325" y="21815"/>
                </a:lnTo>
                <a:lnTo>
                  <a:pt x="1061480" y="33764"/>
                </a:lnTo>
                <a:lnTo>
                  <a:pt x="1105586" y="48155"/>
                </a:lnTo>
                <a:lnTo>
                  <a:pt x="1148566" y="64912"/>
                </a:lnTo>
                <a:lnTo>
                  <a:pt x="1190341" y="83957"/>
                </a:lnTo>
                <a:lnTo>
                  <a:pt x="1230835" y="105213"/>
                </a:lnTo>
                <a:lnTo>
                  <a:pt x="1269970" y="128601"/>
                </a:lnTo>
                <a:lnTo>
                  <a:pt x="1307668" y="154045"/>
                </a:lnTo>
                <a:lnTo>
                  <a:pt x="1343852" y="181467"/>
                </a:lnTo>
                <a:lnTo>
                  <a:pt x="1378444" y="210789"/>
                </a:lnTo>
                <a:lnTo>
                  <a:pt x="1411366" y="241934"/>
                </a:lnTo>
                <a:lnTo>
                  <a:pt x="1442542" y="274826"/>
                </a:lnTo>
                <a:lnTo>
                  <a:pt x="1471892" y="309385"/>
                </a:lnTo>
                <a:lnTo>
                  <a:pt x="1499341" y="345535"/>
                </a:lnTo>
                <a:lnTo>
                  <a:pt x="1524810" y="383198"/>
                </a:lnTo>
                <a:lnTo>
                  <a:pt x="1548221" y="422296"/>
                </a:lnTo>
                <a:lnTo>
                  <a:pt x="1569497" y="462753"/>
                </a:lnTo>
                <a:lnTo>
                  <a:pt x="1588561" y="504491"/>
                </a:lnTo>
                <a:lnTo>
                  <a:pt x="1605335" y="547432"/>
                </a:lnTo>
                <a:lnTo>
                  <a:pt x="1619741" y="591499"/>
                </a:lnTo>
                <a:lnTo>
                  <a:pt x="1631701" y="636614"/>
                </a:lnTo>
                <a:lnTo>
                  <a:pt x="1641139" y="682700"/>
                </a:lnTo>
                <a:lnTo>
                  <a:pt x="1647977" y="729679"/>
                </a:lnTo>
                <a:lnTo>
                  <a:pt x="1652136" y="777474"/>
                </a:lnTo>
                <a:lnTo>
                  <a:pt x="1653539" y="826008"/>
                </a:lnTo>
                <a:lnTo>
                  <a:pt x="1652136" y="874541"/>
                </a:lnTo>
                <a:lnTo>
                  <a:pt x="1647977" y="922336"/>
                </a:lnTo>
                <a:lnTo>
                  <a:pt x="1641139" y="969315"/>
                </a:lnTo>
                <a:lnTo>
                  <a:pt x="1631701" y="1015401"/>
                </a:lnTo>
                <a:lnTo>
                  <a:pt x="1619741" y="1060516"/>
                </a:lnTo>
                <a:lnTo>
                  <a:pt x="1605335" y="1104583"/>
                </a:lnTo>
                <a:lnTo>
                  <a:pt x="1588561" y="1147524"/>
                </a:lnTo>
                <a:lnTo>
                  <a:pt x="1569497" y="1189262"/>
                </a:lnTo>
                <a:lnTo>
                  <a:pt x="1548221" y="1229719"/>
                </a:lnTo>
                <a:lnTo>
                  <a:pt x="1524810" y="1268817"/>
                </a:lnTo>
                <a:lnTo>
                  <a:pt x="1499341" y="1306480"/>
                </a:lnTo>
                <a:lnTo>
                  <a:pt x="1471892" y="1342630"/>
                </a:lnTo>
                <a:lnTo>
                  <a:pt x="1442542" y="1377189"/>
                </a:lnTo>
                <a:lnTo>
                  <a:pt x="1411366" y="1410080"/>
                </a:lnTo>
                <a:lnTo>
                  <a:pt x="1378444" y="1441226"/>
                </a:lnTo>
                <a:lnTo>
                  <a:pt x="1343852" y="1470548"/>
                </a:lnTo>
                <a:lnTo>
                  <a:pt x="1307668" y="1497970"/>
                </a:lnTo>
                <a:lnTo>
                  <a:pt x="1269970" y="1523414"/>
                </a:lnTo>
                <a:lnTo>
                  <a:pt x="1230835" y="1546802"/>
                </a:lnTo>
                <a:lnTo>
                  <a:pt x="1190341" y="1568058"/>
                </a:lnTo>
                <a:lnTo>
                  <a:pt x="1148566" y="1587103"/>
                </a:lnTo>
                <a:lnTo>
                  <a:pt x="1105586" y="1603860"/>
                </a:lnTo>
                <a:lnTo>
                  <a:pt x="1061480" y="1618251"/>
                </a:lnTo>
                <a:lnTo>
                  <a:pt x="1016325" y="1630200"/>
                </a:lnTo>
                <a:lnTo>
                  <a:pt x="970199" y="1639628"/>
                </a:lnTo>
                <a:lnTo>
                  <a:pt x="923180" y="1646458"/>
                </a:lnTo>
                <a:lnTo>
                  <a:pt x="875344" y="1650613"/>
                </a:lnTo>
                <a:lnTo>
                  <a:pt x="826770" y="1652015"/>
                </a:lnTo>
                <a:lnTo>
                  <a:pt x="778190" y="1650613"/>
                </a:lnTo>
                <a:lnTo>
                  <a:pt x="730350" y="1646458"/>
                </a:lnTo>
                <a:lnTo>
                  <a:pt x="683327" y="1639628"/>
                </a:lnTo>
                <a:lnTo>
                  <a:pt x="637198" y="1630200"/>
                </a:lnTo>
                <a:lnTo>
                  <a:pt x="592041" y="1618251"/>
                </a:lnTo>
                <a:lnTo>
                  <a:pt x="547933" y="1603860"/>
                </a:lnTo>
                <a:lnTo>
                  <a:pt x="504952" y="1587103"/>
                </a:lnTo>
                <a:lnTo>
                  <a:pt x="463176" y="1568058"/>
                </a:lnTo>
                <a:lnTo>
                  <a:pt x="422681" y="1546802"/>
                </a:lnTo>
                <a:lnTo>
                  <a:pt x="383546" y="1523414"/>
                </a:lnTo>
                <a:lnTo>
                  <a:pt x="345849" y="1497970"/>
                </a:lnTo>
                <a:lnTo>
                  <a:pt x="309666" y="1470548"/>
                </a:lnTo>
                <a:lnTo>
                  <a:pt x="275075" y="1441226"/>
                </a:lnTo>
                <a:lnTo>
                  <a:pt x="242154" y="1410081"/>
                </a:lnTo>
                <a:lnTo>
                  <a:pt x="210980" y="1377189"/>
                </a:lnTo>
                <a:lnTo>
                  <a:pt x="181631" y="1342630"/>
                </a:lnTo>
                <a:lnTo>
                  <a:pt x="154184" y="1306480"/>
                </a:lnTo>
                <a:lnTo>
                  <a:pt x="128717" y="1268817"/>
                </a:lnTo>
                <a:lnTo>
                  <a:pt x="105307" y="1229719"/>
                </a:lnTo>
                <a:lnTo>
                  <a:pt x="84033" y="1189262"/>
                </a:lnTo>
                <a:lnTo>
                  <a:pt x="64971" y="1147524"/>
                </a:lnTo>
                <a:lnTo>
                  <a:pt x="48199" y="1104583"/>
                </a:lnTo>
                <a:lnTo>
                  <a:pt x="33794" y="1060516"/>
                </a:lnTo>
                <a:lnTo>
                  <a:pt x="21835" y="1015401"/>
                </a:lnTo>
                <a:lnTo>
                  <a:pt x="12398" y="969315"/>
                </a:lnTo>
                <a:lnTo>
                  <a:pt x="5562" y="922336"/>
                </a:lnTo>
                <a:lnTo>
                  <a:pt x="1403" y="874541"/>
                </a:lnTo>
                <a:lnTo>
                  <a:pt x="0" y="826008"/>
                </a:lnTo>
                <a:close/>
              </a:path>
            </a:pathLst>
          </a:custGeom>
          <a:solidFill>
            <a:srgbClr val="FBB3C1"/>
          </a:solidFill>
          <a:ln w="25400">
            <a:solidFill>
              <a:srgbClr val="A73B46"/>
            </a:solidFill>
            <a:prstDash val="lg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AE3CD002-5A66-2427-03E4-EF7EEFB948F6}"/>
              </a:ext>
            </a:extLst>
          </p:cNvPr>
          <p:cNvSpPr/>
          <p:nvPr/>
        </p:nvSpPr>
        <p:spPr>
          <a:xfrm>
            <a:off x="2890810" y="1661362"/>
            <a:ext cx="1653539" cy="1652270"/>
          </a:xfrm>
          <a:custGeom>
            <a:avLst/>
            <a:gdLst/>
            <a:ahLst/>
            <a:cxnLst/>
            <a:rect l="l" t="t" r="r" b="b"/>
            <a:pathLst>
              <a:path w="1653539" h="1652270">
                <a:moveTo>
                  <a:pt x="0" y="826008"/>
                </a:moveTo>
                <a:lnTo>
                  <a:pt x="1403" y="777474"/>
                </a:lnTo>
                <a:lnTo>
                  <a:pt x="5562" y="729679"/>
                </a:lnTo>
                <a:lnTo>
                  <a:pt x="12400" y="682700"/>
                </a:lnTo>
                <a:lnTo>
                  <a:pt x="21838" y="636614"/>
                </a:lnTo>
                <a:lnTo>
                  <a:pt x="33798" y="591499"/>
                </a:lnTo>
                <a:lnTo>
                  <a:pt x="48204" y="547432"/>
                </a:lnTo>
                <a:lnTo>
                  <a:pt x="64978" y="504491"/>
                </a:lnTo>
                <a:lnTo>
                  <a:pt x="84042" y="462753"/>
                </a:lnTo>
                <a:lnTo>
                  <a:pt x="105318" y="422296"/>
                </a:lnTo>
                <a:lnTo>
                  <a:pt x="128729" y="383198"/>
                </a:lnTo>
                <a:lnTo>
                  <a:pt x="154198" y="345535"/>
                </a:lnTo>
                <a:lnTo>
                  <a:pt x="181647" y="309385"/>
                </a:lnTo>
                <a:lnTo>
                  <a:pt x="210997" y="274826"/>
                </a:lnTo>
                <a:lnTo>
                  <a:pt x="242173" y="241935"/>
                </a:lnTo>
                <a:lnTo>
                  <a:pt x="275095" y="210789"/>
                </a:lnTo>
                <a:lnTo>
                  <a:pt x="309687" y="181467"/>
                </a:lnTo>
                <a:lnTo>
                  <a:pt x="345871" y="154045"/>
                </a:lnTo>
                <a:lnTo>
                  <a:pt x="383569" y="128601"/>
                </a:lnTo>
                <a:lnTo>
                  <a:pt x="422704" y="105213"/>
                </a:lnTo>
                <a:lnTo>
                  <a:pt x="463198" y="83957"/>
                </a:lnTo>
                <a:lnTo>
                  <a:pt x="504973" y="64912"/>
                </a:lnTo>
                <a:lnTo>
                  <a:pt x="547953" y="48155"/>
                </a:lnTo>
                <a:lnTo>
                  <a:pt x="592059" y="33764"/>
                </a:lnTo>
                <a:lnTo>
                  <a:pt x="637214" y="21815"/>
                </a:lnTo>
                <a:lnTo>
                  <a:pt x="683340" y="12387"/>
                </a:lnTo>
                <a:lnTo>
                  <a:pt x="730359" y="5557"/>
                </a:lnTo>
                <a:lnTo>
                  <a:pt x="778195" y="1402"/>
                </a:lnTo>
                <a:lnTo>
                  <a:pt x="826770" y="0"/>
                </a:lnTo>
                <a:lnTo>
                  <a:pt x="875344" y="1402"/>
                </a:lnTo>
                <a:lnTo>
                  <a:pt x="923180" y="5557"/>
                </a:lnTo>
                <a:lnTo>
                  <a:pt x="970199" y="12387"/>
                </a:lnTo>
                <a:lnTo>
                  <a:pt x="1016325" y="21815"/>
                </a:lnTo>
                <a:lnTo>
                  <a:pt x="1061480" y="33764"/>
                </a:lnTo>
                <a:lnTo>
                  <a:pt x="1105586" y="48155"/>
                </a:lnTo>
                <a:lnTo>
                  <a:pt x="1148566" y="64912"/>
                </a:lnTo>
                <a:lnTo>
                  <a:pt x="1190341" y="83957"/>
                </a:lnTo>
                <a:lnTo>
                  <a:pt x="1230835" y="105213"/>
                </a:lnTo>
                <a:lnTo>
                  <a:pt x="1269970" y="128601"/>
                </a:lnTo>
                <a:lnTo>
                  <a:pt x="1307668" y="154045"/>
                </a:lnTo>
                <a:lnTo>
                  <a:pt x="1343852" y="181467"/>
                </a:lnTo>
                <a:lnTo>
                  <a:pt x="1378444" y="210789"/>
                </a:lnTo>
                <a:lnTo>
                  <a:pt x="1411366" y="241934"/>
                </a:lnTo>
                <a:lnTo>
                  <a:pt x="1442542" y="274826"/>
                </a:lnTo>
                <a:lnTo>
                  <a:pt x="1471892" y="309385"/>
                </a:lnTo>
                <a:lnTo>
                  <a:pt x="1499341" y="345535"/>
                </a:lnTo>
                <a:lnTo>
                  <a:pt x="1524810" y="383198"/>
                </a:lnTo>
                <a:lnTo>
                  <a:pt x="1548221" y="422296"/>
                </a:lnTo>
                <a:lnTo>
                  <a:pt x="1569497" y="462753"/>
                </a:lnTo>
                <a:lnTo>
                  <a:pt x="1588561" y="504491"/>
                </a:lnTo>
                <a:lnTo>
                  <a:pt x="1605335" y="547432"/>
                </a:lnTo>
                <a:lnTo>
                  <a:pt x="1619741" y="591499"/>
                </a:lnTo>
                <a:lnTo>
                  <a:pt x="1631701" y="636614"/>
                </a:lnTo>
                <a:lnTo>
                  <a:pt x="1641139" y="682700"/>
                </a:lnTo>
                <a:lnTo>
                  <a:pt x="1647977" y="729679"/>
                </a:lnTo>
                <a:lnTo>
                  <a:pt x="1652136" y="777474"/>
                </a:lnTo>
                <a:lnTo>
                  <a:pt x="1653539" y="826008"/>
                </a:lnTo>
                <a:lnTo>
                  <a:pt x="1652136" y="874541"/>
                </a:lnTo>
                <a:lnTo>
                  <a:pt x="1647977" y="922336"/>
                </a:lnTo>
                <a:lnTo>
                  <a:pt x="1641139" y="969315"/>
                </a:lnTo>
                <a:lnTo>
                  <a:pt x="1631701" y="1015401"/>
                </a:lnTo>
                <a:lnTo>
                  <a:pt x="1619741" y="1060516"/>
                </a:lnTo>
                <a:lnTo>
                  <a:pt x="1605335" y="1104583"/>
                </a:lnTo>
                <a:lnTo>
                  <a:pt x="1588561" y="1147524"/>
                </a:lnTo>
                <a:lnTo>
                  <a:pt x="1569497" y="1189262"/>
                </a:lnTo>
                <a:lnTo>
                  <a:pt x="1548221" y="1229719"/>
                </a:lnTo>
                <a:lnTo>
                  <a:pt x="1524810" y="1268817"/>
                </a:lnTo>
                <a:lnTo>
                  <a:pt x="1499341" y="1306480"/>
                </a:lnTo>
                <a:lnTo>
                  <a:pt x="1471892" y="1342630"/>
                </a:lnTo>
                <a:lnTo>
                  <a:pt x="1442542" y="1377189"/>
                </a:lnTo>
                <a:lnTo>
                  <a:pt x="1411366" y="1410080"/>
                </a:lnTo>
                <a:lnTo>
                  <a:pt x="1378444" y="1441226"/>
                </a:lnTo>
                <a:lnTo>
                  <a:pt x="1343852" y="1470548"/>
                </a:lnTo>
                <a:lnTo>
                  <a:pt x="1307668" y="1497970"/>
                </a:lnTo>
                <a:lnTo>
                  <a:pt x="1269970" y="1523414"/>
                </a:lnTo>
                <a:lnTo>
                  <a:pt x="1230835" y="1546802"/>
                </a:lnTo>
                <a:lnTo>
                  <a:pt x="1190341" y="1568058"/>
                </a:lnTo>
                <a:lnTo>
                  <a:pt x="1148566" y="1587103"/>
                </a:lnTo>
                <a:lnTo>
                  <a:pt x="1105586" y="1603860"/>
                </a:lnTo>
                <a:lnTo>
                  <a:pt x="1061480" y="1618251"/>
                </a:lnTo>
                <a:lnTo>
                  <a:pt x="1016325" y="1630200"/>
                </a:lnTo>
                <a:lnTo>
                  <a:pt x="970199" y="1639628"/>
                </a:lnTo>
                <a:lnTo>
                  <a:pt x="923180" y="1646458"/>
                </a:lnTo>
                <a:lnTo>
                  <a:pt x="875344" y="1650613"/>
                </a:lnTo>
                <a:lnTo>
                  <a:pt x="826770" y="1652015"/>
                </a:lnTo>
                <a:lnTo>
                  <a:pt x="778195" y="1650613"/>
                </a:lnTo>
                <a:lnTo>
                  <a:pt x="730359" y="1646458"/>
                </a:lnTo>
                <a:lnTo>
                  <a:pt x="683340" y="1639628"/>
                </a:lnTo>
                <a:lnTo>
                  <a:pt x="637214" y="1630200"/>
                </a:lnTo>
                <a:lnTo>
                  <a:pt x="592059" y="1618251"/>
                </a:lnTo>
                <a:lnTo>
                  <a:pt x="547953" y="1603860"/>
                </a:lnTo>
                <a:lnTo>
                  <a:pt x="504973" y="1587103"/>
                </a:lnTo>
                <a:lnTo>
                  <a:pt x="463198" y="1568058"/>
                </a:lnTo>
                <a:lnTo>
                  <a:pt x="422704" y="1546802"/>
                </a:lnTo>
                <a:lnTo>
                  <a:pt x="383569" y="1523414"/>
                </a:lnTo>
                <a:lnTo>
                  <a:pt x="345871" y="1497970"/>
                </a:lnTo>
                <a:lnTo>
                  <a:pt x="309687" y="1470548"/>
                </a:lnTo>
                <a:lnTo>
                  <a:pt x="275095" y="1441226"/>
                </a:lnTo>
                <a:lnTo>
                  <a:pt x="242173" y="1410081"/>
                </a:lnTo>
                <a:lnTo>
                  <a:pt x="210997" y="1377189"/>
                </a:lnTo>
                <a:lnTo>
                  <a:pt x="181647" y="1342630"/>
                </a:lnTo>
                <a:lnTo>
                  <a:pt x="154198" y="1306480"/>
                </a:lnTo>
                <a:lnTo>
                  <a:pt x="128729" y="1268817"/>
                </a:lnTo>
                <a:lnTo>
                  <a:pt x="105318" y="1229719"/>
                </a:lnTo>
                <a:lnTo>
                  <a:pt x="84042" y="1189262"/>
                </a:lnTo>
                <a:lnTo>
                  <a:pt x="64978" y="1147524"/>
                </a:lnTo>
                <a:lnTo>
                  <a:pt x="48204" y="1104583"/>
                </a:lnTo>
                <a:lnTo>
                  <a:pt x="33798" y="1060516"/>
                </a:lnTo>
                <a:lnTo>
                  <a:pt x="21838" y="1015401"/>
                </a:lnTo>
                <a:lnTo>
                  <a:pt x="12400" y="969315"/>
                </a:lnTo>
                <a:lnTo>
                  <a:pt x="5562" y="922336"/>
                </a:lnTo>
                <a:lnTo>
                  <a:pt x="1403" y="874541"/>
                </a:lnTo>
                <a:lnTo>
                  <a:pt x="0" y="826008"/>
                </a:lnTo>
                <a:close/>
              </a:path>
            </a:pathLst>
          </a:custGeom>
          <a:solidFill>
            <a:srgbClr val="B5D8E1"/>
          </a:solidFill>
          <a:ln w="25400">
            <a:solidFill>
              <a:srgbClr val="A73B46"/>
            </a:solidFill>
            <a:prstDash val="lg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729D8739-4589-7DA5-6D68-68B86FFBBD73}"/>
              </a:ext>
            </a:extLst>
          </p:cNvPr>
          <p:cNvSpPr/>
          <p:nvPr/>
        </p:nvSpPr>
        <p:spPr>
          <a:xfrm>
            <a:off x="5361242" y="1637919"/>
            <a:ext cx="1653539" cy="1652270"/>
          </a:xfrm>
          <a:custGeom>
            <a:avLst/>
            <a:gdLst/>
            <a:ahLst/>
            <a:cxnLst/>
            <a:rect l="l" t="t" r="r" b="b"/>
            <a:pathLst>
              <a:path w="1653540" h="1652270">
                <a:moveTo>
                  <a:pt x="0" y="826008"/>
                </a:moveTo>
                <a:lnTo>
                  <a:pt x="1403" y="777474"/>
                </a:lnTo>
                <a:lnTo>
                  <a:pt x="5562" y="729679"/>
                </a:lnTo>
                <a:lnTo>
                  <a:pt x="12400" y="682700"/>
                </a:lnTo>
                <a:lnTo>
                  <a:pt x="21838" y="636614"/>
                </a:lnTo>
                <a:lnTo>
                  <a:pt x="33798" y="591499"/>
                </a:lnTo>
                <a:lnTo>
                  <a:pt x="48204" y="547432"/>
                </a:lnTo>
                <a:lnTo>
                  <a:pt x="64978" y="504491"/>
                </a:lnTo>
                <a:lnTo>
                  <a:pt x="84042" y="462753"/>
                </a:lnTo>
                <a:lnTo>
                  <a:pt x="105318" y="422296"/>
                </a:lnTo>
                <a:lnTo>
                  <a:pt x="128729" y="383198"/>
                </a:lnTo>
                <a:lnTo>
                  <a:pt x="154198" y="345535"/>
                </a:lnTo>
                <a:lnTo>
                  <a:pt x="181647" y="309385"/>
                </a:lnTo>
                <a:lnTo>
                  <a:pt x="210997" y="274826"/>
                </a:lnTo>
                <a:lnTo>
                  <a:pt x="242173" y="241935"/>
                </a:lnTo>
                <a:lnTo>
                  <a:pt x="275095" y="210789"/>
                </a:lnTo>
                <a:lnTo>
                  <a:pt x="309687" y="181467"/>
                </a:lnTo>
                <a:lnTo>
                  <a:pt x="345871" y="154045"/>
                </a:lnTo>
                <a:lnTo>
                  <a:pt x="383569" y="128601"/>
                </a:lnTo>
                <a:lnTo>
                  <a:pt x="422704" y="105213"/>
                </a:lnTo>
                <a:lnTo>
                  <a:pt x="463198" y="83957"/>
                </a:lnTo>
                <a:lnTo>
                  <a:pt x="504973" y="64912"/>
                </a:lnTo>
                <a:lnTo>
                  <a:pt x="547953" y="48155"/>
                </a:lnTo>
                <a:lnTo>
                  <a:pt x="592059" y="33764"/>
                </a:lnTo>
                <a:lnTo>
                  <a:pt x="637214" y="21815"/>
                </a:lnTo>
                <a:lnTo>
                  <a:pt x="683340" y="12387"/>
                </a:lnTo>
                <a:lnTo>
                  <a:pt x="730359" y="5557"/>
                </a:lnTo>
                <a:lnTo>
                  <a:pt x="778195" y="1402"/>
                </a:lnTo>
                <a:lnTo>
                  <a:pt x="826769" y="0"/>
                </a:lnTo>
                <a:lnTo>
                  <a:pt x="875344" y="1402"/>
                </a:lnTo>
                <a:lnTo>
                  <a:pt x="923180" y="5557"/>
                </a:lnTo>
                <a:lnTo>
                  <a:pt x="970199" y="12387"/>
                </a:lnTo>
                <a:lnTo>
                  <a:pt x="1016325" y="21815"/>
                </a:lnTo>
                <a:lnTo>
                  <a:pt x="1061480" y="33764"/>
                </a:lnTo>
                <a:lnTo>
                  <a:pt x="1105586" y="48155"/>
                </a:lnTo>
                <a:lnTo>
                  <a:pt x="1148566" y="64912"/>
                </a:lnTo>
                <a:lnTo>
                  <a:pt x="1190341" y="83957"/>
                </a:lnTo>
                <a:lnTo>
                  <a:pt x="1230835" y="105213"/>
                </a:lnTo>
                <a:lnTo>
                  <a:pt x="1269970" y="128601"/>
                </a:lnTo>
                <a:lnTo>
                  <a:pt x="1307668" y="154045"/>
                </a:lnTo>
                <a:lnTo>
                  <a:pt x="1343852" y="181467"/>
                </a:lnTo>
                <a:lnTo>
                  <a:pt x="1378444" y="210789"/>
                </a:lnTo>
                <a:lnTo>
                  <a:pt x="1411366" y="241934"/>
                </a:lnTo>
                <a:lnTo>
                  <a:pt x="1442542" y="274826"/>
                </a:lnTo>
                <a:lnTo>
                  <a:pt x="1471892" y="309385"/>
                </a:lnTo>
                <a:lnTo>
                  <a:pt x="1499341" y="345535"/>
                </a:lnTo>
                <a:lnTo>
                  <a:pt x="1524810" y="383198"/>
                </a:lnTo>
                <a:lnTo>
                  <a:pt x="1548221" y="422296"/>
                </a:lnTo>
                <a:lnTo>
                  <a:pt x="1569497" y="462753"/>
                </a:lnTo>
                <a:lnTo>
                  <a:pt x="1588561" y="504491"/>
                </a:lnTo>
                <a:lnTo>
                  <a:pt x="1605335" y="547432"/>
                </a:lnTo>
                <a:lnTo>
                  <a:pt x="1619741" y="591499"/>
                </a:lnTo>
                <a:lnTo>
                  <a:pt x="1631701" y="636614"/>
                </a:lnTo>
                <a:lnTo>
                  <a:pt x="1641139" y="682700"/>
                </a:lnTo>
                <a:lnTo>
                  <a:pt x="1647977" y="729679"/>
                </a:lnTo>
                <a:lnTo>
                  <a:pt x="1652136" y="777474"/>
                </a:lnTo>
                <a:lnTo>
                  <a:pt x="1653539" y="826008"/>
                </a:lnTo>
                <a:lnTo>
                  <a:pt x="1652136" y="874541"/>
                </a:lnTo>
                <a:lnTo>
                  <a:pt x="1647977" y="922336"/>
                </a:lnTo>
                <a:lnTo>
                  <a:pt x="1641139" y="969315"/>
                </a:lnTo>
                <a:lnTo>
                  <a:pt x="1631701" y="1015401"/>
                </a:lnTo>
                <a:lnTo>
                  <a:pt x="1619741" y="1060516"/>
                </a:lnTo>
                <a:lnTo>
                  <a:pt x="1605335" y="1104583"/>
                </a:lnTo>
                <a:lnTo>
                  <a:pt x="1588561" y="1147524"/>
                </a:lnTo>
                <a:lnTo>
                  <a:pt x="1569497" y="1189262"/>
                </a:lnTo>
                <a:lnTo>
                  <a:pt x="1548221" y="1229719"/>
                </a:lnTo>
                <a:lnTo>
                  <a:pt x="1524810" y="1268817"/>
                </a:lnTo>
                <a:lnTo>
                  <a:pt x="1499341" y="1306480"/>
                </a:lnTo>
                <a:lnTo>
                  <a:pt x="1471892" y="1342630"/>
                </a:lnTo>
                <a:lnTo>
                  <a:pt x="1442542" y="1377189"/>
                </a:lnTo>
                <a:lnTo>
                  <a:pt x="1411366" y="1410080"/>
                </a:lnTo>
                <a:lnTo>
                  <a:pt x="1378444" y="1441226"/>
                </a:lnTo>
                <a:lnTo>
                  <a:pt x="1343852" y="1470548"/>
                </a:lnTo>
                <a:lnTo>
                  <a:pt x="1307668" y="1497970"/>
                </a:lnTo>
                <a:lnTo>
                  <a:pt x="1269970" y="1523414"/>
                </a:lnTo>
                <a:lnTo>
                  <a:pt x="1230835" y="1546802"/>
                </a:lnTo>
                <a:lnTo>
                  <a:pt x="1190341" y="1568058"/>
                </a:lnTo>
                <a:lnTo>
                  <a:pt x="1148566" y="1587103"/>
                </a:lnTo>
                <a:lnTo>
                  <a:pt x="1105586" y="1603860"/>
                </a:lnTo>
                <a:lnTo>
                  <a:pt x="1061480" y="1618251"/>
                </a:lnTo>
                <a:lnTo>
                  <a:pt x="1016325" y="1630200"/>
                </a:lnTo>
                <a:lnTo>
                  <a:pt x="970199" y="1639628"/>
                </a:lnTo>
                <a:lnTo>
                  <a:pt x="923180" y="1646458"/>
                </a:lnTo>
                <a:lnTo>
                  <a:pt x="875344" y="1650613"/>
                </a:lnTo>
                <a:lnTo>
                  <a:pt x="826769" y="1652015"/>
                </a:lnTo>
                <a:lnTo>
                  <a:pt x="778195" y="1650613"/>
                </a:lnTo>
                <a:lnTo>
                  <a:pt x="730359" y="1646458"/>
                </a:lnTo>
                <a:lnTo>
                  <a:pt x="683340" y="1639628"/>
                </a:lnTo>
                <a:lnTo>
                  <a:pt x="637214" y="1630200"/>
                </a:lnTo>
                <a:lnTo>
                  <a:pt x="592059" y="1618251"/>
                </a:lnTo>
                <a:lnTo>
                  <a:pt x="547953" y="1603860"/>
                </a:lnTo>
                <a:lnTo>
                  <a:pt x="504973" y="1587103"/>
                </a:lnTo>
                <a:lnTo>
                  <a:pt x="463198" y="1568058"/>
                </a:lnTo>
                <a:lnTo>
                  <a:pt x="422704" y="1546802"/>
                </a:lnTo>
                <a:lnTo>
                  <a:pt x="383569" y="1523414"/>
                </a:lnTo>
                <a:lnTo>
                  <a:pt x="345871" y="1497970"/>
                </a:lnTo>
                <a:lnTo>
                  <a:pt x="309687" y="1470548"/>
                </a:lnTo>
                <a:lnTo>
                  <a:pt x="275095" y="1441226"/>
                </a:lnTo>
                <a:lnTo>
                  <a:pt x="242173" y="1410081"/>
                </a:lnTo>
                <a:lnTo>
                  <a:pt x="210997" y="1377189"/>
                </a:lnTo>
                <a:lnTo>
                  <a:pt x="181647" y="1342630"/>
                </a:lnTo>
                <a:lnTo>
                  <a:pt x="154198" y="1306480"/>
                </a:lnTo>
                <a:lnTo>
                  <a:pt x="128729" y="1268817"/>
                </a:lnTo>
                <a:lnTo>
                  <a:pt x="105318" y="1229719"/>
                </a:lnTo>
                <a:lnTo>
                  <a:pt x="84042" y="1189262"/>
                </a:lnTo>
                <a:lnTo>
                  <a:pt x="64978" y="1147524"/>
                </a:lnTo>
                <a:lnTo>
                  <a:pt x="48204" y="1104583"/>
                </a:lnTo>
                <a:lnTo>
                  <a:pt x="33798" y="1060516"/>
                </a:lnTo>
                <a:lnTo>
                  <a:pt x="21838" y="1015401"/>
                </a:lnTo>
                <a:lnTo>
                  <a:pt x="12400" y="969315"/>
                </a:lnTo>
                <a:lnTo>
                  <a:pt x="5562" y="922336"/>
                </a:lnTo>
                <a:lnTo>
                  <a:pt x="1403" y="874541"/>
                </a:lnTo>
                <a:lnTo>
                  <a:pt x="0" y="826008"/>
                </a:lnTo>
                <a:close/>
              </a:path>
            </a:pathLst>
          </a:custGeom>
          <a:solidFill>
            <a:srgbClr val="9F00FF"/>
          </a:solidFill>
          <a:ln w="25400">
            <a:solidFill>
              <a:srgbClr val="A73B46"/>
            </a:solidFill>
            <a:prstDash val="lgDash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565E3E24-7818-6822-F2AD-6692398FE922}"/>
              </a:ext>
            </a:extLst>
          </p:cNvPr>
          <p:cNvSpPr/>
          <p:nvPr/>
        </p:nvSpPr>
        <p:spPr>
          <a:xfrm>
            <a:off x="7761542" y="1637919"/>
            <a:ext cx="1653539" cy="1652270"/>
          </a:xfrm>
          <a:custGeom>
            <a:avLst/>
            <a:gdLst/>
            <a:ahLst/>
            <a:cxnLst/>
            <a:rect l="l" t="t" r="r" b="b"/>
            <a:pathLst>
              <a:path w="1653540" h="1652270">
                <a:moveTo>
                  <a:pt x="0" y="826008"/>
                </a:moveTo>
                <a:lnTo>
                  <a:pt x="1403" y="777474"/>
                </a:lnTo>
                <a:lnTo>
                  <a:pt x="5562" y="729679"/>
                </a:lnTo>
                <a:lnTo>
                  <a:pt x="12400" y="682700"/>
                </a:lnTo>
                <a:lnTo>
                  <a:pt x="21838" y="636614"/>
                </a:lnTo>
                <a:lnTo>
                  <a:pt x="33798" y="591499"/>
                </a:lnTo>
                <a:lnTo>
                  <a:pt x="48204" y="547432"/>
                </a:lnTo>
                <a:lnTo>
                  <a:pt x="64978" y="504491"/>
                </a:lnTo>
                <a:lnTo>
                  <a:pt x="84042" y="462753"/>
                </a:lnTo>
                <a:lnTo>
                  <a:pt x="105318" y="422296"/>
                </a:lnTo>
                <a:lnTo>
                  <a:pt x="128729" y="383198"/>
                </a:lnTo>
                <a:lnTo>
                  <a:pt x="154198" y="345535"/>
                </a:lnTo>
                <a:lnTo>
                  <a:pt x="181647" y="309385"/>
                </a:lnTo>
                <a:lnTo>
                  <a:pt x="210997" y="274826"/>
                </a:lnTo>
                <a:lnTo>
                  <a:pt x="242173" y="241935"/>
                </a:lnTo>
                <a:lnTo>
                  <a:pt x="275095" y="210789"/>
                </a:lnTo>
                <a:lnTo>
                  <a:pt x="309687" y="181467"/>
                </a:lnTo>
                <a:lnTo>
                  <a:pt x="345871" y="154045"/>
                </a:lnTo>
                <a:lnTo>
                  <a:pt x="383569" y="128601"/>
                </a:lnTo>
                <a:lnTo>
                  <a:pt x="422704" y="105213"/>
                </a:lnTo>
                <a:lnTo>
                  <a:pt x="463198" y="83957"/>
                </a:lnTo>
                <a:lnTo>
                  <a:pt x="504973" y="64912"/>
                </a:lnTo>
                <a:lnTo>
                  <a:pt x="547953" y="48155"/>
                </a:lnTo>
                <a:lnTo>
                  <a:pt x="592059" y="33764"/>
                </a:lnTo>
                <a:lnTo>
                  <a:pt x="637214" y="21815"/>
                </a:lnTo>
                <a:lnTo>
                  <a:pt x="683340" y="12387"/>
                </a:lnTo>
                <a:lnTo>
                  <a:pt x="730359" y="5557"/>
                </a:lnTo>
                <a:lnTo>
                  <a:pt x="778195" y="1402"/>
                </a:lnTo>
                <a:lnTo>
                  <a:pt x="826770" y="0"/>
                </a:lnTo>
                <a:lnTo>
                  <a:pt x="875344" y="1402"/>
                </a:lnTo>
                <a:lnTo>
                  <a:pt x="923180" y="5557"/>
                </a:lnTo>
                <a:lnTo>
                  <a:pt x="970199" y="12387"/>
                </a:lnTo>
                <a:lnTo>
                  <a:pt x="1016325" y="21815"/>
                </a:lnTo>
                <a:lnTo>
                  <a:pt x="1061480" y="33764"/>
                </a:lnTo>
                <a:lnTo>
                  <a:pt x="1105586" y="48155"/>
                </a:lnTo>
                <a:lnTo>
                  <a:pt x="1148566" y="64912"/>
                </a:lnTo>
                <a:lnTo>
                  <a:pt x="1190341" y="83957"/>
                </a:lnTo>
                <a:lnTo>
                  <a:pt x="1230835" y="105213"/>
                </a:lnTo>
                <a:lnTo>
                  <a:pt x="1269970" y="128601"/>
                </a:lnTo>
                <a:lnTo>
                  <a:pt x="1307668" y="154045"/>
                </a:lnTo>
                <a:lnTo>
                  <a:pt x="1343852" y="181467"/>
                </a:lnTo>
                <a:lnTo>
                  <a:pt x="1378444" y="210789"/>
                </a:lnTo>
                <a:lnTo>
                  <a:pt x="1411366" y="241934"/>
                </a:lnTo>
                <a:lnTo>
                  <a:pt x="1442542" y="274826"/>
                </a:lnTo>
                <a:lnTo>
                  <a:pt x="1471892" y="309385"/>
                </a:lnTo>
                <a:lnTo>
                  <a:pt x="1499341" y="345535"/>
                </a:lnTo>
                <a:lnTo>
                  <a:pt x="1524810" y="383198"/>
                </a:lnTo>
                <a:lnTo>
                  <a:pt x="1548221" y="422296"/>
                </a:lnTo>
                <a:lnTo>
                  <a:pt x="1569497" y="462753"/>
                </a:lnTo>
                <a:lnTo>
                  <a:pt x="1588561" y="504491"/>
                </a:lnTo>
                <a:lnTo>
                  <a:pt x="1605335" y="547432"/>
                </a:lnTo>
                <a:lnTo>
                  <a:pt x="1619741" y="591499"/>
                </a:lnTo>
                <a:lnTo>
                  <a:pt x="1631701" y="636614"/>
                </a:lnTo>
                <a:lnTo>
                  <a:pt x="1641139" y="682700"/>
                </a:lnTo>
                <a:lnTo>
                  <a:pt x="1647977" y="729679"/>
                </a:lnTo>
                <a:lnTo>
                  <a:pt x="1652136" y="777474"/>
                </a:lnTo>
                <a:lnTo>
                  <a:pt x="1653540" y="826008"/>
                </a:lnTo>
                <a:lnTo>
                  <a:pt x="1652136" y="874541"/>
                </a:lnTo>
                <a:lnTo>
                  <a:pt x="1647977" y="922336"/>
                </a:lnTo>
                <a:lnTo>
                  <a:pt x="1641139" y="969315"/>
                </a:lnTo>
                <a:lnTo>
                  <a:pt x="1631701" y="1015401"/>
                </a:lnTo>
                <a:lnTo>
                  <a:pt x="1619741" y="1060516"/>
                </a:lnTo>
                <a:lnTo>
                  <a:pt x="1605335" y="1104583"/>
                </a:lnTo>
                <a:lnTo>
                  <a:pt x="1588561" y="1147524"/>
                </a:lnTo>
                <a:lnTo>
                  <a:pt x="1569497" y="1189262"/>
                </a:lnTo>
                <a:lnTo>
                  <a:pt x="1548221" y="1229719"/>
                </a:lnTo>
                <a:lnTo>
                  <a:pt x="1524810" y="1268817"/>
                </a:lnTo>
                <a:lnTo>
                  <a:pt x="1499341" y="1306480"/>
                </a:lnTo>
                <a:lnTo>
                  <a:pt x="1471892" y="1342630"/>
                </a:lnTo>
                <a:lnTo>
                  <a:pt x="1442542" y="1377189"/>
                </a:lnTo>
                <a:lnTo>
                  <a:pt x="1411366" y="1410080"/>
                </a:lnTo>
                <a:lnTo>
                  <a:pt x="1378444" y="1441226"/>
                </a:lnTo>
                <a:lnTo>
                  <a:pt x="1343852" y="1470548"/>
                </a:lnTo>
                <a:lnTo>
                  <a:pt x="1307668" y="1497970"/>
                </a:lnTo>
                <a:lnTo>
                  <a:pt x="1269970" y="1523414"/>
                </a:lnTo>
                <a:lnTo>
                  <a:pt x="1230835" y="1546802"/>
                </a:lnTo>
                <a:lnTo>
                  <a:pt x="1190341" y="1568058"/>
                </a:lnTo>
                <a:lnTo>
                  <a:pt x="1148566" y="1587103"/>
                </a:lnTo>
                <a:lnTo>
                  <a:pt x="1105586" y="1603860"/>
                </a:lnTo>
                <a:lnTo>
                  <a:pt x="1061480" y="1618251"/>
                </a:lnTo>
                <a:lnTo>
                  <a:pt x="1016325" y="1630200"/>
                </a:lnTo>
                <a:lnTo>
                  <a:pt x="970199" y="1639628"/>
                </a:lnTo>
                <a:lnTo>
                  <a:pt x="923180" y="1646458"/>
                </a:lnTo>
                <a:lnTo>
                  <a:pt x="875344" y="1650613"/>
                </a:lnTo>
                <a:lnTo>
                  <a:pt x="826770" y="1652015"/>
                </a:lnTo>
                <a:lnTo>
                  <a:pt x="778195" y="1650613"/>
                </a:lnTo>
                <a:lnTo>
                  <a:pt x="730359" y="1646458"/>
                </a:lnTo>
                <a:lnTo>
                  <a:pt x="683340" y="1639628"/>
                </a:lnTo>
                <a:lnTo>
                  <a:pt x="637214" y="1630200"/>
                </a:lnTo>
                <a:lnTo>
                  <a:pt x="592059" y="1618251"/>
                </a:lnTo>
                <a:lnTo>
                  <a:pt x="547953" y="1603860"/>
                </a:lnTo>
                <a:lnTo>
                  <a:pt x="504973" y="1587103"/>
                </a:lnTo>
                <a:lnTo>
                  <a:pt x="463198" y="1568058"/>
                </a:lnTo>
                <a:lnTo>
                  <a:pt x="422704" y="1546802"/>
                </a:lnTo>
                <a:lnTo>
                  <a:pt x="383569" y="1523414"/>
                </a:lnTo>
                <a:lnTo>
                  <a:pt x="345871" y="1497970"/>
                </a:lnTo>
                <a:lnTo>
                  <a:pt x="309687" y="1470548"/>
                </a:lnTo>
                <a:lnTo>
                  <a:pt x="275095" y="1441226"/>
                </a:lnTo>
                <a:lnTo>
                  <a:pt x="242173" y="1410081"/>
                </a:lnTo>
                <a:lnTo>
                  <a:pt x="210997" y="1377189"/>
                </a:lnTo>
                <a:lnTo>
                  <a:pt x="181647" y="1342630"/>
                </a:lnTo>
                <a:lnTo>
                  <a:pt x="154198" y="1306480"/>
                </a:lnTo>
                <a:lnTo>
                  <a:pt x="128729" y="1268817"/>
                </a:lnTo>
                <a:lnTo>
                  <a:pt x="105318" y="1229719"/>
                </a:lnTo>
                <a:lnTo>
                  <a:pt x="84042" y="1189262"/>
                </a:lnTo>
                <a:lnTo>
                  <a:pt x="64978" y="1147524"/>
                </a:lnTo>
                <a:lnTo>
                  <a:pt x="48204" y="1104583"/>
                </a:lnTo>
                <a:lnTo>
                  <a:pt x="33798" y="1060516"/>
                </a:lnTo>
                <a:lnTo>
                  <a:pt x="21838" y="1015401"/>
                </a:lnTo>
                <a:lnTo>
                  <a:pt x="12400" y="969315"/>
                </a:lnTo>
                <a:lnTo>
                  <a:pt x="5562" y="922336"/>
                </a:lnTo>
                <a:lnTo>
                  <a:pt x="1403" y="874541"/>
                </a:lnTo>
                <a:lnTo>
                  <a:pt x="0" y="826008"/>
                </a:lnTo>
                <a:close/>
              </a:path>
            </a:pathLst>
          </a:custGeom>
          <a:solidFill>
            <a:srgbClr val="FCAF17"/>
          </a:solidFill>
          <a:ln w="25400">
            <a:solidFill>
              <a:srgbClr val="A73B46"/>
            </a:solidFill>
            <a:prstDash val="lgDash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11">
            <a:extLst>
              <a:ext uri="{FF2B5EF4-FFF2-40B4-BE49-F238E27FC236}">
                <a16:creationId xmlns:a16="http://schemas.microsoft.com/office/drawing/2014/main" id="{78919173-103D-B27C-5348-A47E591665D7}"/>
              </a:ext>
            </a:extLst>
          </p:cNvPr>
          <p:cNvSpPr/>
          <p:nvPr/>
        </p:nvSpPr>
        <p:spPr>
          <a:xfrm>
            <a:off x="2525843" y="1637919"/>
            <a:ext cx="0" cy="4384040"/>
          </a:xfrm>
          <a:custGeom>
            <a:avLst/>
            <a:gdLst/>
            <a:ahLst/>
            <a:cxnLst/>
            <a:rect l="l" t="t" r="r" b="b"/>
            <a:pathLst>
              <a:path h="4384040">
                <a:moveTo>
                  <a:pt x="0" y="0"/>
                </a:moveTo>
                <a:lnTo>
                  <a:pt x="0" y="4383430"/>
                </a:lnTo>
              </a:path>
            </a:pathLst>
          </a:custGeom>
          <a:ln w="15875">
            <a:solidFill>
              <a:srgbClr val="CAC9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2">
            <a:extLst>
              <a:ext uri="{FF2B5EF4-FFF2-40B4-BE49-F238E27FC236}">
                <a16:creationId xmlns:a16="http://schemas.microsoft.com/office/drawing/2014/main" id="{3D9F55F5-E53F-064C-200D-C4016AE3FA19}"/>
              </a:ext>
            </a:extLst>
          </p:cNvPr>
          <p:cNvSpPr txBox="1"/>
          <p:nvPr/>
        </p:nvSpPr>
        <p:spPr>
          <a:xfrm>
            <a:off x="170626" y="3303660"/>
            <a:ext cx="2307590" cy="2921953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207645" indent="-120014">
              <a:lnSpc>
                <a:spcPct val="100000"/>
              </a:lnSpc>
              <a:spcBef>
                <a:spcPts val="844"/>
              </a:spcBef>
            </a:pPr>
            <a:endParaRPr sz="1800" dirty="0">
              <a:latin typeface="Tahoma"/>
              <a:cs typeface="Tahoma"/>
            </a:endParaRPr>
          </a:p>
          <a:p>
            <a:pPr marL="207645" marR="205740" algn="ctr">
              <a:lnSpc>
                <a:spcPct val="100000"/>
              </a:lnSpc>
              <a:spcBef>
                <a:spcPts val="750"/>
              </a:spcBef>
            </a:pPr>
            <a:r>
              <a:rPr sz="1800" spc="70" dirty="0">
                <a:latin typeface="Verdana"/>
                <a:cs typeface="Verdana"/>
              </a:rPr>
              <a:t>Р</a:t>
            </a:r>
            <a:r>
              <a:rPr sz="1800" spc="75" dirty="0">
                <a:latin typeface="Verdana"/>
                <a:cs typeface="Verdana"/>
              </a:rPr>
              <a:t>а</a:t>
            </a:r>
            <a:r>
              <a:rPr sz="1800" spc="40" dirty="0">
                <a:latin typeface="Verdana"/>
                <a:cs typeface="Verdana"/>
              </a:rPr>
              <a:t>с</a:t>
            </a:r>
            <a:r>
              <a:rPr sz="1800" spc="85" dirty="0">
                <a:latin typeface="Verdana"/>
                <a:cs typeface="Verdana"/>
              </a:rPr>
              <a:t>п</a:t>
            </a:r>
            <a:r>
              <a:rPr sz="1800" spc="90" dirty="0">
                <a:latin typeface="Verdana"/>
                <a:cs typeface="Verdana"/>
              </a:rPr>
              <a:t>р</a:t>
            </a:r>
            <a:r>
              <a:rPr sz="1800" spc="25" dirty="0">
                <a:latin typeface="Verdana"/>
                <a:cs typeface="Verdana"/>
              </a:rPr>
              <a:t>ед</a:t>
            </a:r>
            <a:r>
              <a:rPr sz="1800" spc="15" dirty="0">
                <a:latin typeface="Verdana"/>
                <a:cs typeface="Verdana"/>
              </a:rPr>
              <a:t>е</a:t>
            </a:r>
            <a:r>
              <a:rPr sz="1800" spc="25" dirty="0">
                <a:latin typeface="Verdana"/>
                <a:cs typeface="Verdana"/>
              </a:rPr>
              <a:t>ле</a:t>
            </a:r>
            <a:r>
              <a:rPr sz="1800" spc="20" dirty="0">
                <a:latin typeface="Verdana"/>
                <a:cs typeface="Verdana"/>
              </a:rPr>
              <a:t>н</a:t>
            </a:r>
            <a:r>
              <a:rPr sz="1800" spc="35" dirty="0">
                <a:latin typeface="Verdana"/>
                <a:cs typeface="Verdana"/>
              </a:rPr>
              <a:t>ие  </a:t>
            </a:r>
            <a:r>
              <a:rPr sz="1800" dirty="0">
                <a:latin typeface="Verdana"/>
                <a:cs typeface="Verdana"/>
              </a:rPr>
              <a:t>обязанностей, </a:t>
            </a:r>
            <a:r>
              <a:rPr sz="1800" spc="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сплочение </a:t>
            </a:r>
            <a:r>
              <a:rPr sz="1800" spc="35" dirty="0">
                <a:latin typeface="Verdana"/>
                <a:cs typeface="Verdana"/>
              </a:rPr>
              <a:t> </a:t>
            </a:r>
            <a:r>
              <a:rPr sz="1800" spc="-35" dirty="0">
                <a:latin typeface="Verdana"/>
                <a:cs typeface="Verdana"/>
              </a:rPr>
              <a:t>коллектива, 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spc="15" dirty="0">
                <a:latin typeface="Verdana"/>
                <a:cs typeface="Verdana"/>
              </a:rPr>
              <a:t>изучение </a:t>
            </a:r>
            <a:r>
              <a:rPr sz="1800" spc="20" dirty="0">
                <a:latin typeface="Verdana"/>
                <a:cs typeface="Verdana"/>
              </a:rPr>
              <a:t> </a:t>
            </a:r>
            <a:r>
              <a:rPr sz="1800" spc="45" dirty="0">
                <a:latin typeface="Verdana"/>
                <a:cs typeface="Verdana"/>
              </a:rPr>
              <a:t>информации</a:t>
            </a:r>
            <a:endParaRPr sz="1800" dirty="0">
              <a:latin typeface="Verdana"/>
              <a:cs typeface="Verdana"/>
            </a:endParaRPr>
          </a:p>
          <a:p>
            <a:pPr marL="12700" algn="ctr">
              <a:lnSpc>
                <a:spcPct val="100000"/>
              </a:lnSpc>
              <a:spcBef>
                <a:spcPts val="1715"/>
              </a:spcBef>
            </a:pPr>
            <a:r>
              <a:rPr sz="1800" b="1" spc="-85" dirty="0">
                <a:solidFill>
                  <a:srgbClr val="FBB3C1"/>
                </a:solidFill>
                <a:latin typeface="Tahoma"/>
                <a:cs typeface="Tahoma"/>
              </a:rPr>
              <a:t>-</a:t>
            </a:r>
            <a:r>
              <a:rPr sz="1800" b="1" spc="-35" dirty="0">
                <a:solidFill>
                  <a:srgbClr val="FBB3C1"/>
                </a:solidFill>
                <a:latin typeface="Tahoma"/>
                <a:cs typeface="Tahoma"/>
              </a:rPr>
              <a:t> </a:t>
            </a:r>
            <a:r>
              <a:rPr lang="ru-RU" b="1" spc="65" dirty="0">
                <a:solidFill>
                  <a:srgbClr val="FBB3C1"/>
                </a:solidFill>
                <a:latin typeface="Tahoma"/>
                <a:cs typeface="Tahoma"/>
              </a:rPr>
              <a:t>Помогаева Ангелина</a:t>
            </a:r>
            <a:endParaRPr sz="1800" dirty="0">
              <a:solidFill>
                <a:srgbClr val="FBB3C1"/>
              </a:solidFill>
              <a:latin typeface="Tahoma"/>
              <a:cs typeface="Tahoma"/>
            </a:endParaRPr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433319DA-0F9A-C93D-1C5B-CA3E39584FBF}"/>
              </a:ext>
            </a:extLst>
          </p:cNvPr>
          <p:cNvSpPr/>
          <p:nvPr/>
        </p:nvSpPr>
        <p:spPr>
          <a:xfrm>
            <a:off x="4953000" y="1734774"/>
            <a:ext cx="0" cy="4384040"/>
          </a:xfrm>
          <a:custGeom>
            <a:avLst/>
            <a:gdLst/>
            <a:ahLst/>
            <a:cxnLst/>
            <a:rect l="l" t="t" r="r" b="b"/>
            <a:pathLst>
              <a:path h="4384040">
                <a:moveTo>
                  <a:pt x="0" y="0"/>
                </a:moveTo>
                <a:lnTo>
                  <a:pt x="0" y="4383430"/>
                </a:lnTo>
              </a:path>
            </a:pathLst>
          </a:custGeom>
          <a:ln w="15875">
            <a:solidFill>
              <a:srgbClr val="CAC9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4">
            <a:extLst>
              <a:ext uri="{FF2B5EF4-FFF2-40B4-BE49-F238E27FC236}">
                <a16:creationId xmlns:a16="http://schemas.microsoft.com/office/drawing/2014/main" id="{DE428DEF-2A6A-D2EB-738C-0CBA8E8627CB}"/>
              </a:ext>
            </a:extLst>
          </p:cNvPr>
          <p:cNvSpPr/>
          <p:nvPr/>
        </p:nvSpPr>
        <p:spPr>
          <a:xfrm>
            <a:off x="7423022" y="1734774"/>
            <a:ext cx="0" cy="4384040"/>
          </a:xfrm>
          <a:custGeom>
            <a:avLst/>
            <a:gdLst/>
            <a:ahLst/>
            <a:cxnLst/>
            <a:rect l="l" t="t" r="r" b="b"/>
            <a:pathLst>
              <a:path h="4384040">
                <a:moveTo>
                  <a:pt x="0" y="0"/>
                </a:moveTo>
                <a:lnTo>
                  <a:pt x="0" y="4383430"/>
                </a:lnTo>
              </a:path>
            </a:pathLst>
          </a:custGeom>
          <a:ln w="15875">
            <a:solidFill>
              <a:srgbClr val="CAC9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5">
            <a:extLst>
              <a:ext uri="{FF2B5EF4-FFF2-40B4-BE49-F238E27FC236}">
                <a16:creationId xmlns:a16="http://schemas.microsoft.com/office/drawing/2014/main" id="{8035AFF5-B6A9-949E-6D92-53519432CA93}"/>
              </a:ext>
            </a:extLst>
          </p:cNvPr>
          <p:cNvSpPr txBox="1"/>
          <p:nvPr/>
        </p:nvSpPr>
        <p:spPr>
          <a:xfrm>
            <a:off x="2623407" y="3303437"/>
            <a:ext cx="2197735" cy="2682240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26034" algn="ctr">
              <a:lnSpc>
                <a:spcPct val="100000"/>
              </a:lnSpc>
              <a:spcBef>
                <a:spcPts val="1275"/>
              </a:spcBef>
            </a:pPr>
            <a:endParaRPr sz="1800" dirty="0">
              <a:latin typeface="Tahoma"/>
              <a:cs typeface="Tahoma"/>
            </a:endParaRPr>
          </a:p>
          <a:p>
            <a:pPr marL="41910" marR="5080" algn="ctr">
              <a:lnSpc>
                <a:spcPct val="100000"/>
              </a:lnSpc>
              <a:spcBef>
                <a:spcPts val="1175"/>
              </a:spcBef>
            </a:pPr>
            <a:r>
              <a:rPr sz="1800" spc="50" dirty="0">
                <a:latin typeface="Verdana"/>
                <a:cs typeface="Verdana"/>
              </a:rPr>
              <a:t>Поиск</a:t>
            </a:r>
            <a:r>
              <a:rPr sz="1800" spc="-180" dirty="0">
                <a:latin typeface="Verdana"/>
                <a:cs typeface="Verdana"/>
              </a:rPr>
              <a:t> </a:t>
            </a:r>
            <a:r>
              <a:rPr sz="1800" spc="75" dirty="0">
                <a:latin typeface="Verdana"/>
                <a:cs typeface="Verdana"/>
              </a:rPr>
              <a:t>и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изуче</a:t>
            </a:r>
            <a:r>
              <a:rPr sz="1800" spc="-5" dirty="0">
                <a:latin typeface="Verdana"/>
                <a:cs typeface="Verdana"/>
              </a:rPr>
              <a:t>н</a:t>
            </a:r>
            <a:r>
              <a:rPr sz="1800" spc="35" dirty="0">
                <a:latin typeface="Verdana"/>
                <a:cs typeface="Verdana"/>
              </a:rPr>
              <a:t>ие  </a:t>
            </a:r>
            <a:r>
              <a:rPr sz="1800" spc="15" dirty="0">
                <a:latin typeface="Verdana"/>
                <a:cs typeface="Verdana"/>
              </a:rPr>
              <a:t>информации, </a:t>
            </a:r>
            <a:r>
              <a:rPr sz="1800" spc="20" dirty="0">
                <a:latin typeface="Verdana"/>
                <a:cs typeface="Verdana"/>
              </a:rPr>
              <a:t> </a:t>
            </a:r>
            <a:r>
              <a:rPr sz="1800" spc="10" dirty="0">
                <a:latin typeface="Verdana"/>
                <a:cs typeface="Verdana"/>
              </a:rPr>
              <a:t>разработка 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spc="-15" dirty="0">
                <a:latin typeface="Verdana"/>
                <a:cs typeface="Verdana"/>
              </a:rPr>
              <a:t>рецептуры.</a:t>
            </a:r>
            <a:endParaRPr sz="1800" dirty="0">
              <a:latin typeface="Verdana"/>
              <a:cs typeface="Verdana"/>
            </a:endParaRPr>
          </a:p>
          <a:p>
            <a:pPr marL="288925" marR="252729" indent="-1270" algn="ctr">
              <a:lnSpc>
                <a:spcPct val="100000"/>
              </a:lnSpc>
              <a:spcBef>
                <a:spcPts val="5"/>
              </a:spcBef>
            </a:pPr>
            <a:r>
              <a:rPr lang="ru-RU" sz="1800" spc="45" dirty="0">
                <a:latin typeface="Verdana"/>
                <a:cs typeface="Verdana"/>
              </a:rPr>
              <a:t>И</a:t>
            </a:r>
            <a:r>
              <a:rPr sz="1800" spc="45" dirty="0" err="1">
                <a:latin typeface="Verdana"/>
                <a:cs typeface="Verdana"/>
              </a:rPr>
              <a:t>дейный</a:t>
            </a:r>
            <a:r>
              <a:rPr sz="1800" spc="45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вдохно</a:t>
            </a:r>
            <a:r>
              <a:rPr sz="1800" spc="-5" dirty="0">
                <a:latin typeface="Verdana"/>
                <a:cs typeface="Verdana"/>
              </a:rPr>
              <a:t>в</a:t>
            </a:r>
            <a:r>
              <a:rPr sz="1800" dirty="0">
                <a:latin typeface="Verdana"/>
                <a:cs typeface="Verdana"/>
              </a:rPr>
              <a:t>и</a:t>
            </a:r>
            <a:r>
              <a:rPr sz="1800" spc="-10" dirty="0">
                <a:latin typeface="Verdana"/>
                <a:cs typeface="Verdana"/>
              </a:rPr>
              <a:t>т</a:t>
            </a:r>
            <a:r>
              <a:rPr sz="1800" spc="-5" dirty="0">
                <a:latin typeface="Verdana"/>
                <a:cs typeface="Verdana"/>
              </a:rPr>
              <a:t>ель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lang="ru-RU" sz="1800" b="1" spc="-85" dirty="0">
                <a:solidFill>
                  <a:srgbClr val="A73B46"/>
                </a:solidFill>
                <a:latin typeface="Tahoma"/>
                <a:cs typeface="Tahoma"/>
              </a:rPr>
              <a:t> </a:t>
            </a:r>
            <a:r>
              <a:rPr sz="1800" b="1" spc="-85" dirty="0">
                <a:solidFill>
                  <a:srgbClr val="B5D8E1"/>
                </a:solidFill>
                <a:latin typeface="Tahoma"/>
                <a:cs typeface="Tahoma"/>
              </a:rPr>
              <a:t>-</a:t>
            </a:r>
            <a:r>
              <a:rPr sz="1800" b="1" spc="-35" dirty="0">
                <a:solidFill>
                  <a:srgbClr val="B5D8E1"/>
                </a:solidFill>
                <a:latin typeface="Tahoma"/>
                <a:cs typeface="Tahoma"/>
              </a:rPr>
              <a:t> </a:t>
            </a:r>
            <a:r>
              <a:rPr lang="ru-RU" b="1" spc="114" dirty="0">
                <a:solidFill>
                  <a:srgbClr val="B5D8E1"/>
                </a:solidFill>
                <a:latin typeface="Tahoma"/>
                <a:cs typeface="Tahoma"/>
              </a:rPr>
              <a:t>Бугаева Арина</a:t>
            </a:r>
            <a:endParaRPr sz="1800" dirty="0">
              <a:solidFill>
                <a:srgbClr val="B5D8E1"/>
              </a:solidFill>
              <a:latin typeface="Tahoma"/>
              <a:cs typeface="Tahoma"/>
            </a:endParaRPr>
          </a:p>
        </p:txBody>
      </p:sp>
      <p:sp>
        <p:nvSpPr>
          <p:cNvPr id="11" name="object 16">
            <a:extLst>
              <a:ext uri="{FF2B5EF4-FFF2-40B4-BE49-F238E27FC236}">
                <a16:creationId xmlns:a16="http://schemas.microsoft.com/office/drawing/2014/main" id="{548705BF-C09B-FD17-37C1-B205FB0FF84D}"/>
              </a:ext>
            </a:extLst>
          </p:cNvPr>
          <p:cNvSpPr txBox="1"/>
          <p:nvPr/>
        </p:nvSpPr>
        <p:spPr>
          <a:xfrm>
            <a:off x="5565961" y="3442439"/>
            <a:ext cx="125634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80" dirty="0">
                <a:solidFill>
                  <a:srgbClr val="9F00FF"/>
                </a:solidFill>
                <a:latin typeface="Tahoma"/>
                <a:cs typeface="Tahoma"/>
              </a:rPr>
              <a:t>Технолог</a:t>
            </a:r>
            <a:endParaRPr sz="1800" dirty="0">
              <a:solidFill>
                <a:srgbClr val="9F00FF"/>
              </a:solidFill>
              <a:latin typeface="Tahoma"/>
              <a:cs typeface="Tahoma"/>
            </a:endParaRPr>
          </a:p>
        </p:txBody>
      </p:sp>
      <p:sp>
        <p:nvSpPr>
          <p:cNvPr id="12" name="object 17">
            <a:extLst>
              <a:ext uri="{FF2B5EF4-FFF2-40B4-BE49-F238E27FC236}">
                <a16:creationId xmlns:a16="http://schemas.microsoft.com/office/drawing/2014/main" id="{56FB56CD-D5BE-AD4C-D279-DB04E1C89E74}"/>
              </a:ext>
            </a:extLst>
          </p:cNvPr>
          <p:cNvSpPr txBox="1"/>
          <p:nvPr/>
        </p:nvSpPr>
        <p:spPr>
          <a:xfrm>
            <a:off x="5176417" y="3877175"/>
            <a:ext cx="2023189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latin typeface="Verdana"/>
                <a:cs typeface="Verdana"/>
              </a:rPr>
              <a:t>Под</a:t>
            </a:r>
            <a:r>
              <a:rPr sz="1800" spc="40" dirty="0">
                <a:latin typeface="Verdana"/>
                <a:cs typeface="Verdana"/>
              </a:rPr>
              <a:t>г</a:t>
            </a:r>
            <a:r>
              <a:rPr sz="1800" spc="-5" dirty="0">
                <a:latin typeface="Verdana"/>
                <a:cs typeface="Verdana"/>
              </a:rPr>
              <a:t>отов</a:t>
            </a:r>
            <a:r>
              <a:rPr sz="1800" spc="-15" dirty="0">
                <a:latin typeface="Verdana"/>
                <a:cs typeface="Verdana"/>
              </a:rPr>
              <a:t>к</a:t>
            </a:r>
            <a:r>
              <a:rPr sz="1800" spc="-45" dirty="0">
                <a:latin typeface="Verdana"/>
                <a:cs typeface="Verdana"/>
              </a:rPr>
              <a:t>а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т</a:t>
            </a:r>
            <a:r>
              <a:rPr sz="1800" spc="-40" dirty="0">
                <a:latin typeface="Verdana"/>
                <a:cs typeface="Verdana"/>
              </a:rPr>
              <a:t>е</a:t>
            </a:r>
            <a:r>
              <a:rPr sz="1800" spc="-75" dirty="0">
                <a:latin typeface="Verdana"/>
                <a:cs typeface="Verdana"/>
              </a:rPr>
              <a:t>кста,  </a:t>
            </a:r>
            <a:r>
              <a:rPr sz="1800" spc="35" dirty="0">
                <a:latin typeface="Verdana"/>
                <a:cs typeface="Verdana"/>
              </a:rPr>
              <a:t>поиск</a:t>
            </a:r>
            <a:r>
              <a:rPr sz="1800" spc="-185" dirty="0">
                <a:latin typeface="Verdana"/>
                <a:cs typeface="Verdana"/>
              </a:rPr>
              <a:t> </a:t>
            </a:r>
            <a:r>
              <a:rPr sz="1800" spc="75" dirty="0">
                <a:latin typeface="Verdana"/>
                <a:cs typeface="Verdana"/>
              </a:rPr>
              <a:t>и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65" dirty="0">
                <a:latin typeface="Verdana"/>
                <a:cs typeface="Verdana"/>
              </a:rPr>
              <a:t>и</a:t>
            </a:r>
            <a:r>
              <a:rPr sz="1800" spc="-5" dirty="0">
                <a:latin typeface="Verdana"/>
                <a:cs typeface="Verdana"/>
              </a:rPr>
              <a:t>зуче</a:t>
            </a:r>
            <a:r>
              <a:rPr sz="1800" spc="-20" dirty="0">
                <a:latin typeface="Verdana"/>
                <a:cs typeface="Verdana"/>
              </a:rPr>
              <a:t>н</a:t>
            </a:r>
            <a:r>
              <a:rPr sz="1800" spc="40" dirty="0">
                <a:latin typeface="Verdana"/>
                <a:cs typeface="Verdana"/>
              </a:rPr>
              <a:t>ие  </a:t>
            </a:r>
            <a:r>
              <a:rPr sz="1800" spc="15" dirty="0">
                <a:latin typeface="Verdana"/>
                <a:cs typeface="Verdana"/>
              </a:rPr>
              <a:t>информации, </a:t>
            </a:r>
            <a:r>
              <a:rPr sz="1800" spc="20" dirty="0">
                <a:latin typeface="Verdana"/>
                <a:cs typeface="Verdana"/>
              </a:rPr>
              <a:t> </a:t>
            </a:r>
            <a:r>
              <a:rPr sz="1800" spc="10" dirty="0">
                <a:latin typeface="Verdana"/>
                <a:cs typeface="Verdana"/>
              </a:rPr>
              <a:t>разработка 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spc="20" dirty="0">
                <a:latin typeface="Verdana"/>
                <a:cs typeface="Verdana"/>
              </a:rPr>
              <a:t>рецептуры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3" name="object 18">
            <a:extLst>
              <a:ext uri="{FF2B5EF4-FFF2-40B4-BE49-F238E27FC236}">
                <a16:creationId xmlns:a16="http://schemas.microsoft.com/office/drawing/2014/main" id="{5A141FF1-9D5D-2B5E-AC93-BBCB2FDC5C13}"/>
              </a:ext>
            </a:extLst>
          </p:cNvPr>
          <p:cNvSpPr txBox="1"/>
          <p:nvPr/>
        </p:nvSpPr>
        <p:spPr>
          <a:xfrm>
            <a:off x="5173140" y="5650938"/>
            <a:ext cx="202319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spc="-85" dirty="0">
                <a:solidFill>
                  <a:srgbClr val="9F00FF"/>
                </a:solidFill>
                <a:latin typeface="Tahoma"/>
                <a:cs typeface="Tahoma"/>
              </a:rPr>
              <a:t>-</a:t>
            </a:r>
            <a:r>
              <a:rPr sz="1800" b="1" spc="-35" dirty="0">
                <a:solidFill>
                  <a:srgbClr val="9F00FF"/>
                </a:solidFill>
                <a:latin typeface="Tahoma"/>
                <a:cs typeface="Tahoma"/>
              </a:rPr>
              <a:t> </a:t>
            </a:r>
            <a:r>
              <a:rPr lang="ru-RU" sz="1800" b="1" spc="95" dirty="0">
                <a:solidFill>
                  <a:srgbClr val="9F00FF"/>
                </a:solidFill>
                <a:latin typeface="Tahoma"/>
                <a:cs typeface="Tahoma"/>
              </a:rPr>
              <a:t>Кузубова Анастасия</a:t>
            </a:r>
            <a:endParaRPr sz="1800" dirty="0">
              <a:solidFill>
                <a:srgbClr val="9F00FF"/>
              </a:solidFill>
              <a:latin typeface="Tahoma"/>
              <a:cs typeface="Tahoma"/>
            </a:endParaRPr>
          </a:p>
        </p:txBody>
      </p:sp>
      <p:sp>
        <p:nvSpPr>
          <p:cNvPr id="14" name="object 19">
            <a:extLst>
              <a:ext uri="{FF2B5EF4-FFF2-40B4-BE49-F238E27FC236}">
                <a16:creationId xmlns:a16="http://schemas.microsoft.com/office/drawing/2014/main" id="{4F6728FF-606C-E069-634E-84781927168A}"/>
              </a:ext>
            </a:extLst>
          </p:cNvPr>
          <p:cNvSpPr txBox="1"/>
          <p:nvPr/>
        </p:nvSpPr>
        <p:spPr>
          <a:xfrm>
            <a:off x="8008874" y="3437491"/>
            <a:ext cx="1158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20" dirty="0">
                <a:solidFill>
                  <a:srgbClr val="FCAF17"/>
                </a:solidFill>
                <a:latin typeface="Tahoma"/>
                <a:cs typeface="Tahoma"/>
              </a:rPr>
              <a:t>Технолог</a:t>
            </a:r>
            <a:endParaRPr sz="1800" dirty="0">
              <a:solidFill>
                <a:srgbClr val="FCAF17"/>
              </a:solidFill>
              <a:latin typeface="Tahoma"/>
              <a:cs typeface="Tahoma"/>
            </a:endParaRPr>
          </a:p>
        </p:txBody>
      </p:sp>
      <p:sp>
        <p:nvSpPr>
          <p:cNvPr id="15" name="object 20">
            <a:extLst>
              <a:ext uri="{FF2B5EF4-FFF2-40B4-BE49-F238E27FC236}">
                <a16:creationId xmlns:a16="http://schemas.microsoft.com/office/drawing/2014/main" id="{B42EEACA-3441-01F6-0F45-53D5D23F8C25}"/>
              </a:ext>
            </a:extLst>
          </p:cNvPr>
          <p:cNvSpPr txBox="1"/>
          <p:nvPr/>
        </p:nvSpPr>
        <p:spPr>
          <a:xfrm>
            <a:off x="7504049" y="3909676"/>
            <a:ext cx="21685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85" dirty="0">
                <a:latin typeface="Verdana"/>
                <a:cs typeface="Verdana"/>
              </a:rPr>
              <a:t>По</a:t>
            </a:r>
            <a:r>
              <a:rPr sz="1800" spc="70" dirty="0">
                <a:latin typeface="Verdana"/>
                <a:cs typeface="Verdana"/>
              </a:rPr>
              <a:t>и</a:t>
            </a:r>
            <a:r>
              <a:rPr sz="1800" dirty="0">
                <a:latin typeface="Verdana"/>
                <a:cs typeface="Verdana"/>
              </a:rPr>
              <a:t>ск</a:t>
            </a:r>
            <a:r>
              <a:rPr sz="1800" spc="-180" dirty="0">
                <a:latin typeface="Verdana"/>
                <a:cs typeface="Verdana"/>
              </a:rPr>
              <a:t> </a:t>
            </a:r>
            <a:r>
              <a:rPr sz="1800" spc="75" dirty="0">
                <a:latin typeface="Verdana"/>
                <a:cs typeface="Verdana"/>
              </a:rPr>
              <a:t>и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65" dirty="0">
                <a:latin typeface="Verdana"/>
                <a:cs typeface="Verdana"/>
              </a:rPr>
              <a:t>и</a:t>
            </a:r>
            <a:r>
              <a:rPr sz="1800" spc="-5" dirty="0">
                <a:latin typeface="Verdana"/>
                <a:cs typeface="Verdana"/>
              </a:rPr>
              <a:t>зуче</a:t>
            </a:r>
            <a:r>
              <a:rPr sz="1800" spc="-20" dirty="0">
                <a:latin typeface="Verdana"/>
                <a:cs typeface="Verdana"/>
              </a:rPr>
              <a:t>н</a:t>
            </a:r>
            <a:r>
              <a:rPr sz="1800" spc="40" dirty="0">
                <a:latin typeface="Verdana"/>
                <a:cs typeface="Verdana"/>
              </a:rPr>
              <a:t>ие  </a:t>
            </a:r>
            <a:r>
              <a:rPr sz="1800" spc="15" dirty="0">
                <a:latin typeface="Verdana"/>
                <a:cs typeface="Verdana"/>
              </a:rPr>
              <a:t>информации, </a:t>
            </a:r>
            <a:r>
              <a:rPr sz="1800" spc="20" dirty="0">
                <a:latin typeface="Verdana"/>
                <a:cs typeface="Verdana"/>
              </a:rPr>
              <a:t> </a:t>
            </a:r>
            <a:r>
              <a:rPr sz="1800" spc="10" dirty="0">
                <a:latin typeface="Verdana"/>
                <a:cs typeface="Verdana"/>
              </a:rPr>
              <a:t>разработка 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spc="20" dirty="0">
                <a:latin typeface="Verdana"/>
                <a:cs typeface="Verdana"/>
              </a:rPr>
              <a:t>рецептуры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6" name="object 21">
            <a:extLst>
              <a:ext uri="{FF2B5EF4-FFF2-40B4-BE49-F238E27FC236}">
                <a16:creationId xmlns:a16="http://schemas.microsoft.com/office/drawing/2014/main" id="{E77E4F4E-2E1E-EA7F-861C-856106EFF69B}"/>
              </a:ext>
            </a:extLst>
          </p:cNvPr>
          <p:cNvSpPr txBox="1"/>
          <p:nvPr/>
        </p:nvSpPr>
        <p:spPr>
          <a:xfrm>
            <a:off x="7807578" y="5650938"/>
            <a:ext cx="156146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spc="-85" dirty="0">
                <a:solidFill>
                  <a:srgbClr val="FCAF17"/>
                </a:solidFill>
                <a:latin typeface="Tahoma"/>
                <a:cs typeface="Tahoma"/>
              </a:rPr>
              <a:t>-</a:t>
            </a:r>
            <a:r>
              <a:rPr lang="ru-RU" sz="1800" b="1" spc="-85" dirty="0">
                <a:solidFill>
                  <a:srgbClr val="FCAF17"/>
                </a:solidFill>
                <a:latin typeface="Tahoma"/>
                <a:cs typeface="Tahoma"/>
              </a:rPr>
              <a:t> Радченко Олеся</a:t>
            </a:r>
            <a:r>
              <a:rPr sz="1800" b="1" spc="-35" dirty="0">
                <a:solidFill>
                  <a:srgbClr val="FCAF17"/>
                </a:solidFill>
                <a:latin typeface="Tahoma"/>
                <a:cs typeface="Tahoma"/>
              </a:rPr>
              <a:t> </a:t>
            </a:r>
            <a:endParaRPr sz="1800" dirty="0">
              <a:solidFill>
                <a:srgbClr val="FCAF17"/>
              </a:solidFill>
              <a:latin typeface="Tahoma"/>
              <a:cs typeface="Tahoma"/>
            </a:endParaRPr>
          </a:p>
        </p:txBody>
      </p:sp>
      <p:sp>
        <p:nvSpPr>
          <p:cNvPr id="18" name="object 24">
            <a:extLst>
              <a:ext uri="{FF2B5EF4-FFF2-40B4-BE49-F238E27FC236}">
                <a16:creationId xmlns:a16="http://schemas.microsoft.com/office/drawing/2014/main" id="{B58E9E6E-B4F1-6704-0BC1-A4AAFEBA9461}"/>
              </a:ext>
            </a:extLst>
          </p:cNvPr>
          <p:cNvSpPr txBox="1">
            <a:spLocks/>
          </p:cNvSpPr>
          <p:nvPr/>
        </p:nvSpPr>
        <p:spPr>
          <a:xfrm>
            <a:off x="3506815" y="636172"/>
            <a:ext cx="579437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12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</a:t>
            </a:r>
            <a:r>
              <a:rPr lang="ru-RU" spc="-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лучшая</a:t>
            </a:r>
            <a:r>
              <a:rPr lang="ru-RU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17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19" name="object 25">
            <a:extLst>
              <a:ext uri="{FF2B5EF4-FFF2-40B4-BE49-F238E27FC236}">
                <a16:creationId xmlns:a16="http://schemas.microsoft.com/office/drawing/2014/main" id="{FE876CFC-A7AF-B8AC-0279-6058B162E997}"/>
              </a:ext>
            </a:extLst>
          </p:cNvPr>
          <p:cNvSpPr txBox="1"/>
          <p:nvPr/>
        </p:nvSpPr>
        <p:spPr>
          <a:xfrm>
            <a:off x="11598020" y="154304"/>
            <a:ext cx="233679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sz="1800" spc="-330" dirty="0">
              <a:solidFill>
                <a:srgbClr val="A73B46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Verdana"/>
              <a:cs typeface="Verdana"/>
            </a:endParaRPr>
          </a:p>
        </p:txBody>
      </p:sp>
      <p:sp>
        <p:nvSpPr>
          <p:cNvPr id="20" name="object 16">
            <a:extLst>
              <a:ext uri="{FF2B5EF4-FFF2-40B4-BE49-F238E27FC236}">
                <a16:creationId xmlns:a16="http://schemas.microsoft.com/office/drawing/2014/main" id="{786FAC36-BC8A-F682-EFAB-4D849E0D4755}"/>
              </a:ext>
            </a:extLst>
          </p:cNvPr>
          <p:cNvSpPr txBox="1"/>
          <p:nvPr/>
        </p:nvSpPr>
        <p:spPr>
          <a:xfrm>
            <a:off x="3080322" y="3447388"/>
            <a:ext cx="128873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80" dirty="0">
                <a:solidFill>
                  <a:srgbClr val="B5D8E1"/>
                </a:solidFill>
                <a:latin typeface="Tahoma"/>
                <a:cs typeface="Tahoma"/>
              </a:rPr>
              <a:t>Технолог</a:t>
            </a:r>
            <a:endParaRPr sz="1800" dirty="0">
              <a:solidFill>
                <a:srgbClr val="B5D8E1"/>
              </a:solidFill>
              <a:latin typeface="Tahoma"/>
              <a:cs typeface="Tahoma"/>
            </a:endParaRPr>
          </a:p>
        </p:txBody>
      </p:sp>
      <p:sp>
        <p:nvSpPr>
          <p:cNvPr id="21" name="object 16">
            <a:extLst>
              <a:ext uri="{FF2B5EF4-FFF2-40B4-BE49-F238E27FC236}">
                <a16:creationId xmlns:a16="http://schemas.microsoft.com/office/drawing/2014/main" id="{C7D965B9-B4A3-208A-FB34-5A21E1A2D74A}"/>
              </a:ext>
            </a:extLst>
          </p:cNvPr>
          <p:cNvSpPr txBox="1"/>
          <p:nvPr/>
        </p:nvSpPr>
        <p:spPr>
          <a:xfrm>
            <a:off x="140679" y="3447388"/>
            <a:ext cx="238516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80" dirty="0">
                <a:solidFill>
                  <a:srgbClr val="FBB3C1"/>
                </a:solidFill>
                <a:latin typeface="Tahoma"/>
                <a:cs typeface="Tahoma"/>
              </a:rPr>
              <a:t>Капитан команды</a:t>
            </a:r>
            <a:endParaRPr sz="1800" dirty="0">
              <a:solidFill>
                <a:srgbClr val="FBB3C1"/>
              </a:solidFill>
              <a:latin typeface="Tahoma"/>
              <a:cs typeface="Tahoma"/>
            </a:endParaRPr>
          </a:p>
        </p:txBody>
      </p:sp>
      <p:sp>
        <p:nvSpPr>
          <p:cNvPr id="22" name="object 13">
            <a:extLst>
              <a:ext uri="{FF2B5EF4-FFF2-40B4-BE49-F238E27FC236}">
                <a16:creationId xmlns:a16="http://schemas.microsoft.com/office/drawing/2014/main" id="{3B7B48ED-5F27-6A67-D863-5F3B37BE6DA9}"/>
              </a:ext>
            </a:extLst>
          </p:cNvPr>
          <p:cNvSpPr/>
          <p:nvPr/>
        </p:nvSpPr>
        <p:spPr>
          <a:xfrm>
            <a:off x="9753600" y="1692381"/>
            <a:ext cx="0" cy="4384040"/>
          </a:xfrm>
          <a:custGeom>
            <a:avLst/>
            <a:gdLst/>
            <a:ahLst/>
            <a:cxnLst/>
            <a:rect l="l" t="t" r="r" b="b"/>
            <a:pathLst>
              <a:path h="4384040">
                <a:moveTo>
                  <a:pt x="0" y="0"/>
                </a:moveTo>
                <a:lnTo>
                  <a:pt x="0" y="4383430"/>
                </a:lnTo>
              </a:path>
            </a:pathLst>
          </a:custGeom>
          <a:ln w="15875">
            <a:solidFill>
              <a:srgbClr val="CAC9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0">
            <a:extLst>
              <a:ext uri="{FF2B5EF4-FFF2-40B4-BE49-F238E27FC236}">
                <a16:creationId xmlns:a16="http://schemas.microsoft.com/office/drawing/2014/main" id="{F707B52D-EA5E-0D55-736D-47269F8255F3}"/>
              </a:ext>
            </a:extLst>
          </p:cNvPr>
          <p:cNvSpPr/>
          <p:nvPr/>
        </p:nvSpPr>
        <p:spPr>
          <a:xfrm>
            <a:off x="10045390" y="1651167"/>
            <a:ext cx="1653539" cy="1652270"/>
          </a:xfrm>
          <a:custGeom>
            <a:avLst/>
            <a:gdLst/>
            <a:ahLst/>
            <a:cxnLst/>
            <a:rect l="l" t="t" r="r" b="b"/>
            <a:pathLst>
              <a:path w="1653540" h="1652270">
                <a:moveTo>
                  <a:pt x="0" y="826008"/>
                </a:moveTo>
                <a:lnTo>
                  <a:pt x="1403" y="777474"/>
                </a:lnTo>
                <a:lnTo>
                  <a:pt x="5562" y="729679"/>
                </a:lnTo>
                <a:lnTo>
                  <a:pt x="12400" y="682700"/>
                </a:lnTo>
                <a:lnTo>
                  <a:pt x="21838" y="636614"/>
                </a:lnTo>
                <a:lnTo>
                  <a:pt x="33798" y="591499"/>
                </a:lnTo>
                <a:lnTo>
                  <a:pt x="48204" y="547432"/>
                </a:lnTo>
                <a:lnTo>
                  <a:pt x="64978" y="504491"/>
                </a:lnTo>
                <a:lnTo>
                  <a:pt x="84042" y="462753"/>
                </a:lnTo>
                <a:lnTo>
                  <a:pt x="105318" y="422296"/>
                </a:lnTo>
                <a:lnTo>
                  <a:pt x="128729" y="383198"/>
                </a:lnTo>
                <a:lnTo>
                  <a:pt x="154198" y="345535"/>
                </a:lnTo>
                <a:lnTo>
                  <a:pt x="181647" y="309385"/>
                </a:lnTo>
                <a:lnTo>
                  <a:pt x="210997" y="274826"/>
                </a:lnTo>
                <a:lnTo>
                  <a:pt x="242173" y="241935"/>
                </a:lnTo>
                <a:lnTo>
                  <a:pt x="275095" y="210789"/>
                </a:lnTo>
                <a:lnTo>
                  <a:pt x="309687" y="181467"/>
                </a:lnTo>
                <a:lnTo>
                  <a:pt x="345871" y="154045"/>
                </a:lnTo>
                <a:lnTo>
                  <a:pt x="383569" y="128601"/>
                </a:lnTo>
                <a:lnTo>
                  <a:pt x="422704" y="105213"/>
                </a:lnTo>
                <a:lnTo>
                  <a:pt x="463198" y="83957"/>
                </a:lnTo>
                <a:lnTo>
                  <a:pt x="504973" y="64912"/>
                </a:lnTo>
                <a:lnTo>
                  <a:pt x="547953" y="48155"/>
                </a:lnTo>
                <a:lnTo>
                  <a:pt x="592059" y="33764"/>
                </a:lnTo>
                <a:lnTo>
                  <a:pt x="637214" y="21815"/>
                </a:lnTo>
                <a:lnTo>
                  <a:pt x="683340" y="12387"/>
                </a:lnTo>
                <a:lnTo>
                  <a:pt x="730359" y="5557"/>
                </a:lnTo>
                <a:lnTo>
                  <a:pt x="778195" y="1402"/>
                </a:lnTo>
                <a:lnTo>
                  <a:pt x="826770" y="0"/>
                </a:lnTo>
                <a:lnTo>
                  <a:pt x="875344" y="1402"/>
                </a:lnTo>
                <a:lnTo>
                  <a:pt x="923180" y="5557"/>
                </a:lnTo>
                <a:lnTo>
                  <a:pt x="970199" y="12387"/>
                </a:lnTo>
                <a:lnTo>
                  <a:pt x="1016325" y="21815"/>
                </a:lnTo>
                <a:lnTo>
                  <a:pt x="1061480" y="33764"/>
                </a:lnTo>
                <a:lnTo>
                  <a:pt x="1105586" y="48155"/>
                </a:lnTo>
                <a:lnTo>
                  <a:pt x="1148566" y="64912"/>
                </a:lnTo>
                <a:lnTo>
                  <a:pt x="1190341" y="83957"/>
                </a:lnTo>
                <a:lnTo>
                  <a:pt x="1230835" y="105213"/>
                </a:lnTo>
                <a:lnTo>
                  <a:pt x="1269970" y="128601"/>
                </a:lnTo>
                <a:lnTo>
                  <a:pt x="1307668" y="154045"/>
                </a:lnTo>
                <a:lnTo>
                  <a:pt x="1343852" y="181467"/>
                </a:lnTo>
                <a:lnTo>
                  <a:pt x="1378444" y="210789"/>
                </a:lnTo>
                <a:lnTo>
                  <a:pt x="1411366" y="241934"/>
                </a:lnTo>
                <a:lnTo>
                  <a:pt x="1442542" y="274826"/>
                </a:lnTo>
                <a:lnTo>
                  <a:pt x="1471892" y="309385"/>
                </a:lnTo>
                <a:lnTo>
                  <a:pt x="1499341" y="345535"/>
                </a:lnTo>
                <a:lnTo>
                  <a:pt x="1524810" y="383198"/>
                </a:lnTo>
                <a:lnTo>
                  <a:pt x="1548221" y="422296"/>
                </a:lnTo>
                <a:lnTo>
                  <a:pt x="1569497" y="462753"/>
                </a:lnTo>
                <a:lnTo>
                  <a:pt x="1588561" y="504491"/>
                </a:lnTo>
                <a:lnTo>
                  <a:pt x="1605335" y="547432"/>
                </a:lnTo>
                <a:lnTo>
                  <a:pt x="1619741" y="591499"/>
                </a:lnTo>
                <a:lnTo>
                  <a:pt x="1631701" y="636614"/>
                </a:lnTo>
                <a:lnTo>
                  <a:pt x="1641139" y="682700"/>
                </a:lnTo>
                <a:lnTo>
                  <a:pt x="1647977" y="729679"/>
                </a:lnTo>
                <a:lnTo>
                  <a:pt x="1652136" y="777474"/>
                </a:lnTo>
                <a:lnTo>
                  <a:pt x="1653540" y="826008"/>
                </a:lnTo>
                <a:lnTo>
                  <a:pt x="1652136" y="874541"/>
                </a:lnTo>
                <a:lnTo>
                  <a:pt x="1647977" y="922336"/>
                </a:lnTo>
                <a:lnTo>
                  <a:pt x="1641139" y="969315"/>
                </a:lnTo>
                <a:lnTo>
                  <a:pt x="1631701" y="1015401"/>
                </a:lnTo>
                <a:lnTo>
                  <a:pt x="1619741" y="1060516"/>
                </a:lnTo>
                <a:lnTo>
                  <a:pt x="1605335" y="1104583"/>
                </a:lnTo>
                <a:lnTo>
                  <a:pt x="1588561" y="1147524"/>
                </a:lnTo>
                <a:lnTo>
                  <a:pt x="1569497" y="1189262"/>
                </a:lnTo>
                <a:lnTo>
                  <a:pt x="1548221" y="1229719"/>
                </a:lnTo>
                <a:lnTo>
                  <a:pt x="1524810" y="1268817"/>
                </a:lnTo>
                <a:lnTo>
                  <a:pt x="1499341" y="1306480"/>
                </a:lnTo>
                <a:lnTo>
                  <a:pt x="1471892" y="1342630"/>
                </a:lnTo>
                <a:lnTo>
                  <a:pt x="1442542" y="1377189"/>
                </a:lnTo>
                <a:lnTo>
                  <a:pt x="1411366" y="1410080"/>
                </a:lnTo>
                <a:lnTo>
                  <a:pt x="1378444" y="1441226"/>
                </a:lnTo>
                <a:lnTo>
                  <a:pt x="1343852" y="1470548"/>
                </a:lnTo>
                <a:lnTo>
                  <a:pt x="1307668" y="1497970"/>
                </a:lnTo>
                <a:lnTo>
                  <a:pt x="1269970" y="1523414"/>
                </a:lnTo>
                <a:lnTo>
                  <a:pt x="1230835" y="1546802"/>
                </a:lnTo>
                <a:lnTo>
                  <a:pt x="1190341" y="1568058"/>
                </a:lnTo>
                <a:lnTo>
                  <a:pt x="1148566" y="1587103"/>
                </a:lnTo>
                <a:lnTo>
                  <a:pt x="1105586" y="1603860"/>
                </a:lnTo>
                <a:lnTo>
                  <a:pt x="1061480" y="1618251"/>
                </a:lnTo>
                <a:lnTo>
                  <a:pt x="1016325" y="1630200"/>
                </a:lnTo>
                <a:lnTo>
                  <a:pt x="970199" y="1639628"/>
                </a:lnTo>
                <a:lnTo>
                  <a:pt x="923180" y="1646458"/>
                </a:lnTo>
                <a:lnTo>
                  <a:pt x="875344" y="1650613"/>
                </a:lnTo>
                <a:lnTo>
                  <a:pt x="826770" y="1652015"/>
                </a:lnTo>
                <a:lnTo>
                  <a:pt x="778195" y="1650613"/>
                </a:lnTo>
                <a:lnTo>
                  <a:pt x="730359" y="1646458"/>
                </a:lnTo>
                <a:lnTo>
                  <a:pt x="683340" y="1639628"/>
                </a:lnTo>
                <a:lnTo>
                  <a:pt x="637214" y="1630200"/>
                </a:lnTo>
                <a:lnTo>
                  <a:pt x="592059" y="1618251"/>
                </a:lnTo>
                <a:lnTo>
                  <a:pt x="547953" y="1603860"/>
                </a:lnTo>
                <a:lnTo>
                  <a:pt x="504973" y="1587103"/>
                </a:lnTo>
                <a:lnTo>
                  <a:pt x="463198" y="1568058"/>
                </a:lnTo>
                <a:lnTo>
                  <a:pt x="422704" y="1546802"/>
                </a:lnTo>
                <a:lnTo>
                  <a:pt x="383569" y="1523414"/>
                </a:lnTo>
                <a:lnTo>
                  <a:pt x="345871" y="1497970"/>
                </a:lnTo>
                <a:lnTo>
                  <a:pt x="309687" y="1470548"/>
                </a:lnTo>
                <a:lnTo>
                  <a:pt x="275095" y="1441226"/>
                </a:lnTo>
                <a:lnTo>
                  <a:pt x="242173" y="1410081"/>
                </a:lnTo>
                <a:lnTo>
                  <a:pt x="210997" y="1377189"/>
                </a:lnTo>
                <a:lnTo>
                  <a:pt x="181647" y="1342630"/>
                </a:lnTo>
                <a:lnTo>
                  <a:pt x="154198" y="1306480"/>
                </a:lnTo>
                <a:lnTo>
                  <a:pt x="128729" y="1268817"/>
                </a:lnTo>
                <a:lnTo>
                  <a:pt x="105318" y="1229719"/>
                </a:lnTo>
                <a:lnTo>
                  <a:pt x="84042" y="1189262"/>
                </a:lnTo>
                <a:lnTo>
                  <a:pt x="64978" y="1147524"/>
                </a:lnTo>
                <a:lnTo>
                  <a:pt x="48204" y="1104583"/>
                </a:lnTo>
                <a:lnTo>
                  <a:pt x="33798" y="1060516"/>
                </a:lnTo>
                <a:lnTo>
                  <a:pt x="21838" y="1015401"/>
                </a:lnTo>
                <a:lnTo>
                  <a:pt x="12400" y="969315"/>
                </a:lnTo>
                <a:lnTo>
                  <a:pt x="5562" y="922336"/>
                </a:lnTo>
                <a:lnTo>
                  <a:pt x="1403" y="874541"/>
                </a:lnTo>
                <a:lnTo>
                  <a:pt x="0" y="826008"/>
                </a:lnTo>
                <a:close/>
              </a:path>
            </a:pathLst>
          </a:custGeom>
          <a:solidFill>
            <a:srgbClr val="FD493D"/>
          </a:solidFill>
          <a:ln w="25400">
            <a:solidFill>
              <a:srgbClr val="A73B46"/>
            </a:solidFill>
            <a:prstDash val="lg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9">
            <a:extLst>
              <a:ext uri="{FF2B5EF4-FFF2-40B4-BE49-F238E27FC236}">
                <a16:creationId xmlns:a16="http://schemas.microsoft.com/office/drawing/2014/main" id="{9C1871EB-5EE6-BB38-F895-BE010E3A6BAB}"/>
              </a:ext>
            </a:extLst>
          </p:cNvPr>
          <p:cNvSpPr txBox="1"/>
          <p:nvPr/>
        </p:nvSpPr>
        <p:spPr>
          <a:xfrm>
            <a:off x="10292721" y="3437491"/>
            <a:ext cx="1158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20" dirty="0">
                <a:solidFill>
                  <a:srgbClr val="FD493D"/>
                </a:solidFill>
                <a:latin typeface="Tahoma"/>
                <a:cs typeface="Tahoma"/>
              </a:rPr>
              <a:t>Технолог</a:t>
            </a:r>
            <a:endParaRPr sz="1800" dirty="0">
              <a:solidFill>
                <a:srgbClr val="FD493D"/>
              </a:solidFill>
              <a:latin typeface="Tahoma"/>
              <a:cs typeface="Tahoma"/>
            </a:endParaRPr>
          </a:p>
        </p:txBody>
      </p:sp>
      <p:sp>
        <p:nvSpPr>
          <p:cNvPr id="25" name="object 21">
            <a:extLst>
              <a:ext uri="{FF2B5EF4-FFF2-40B4-BE49-F238E27FC236}">
                <a16:creationId xmlns:a16="http://schemas.microsoft.com/office/drawing/2014/main" id="{DE5DE02A-9CB3-6EE5-ED56-B283F05B8A14}"/>
              </a:ext>
            </a:extLst>
          </p:cNvPr>
          <p:cNvSpPr txBox="1"/>
          <p:nvPr/>
        </p:nvSpPr>
        <p:spPr>
          <a:xfrm>
            <a:off x="10045390" y="5551992"/>
            <a:ext cx="178630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spc="-85" dirty="0">
                <a:solidFill>
                  <a:srgbClr val="FD493D"/>
                </a:solidFill>
                <a:latin typeface="Tahoma"/>
                <a:cs typeface="Tahoma"/>
              </a:rPr>
              <a:t>-</a:t>
            </a:r>
            <a:r>
              <a:rPr lang="ru-RU" sz="1800" b="1" spc="-85" dirty="0">
                <a:solidFill>
                  <a:srgbClr val="FD493D"/>
                </a:solidFill>
                <a:latin typeface="Tahoma"/>
                <a:cs typeface="Tahoma"/>
              </a:rPr>
              <a:t> Апалькова Арина</a:t>
            </a:r>
            <a:endParaRPr sz="1800" dirty="0">
              <a:solidFill>
                <a:srgbClr val="FD493D"/>
              </a:solidFill>
              <a:latin typeface="Tahoma"/>
              <a:cs typeface="Tahoma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30209DD-F2FE-A067-DF29-AE16A7FBF0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09" y="1744054"/>
            <a:ext cx="1440000" cy="1440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3C8D1DE-6D96-FCA6-F79C-038EDDD70D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608" y="1757302"/>
            <a:ext cx="1440000" cy="144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BEEA4A5-2BCD-97B9-58FC-FC41D547FE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735" y="1736862"/>
            <a:ext cx="1440000" cy="14400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7958E28-894B-B3B9-28B4-22237013E6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190" y="1730364"/>
            <a:ext cx="1440000" cy="144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FC53735-AFD4-5734-57AA-B64B62EBC4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487" y="1757302"/>
            <a:ext cx="1440000" cy="14400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F3C13D0-A670-06BD-7987-F56449CB4BCA}"/>
              </a:ext>
            </a:extLst>
          </p:cNvPr>
          <p:cNvSpPr txBox="1"/>
          <p:nvPr/>
        </p:nvSpPr>
        <p:spPr>
          <a:xfrm>
            <a:off x="10045390" y="3909676"/>
            <a:ext cx="18889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spc="85" dirty="0">
                <a:latin typeface="Verdana"/>
                <a:cs typeface="Verdana"/>
              </a:rPr>
              <a:t>По</a:t>
            </a:r>
            <a:r>
              <a:rPr lang="ru-RU" sz="1800" spc="70" dirty="0">
                <a:latin typeface="Verdana"/>
                <a:cs typeface="Verdana"/>
              </a:rPr>
              <a:t>и</a:t>
            </a:r>
            <a:r>
              <a:rPr lang="ru-RU" sz="1800" dirty="0">
                <a:latin typeface="Verdana"/>
                <a:cs typeface="Verdana"/>
              </a:rPr>
              <a:t>ск</a:t>
            </a:r>
            <a:r>
              <a:rPr lang="ru-RU" sz="1800" spc="-180" dirty="0">
                <a:latin typeface="Verdana"/>
                <a:cs typeface="Verdana"/>
              </a:rPr>
              <a:t> </a:t>
            </a:r>
            <a:r>
              <a:rPr lang="ru-RU" sz="1800" spc="75" dirty="0">
                <a:latin typeface="Verdana"/>
                <a:cs typeface="Verdana"/>
              </a:rPr>
              <a:t>и</a:t>
            </a:r>
            <a:r>
              <a:rPr lang="ru-RU" sz="1800" spc="-170" dirty="0">
                <a:latin typeface="Verdana"/>
                <a:cs typeface="Verdana"/>
              </a:rPr>
              <a:t> </a:t>
            </a:r>
            <a:r>
              <a:rPr lang="ru-RU" sz="1800" spc="65" dirty="0">
                <a:latin typeface="Verdana"/>
                <a:cs typeface="Verdana"/>
              </a:rPr>
              <a:t>и</a:t>
            </a:r>
            <a:r>
              <a:rPr lang="ru-RU" sz="1800" spc="-5" dirty="0">
                <a:latin typeface="Verdana"/>
                <a:cs typeface="Verdana"/>
              </a:rPr>
              <a:t>зуче</a:t>
            </a:r>
            <a:r>
              <a:rPr lang="ru-RU" sz="1800" spc="-20" dirty="0">
                <a:latin typeface="Verdana"/>
                <a:cs typeface="Verdana"/>
              </a:rPr>
              <a:t>н</a:t>
            </a:r>
            <a:r>
              <a:rPr lang="ru-RU" sz="1800" spc="40" dirty="0">
                <a:latin typeface="Verdana"/>
                <a:cs typeface="Verdana"/>
              </a:rPr>
              <a:t>ие  </a:t>
            </a:r>
            <a:r>
              <a:rPr lang="ru-RU" sz="1800" spc="15" dirty="0">
                <a:latin typeface="Verdana"/>
                <a:cs typeface="Verdana"/>
              </a:rPr>
              <a:t>информации, </a:t>
            </a:r>
            <a:r>
              <a:rPr lang="ru-RU" sz="1800" spc="20" dirty="0">
                <a:latin typeface="Verdana"/>
                <a:cs typeface="Verdana"/>
              </a:rPr>
              <a:t> </a:t>
            </a:r>
            <a:r>
              <a:rPr lang="ru-RU" sz="1800" spc="10" dirty="0">
                <a:latin typeface="Verdana"/>
                <a:cs typeface="Verdana"/>
              </a:rPr>
              <a:t>разработка </a:t>
            </a:r>
            <a:r>
              <a:rPr lang="ru-RU" sz="1800" spc="15" dirty="0">
                <a:latin typeface="Verdana"/>
                <a:cs typeface="Verdana"/>
              </a:rPr>
              <a:t> </a:t>
            </a:r>
            <a:r>
              <a:rPr lang="ru-RU" sz="1800" spc="20" dirty="0">
                <a:latin typeface="Verdana"/>
                <a:cs typeface="Verdana"/>
              </a:rPr>
              <a:t>рецептуры</a:t>
            </a:r>
            <a:endParaRPr lang="ru-RU" sz="1800" dirty="0">
              <a:latin typeface="Verdana"/>
              <a:cs typeface="Verdana"/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4C01DB2C-6DA5-DF7F-23CE-041D5229D6D5}"/>
              </a:ext>
            </a:extLst>
          </p:cNvPr>
          <p:cNvGrpSpPr/>
          <p:nvPr/>
        </p:nvGrpSpPr>
        <p:grpSpPr>
          <a:xfrm>
            <a:off x="0" y="6369341"/>
            <a:ext cx="542260" cy="506841"/>
            <a:chOff x="0" y="0"/>
            <a:chExt cx="542258" cy="506839"/>
          </a:xfrm>
        </p:grpSpPr>
        <p:sp>
          <p:nvSpPr>
            <p:cNvPr id="31" name="Прямоугольник">
              <a:extLst>
                <a:ext uri="{FF2B5EF4-FFF2-40B4-BE49-F238E27FC236}">
                  <a16:creationId xmlns:a16="http://schemas.microsoft.com/office/drawing/2014/main" id="{74DF4CBD-031C-4771-5B62-B95AF3A1BAB9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33" name="7">
              <a:extLst>
                <a:ext uri="{FF2B5EF4-FFF2-40B4-BE49-F238E27FC236}">
                  <a16:creationId xmlns:a16="http://schemas.microsoft.com/office/drawing/2014/main" id="{C41D1CAD-4F0A-270E-1B59-6CB096E6565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454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982209-83F1-26E4-6C4C-5B4E30E13501}"/>
              </a:ext>
            </a:extLst>
          </p:cNvPr>
          <p:cNvSpPr txBox="1"/>
          <p:nvPr/>
        </p:nvSpPr>
        <p:spPr>
          <a:xfrm>
            <a:off x="-447509" y="72420"/>
            <a:ext cx="2762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642F39-5E03-217D-DC0C-83BC28D1240E}"/>
              </a:ext>
            </a:extLst>
          </p:cNvPr>
          <p:cNvSpPr txBox="1"/>
          <p:nvPr/>
        </p:nvSpPr>
        <p:spPr>
          <a:xfrm>
            <a:off x="273182" y="858142"/>
            <a:ext cx="53072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CAF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Почта: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pomogaeva1@mail.ru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389B3-7F35-5C68-9085-B06721DB29E0}"/>
              </a:ext>
            </a:extLst>
          </p:cNvPr>
          <p:cNvSpPr txBox="1"/>
          <p:nvPr/>
        </p:nvSpPr>
        <p:spPr>
          <a:xfrm>
            <a:off x="2092801" y="1658361"/>
            <a:ext cx="366702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CAF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8-988-731-47-67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17EDA8D-ADB6-58DB-4803-8E6FD6A3E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04" y="2647279"/>
            <a:ext cx="2754034" cy="275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FE2352BF-7721-463E-4175-BF4187604646}"/>
              </a:ext>
            </a:extLst>
          </p:cNvPr>
          <p:cNvSpPr/>
          <p:nvPr/>
        </p:nvSpPr>
        <p:spPr>
          <a:xfrm>
            <a:off x="6070476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13">
            <a:extLst>
              <a:ext uri="{FF2B5EF4-FFF2-40B4-BE49-F238E27FC236}">
                <a16:creationId xmlns:a16="http://schemas.microsoft.com/office/drawing/2014/main" id="{29D11C18-EEB9-DA1B-9E8A-F1E4E861EDAE}"/>
              </a:ext>
            </a:extLst>
          </p:cNvPr>
          <p:cNvSpPr/>
          <p:nvPr/>
        </p:nvSpPr>
        <p:spPr>
          <a:xfrm>
            <a:off x="6070474" y="5342113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8AF008BE-1D67-E875-1866-A7F233440097}"/>
              </a:ext>
            </a:extLst>
          </p:cNvPr>
          <p:cNvSpPr/>
          <p:nvPr/>
        </p:nvSpPr>
        <p:spPr>
          <a:xfrm>
            <a:off x="6067332" y="-54194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AE55EE3B-F3FA-E0C3-EC52-4F3E08F2CC65}"/>
              </a:ext>
            </a:extLst>
          </p:cNvPr>
          <p:cNvSpPr/>
          <p:nvPr/>
        </p:nvSpPr>
        <p:spPr>
          <a:xfrm>
            <a:off x="8319980" y="-54194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" name="image2.png" descr="image2.png">
            <a:extLst>
              <a:ext uri="{FF2B5EF4-FFF2-40B4-BE49-F238E27FC236}">
                <a16:creationId xmlns:a16="http://schemas.microsoft.com/office/drawing/2014/main" id="{8A632649-2F21-1776-91F4-1729617F79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23224" y="1726072"/>
            <a:ext cx="3862389" cy="51319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16BAD6C-69F2-70D7-47E4-C41CDD726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101" y="4130871"/>
            <a:ext cx="2644049" cy="254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0794312-6EF7-0FD6-9186-2B6D191C3FE7}"/>
              </a:ext>
            </a:extLst>
          </p:cNvPr>
          <p:cNvGrpSpPr/>
          <p:nvPr/>
        </p:nvGrpSpPr>
        <p:grpSpPr>
          <a:xfrm>
            <a:off x="0" y="493848"/>
            <a:ext cx="2130458" cy="161908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7C0D39C-3F28-788B-406E-5E3DA5029EA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CED3CD1-657B-A81B-EEDD-F4EF7E78DC5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3E78E453-8A88-8A54-56DD-204D1622E8CD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7DAFE64-3AF3-9C91-424F-3D567B936D6E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724D6EDF-A26E-0B4D-8A7B-7B335A92B2AC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57838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1975</Words>
  <Application>Microsoft Office PowerPoint</Application>
  <PresentationFormat>Широкоэкранный</PresentationFormat>
  <Paragraphs>377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Arial</vt:lpstr>
      <vt:lpstr>Calibri</vt:lpstr>
      <vt:lpstr>Calibri Light</vt:lpstr>
      <vt:lpstr>Cambria</vt:lpstr>
      <vt:lpstr>Gelasio</vt:lpstr>
      <vt:lpstr>Gilroy-Bold</vt:lpstr>
      <vt:lpstr>Helvetica Neue</vt:lpstr>
      <vt:lpstr>Tahoma</vt:lpstr>
      <vt:lpstr>Times New Roman</vt:lpstr>
      <vt:lpstr>Verdana</vt:lpstr>
      <vt:lpstr>Тема Office</vt:lpstr>
      <vt:lpstr>Разработка мягкого сычужного сыра с использованием закваски на основе пропионовокислых бактерий с добавлением семян льна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XTreme.ws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Производство витаминизированных напитков на основе дикорастущего сырья</dc:title>
  <dc:creator>XTreme.ws</dc:creator>
  <cp:lastModifiedBy>Angelina Pomogaeva</cp:lastModifiedBy>
  <cp:revision>117</cp:revision>
  <dcterms:created xsi:type="dcterms:W3CDTF">2023-11-06T17:46:10Z</dcterms:created>
  <dcterms:modified xsi:type="dcterms:W3CDTF">2023-11-28T10:28:55Z</dcterms:modified>
</cp:coreProperties>
</file>