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16"/>
  </p:notesMasterIdLst>
  <p:sldIdLst>
    <p:sldId id="256" r:id="rId3"/>
    <p:sldId id="257" r:id="rId4"/>
    <p:sldId id="258" r:id="rId5"/>
    <p:sldId id="259" r:id="rId6"/>
    <p:sldId id="269" r:id="rId7"/>
    <p:sldId id="266" r:id="rId8"/>
    <p:sldId id="267" r:id="rId9"/>
    <p:sldId id="263" r:id="rId10"/>
    <p:sldId id="264" r:id="rId11"/>
    <p:sldId id="271" r:id="rId12"/>
    <p:sldId id="270" r:id="rId13"/>
    <p:sldId id="273" r:id="rId14"/>
    <p:sldId id="272" r:id="rId15"/>
  </p:sldIdLst>
  <p:sldSz cx="9144000" cy="5143500" type="screen16x9"/>
  <p:notesSz cx="6858000" cy="9144000"/>
  <p:embeddedFontLst>
    <p:embeddedFont>
      <p:font typeface="Helvetica Neue" charset="0"/>
      <p:regular r:id="rId17"/>
      <p:bold r:id="rId18"/>
      <p:italic r:id="rId19"/>
      <p:boldItalic r:id="rId20"/>
    </p:embeddedFont>
    <p:embeddedFont>
      <p:font typeface="Raleway SemiBold" charset="-52"/>
      <p:regular r:id="rId21"/>
      <p:bold r:id="rId22"/>
      <p:italic r:id="rId23"/>
      <p:boldItalic r:id="rId24"/>
    </p:embeddedFont>
    <p:embeddedFont>
      <p:font typeface="Raleway" pitchFamily="34" charset="0"/>
      <p:regular r:id="rId25"/>
    </p:embeddedFont>
    <p:embeddedFont>
      <p:font typeface="Calibri" pitchFamily="34" charset="0"/>
      <p:regular r:id="rId26"/>
      <p:bold r:id="rId27"/>
      <p:italic r:id="rId28"/>
      <p:boldItalic r:id="rId29"/>
    </p:embeddedFont>
    <p:embeddedFont>
      <p:font typeface="Century Gothic" pitchFamily="34" charset="0"/>
      <p:regular r:id="rId30"/>
      <p:bold r:id="rId31"/>
      <p:italic r:id="rId32"/>
      <p:boldItalic r:id="rId3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E5198305-972C-45C8-8D79-7571B22BA959}">
  <a:tblStyle styleId="{E5198305-972C-45C8-8D79-7571B22BA959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-658" y="-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21" Type="http://schemas.openxmlformats.org/officeDocument/2006/relationships/font" Target="fonts/font5.fntdata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font" Target="fonts/font17.fntdata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8.fntdata"/><Relationship Id="rId32" Type="http://schemas.openxmlformats.org/officeDocument/2006/relationships/font" Target="fonts/font16.fntdata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font" Target="fonts/font3.fntdata"/><Relationship Id="rId31" Type="http://schemas.openxmlformats.org/officeDocument/2006/relationships/font" Target="fonts/font15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2236534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2" name="Google Shape;10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0" name="Google Shape;12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0" name="Google Shape;14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4" name="Google Shape;15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29ea3b580d0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29ea3b580d0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29ea3b580d0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29ea3b580d0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29ea3b580d0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29ea3b580d0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5" name="Google Shape;20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8" name="Google Shape;21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91" name="Google Shape;291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7" name="Google Shape;267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91" name="Google Shape;291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06" name="Google Shape;30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8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2" name="Google Shape;32;p8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t="1755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9" name="Google Shape;39;p9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10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45" name="Google Shape;45;p10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51" name="Google Shape;51;p11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0" name="Google Shape;80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1" name="Google Shape;81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4" name="Google Shape;84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8" name="Google Shape;88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3" name="Google Shape;93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1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7" Type="http://schemas.openxmlformats.org/officeDocument/2006/relationships/image" Target="../media/image2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g"/><Relationship Id="rId5" Type="http://schemas.openxmlformats.org/officeDocument/2006/relationships/image" Target="../media/image9.png"/><Relationship Id="rId4" Type="http://schemas.openxmlformats.org/officeDocument/2006/relationships/image" Target="../media/image20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5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25"/>
          <p:cNvSpPr txBox="1">
            <a:spLocks noGrp="1"/>
          </p:cNvSpPr>
          <p:nvPr>
            <p:ph type="body" idx="1"/>
          </p:nvPr>
        </p:nvSpPr>
        <p:spPr>
          <a:xfrm>
            <a:off x="401725" y="2222875"/>
            <a:ext cx="3496949" cy="14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Arial"/>
              <a:buNone/>
            </a:pPr>
            <a:r>
              <a:rPr lang="ru" sz="2000" dirty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Web-сервис для </a:t>
            </a:r>
            <a:r>
              <a:rPr lang="ru-RU" sz="2000" dirty="0" smtClean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пользователей</a:t>
            </a:r>
            <a:r>
              <a:rPr lang="ru" sz="2000" dirty="0" smtClean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 </a:t>
            </a:r>
            <a:r>
              <a:rPr lang="ru" sz="2000" dirty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солнечных электростанций.</a:t>
            </a:r>
            <a:endParaRPr dirty="0"/>
          </a:p>
        </p:txBody>
      </p:sp>
      <p:sp>
        <p:nvSpPr>
          <p:cNvPr id="108" name="Google Shape;108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2" name="Google Shape;112;p2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" name="Google Shape;114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5" name="Google Shape;115;p2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777282" y="346219"/>
            <a:ext cx="1197182" cy="406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2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266439" y="337020"/>
            <a:ext cx="1547142" cy="4245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898674" y="2061450"/>
            <a:ext cx="4075801" cy="141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6"/>
          <p:cNvSpPr txBox="1">
            <a:spLocks noGrp="1"/>
          </p:cNvSpPr>
          <p:nvPr>
            <p:ph type="body" idx="1"/>
          </p:nvPr>
        </p:nvSpPr>
        <p:spPr>
          <a:xfrm>
            <a:off x="382350" y="1807403"/>
            <a:ext cx="6389353" cy="2978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4572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 каждым годом все больше предпринимателей и физических лиц в России интересуются солнечными электростанциями.</a:t>
            </a:r>
          </a:p>
          <a:p>
            <a:pPr marL="0" lvl="0" indent="4572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</a:pPr>
            <a:endParaRPr lang="ru-RU" dirty="0">
              <a:solidFill>
                <a:schemeClr val="tx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457200" algn="just">
              <a:lnSpc>
                <a:spcPct val="100000"/>
              </a:lnSpc>
              <a:buSzPts val="7200"/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Мы сделали </a:t>
            </a:r>
            <a:r>
              <a:rPr lang="en-US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web</a:t>
            </a:r>
            <a:r>
              <a:rPr lang="ru-RU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-сервис, который поможет пользователям, рассчитать количество электроэнергии на </a:t>
            </a:r>
            <a:r>
              <a:rPr lang="ru-RU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неделю вперед</a:t>
            </a:r>
            <a:r>
              <a:rPr lang="ru-RU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которую они смогут сгенерировать. Также, пользователи смогут подобрать для себя солнечные панели и увидеть сроки их окупаемости, рассчитать прибыль, которую они будут получать, продавая электроэнергию. </a:t>
            </a:r>
            <a:endParaRPr dirty="0">
              <a:solidFill>
                <a:schemeClr val="tx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8" name="Google Shape;128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1" name="Google Shape;131;p26"/>
          <p:cNvSpPr txBox="1"/>
          <p:nvPr/>
        </p:nvSpPr>
        <p:spPr>
          <a:xfrm>
            <a:off x="382350" y="1106697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" sz="3000" b="0" i="0" u="none" strike="noStrike" cap="none" dirty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 b="0" i="0" u="none" strike="noStrike" cap="none" dirty="0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2" name="Google Shape;132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3" name="Google Shape;133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7"/>
          <p:cNvSpPr txBox="1">
            <a:spLocks noGrp="1"/>
          </p:cNvSpPr>
          <p:nvPr>
            <p:ph type="title"/>
          </p:nvPr>
        </p:nvSpPr>
        <p:spPr>
          <a:xfrm>
            <a:off x="530730" y="1616984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ЦЕЛЕВАЯ АУДИТОРИЯ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43" name="Google Shape;143;p27"/>
          <p:cNvSpPr txBox="1">
            <a:spLocks noGrp="1"/>
          </p:cNvSpPr>
          <p:nvPr>
            <p:ph type="body" idx="1"/>
          </p:nvPr>
        </p:nvSpPr>
        <p:spPr>
          <a:xfrm>
            <a:off x="741740" y="2088579"/>
            <a:ext cx="7217696" cy="20954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132C40"/>
              </a:solidFill>
            </a:endParaRPr>
          </a:p>
          <a:p>
            <a:pPr marL="457200" lvl="0" indent="-349250" algn="just" rtl="0"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900"/>
              <a:buFont typeface="Times New Roman"/>
              <a:buChar char="●"/>
            </a:pPr>
            <a:r>
              <a:rPr lang="ru-RU" sz="1900" dirty="0" smtClean="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Физические и юридические лица, имеющие солнечную электростанцию или только желающие приобрести.</a:t>
            </a:r>
          </a:p>
          <a:p>
            <a:pPr marL="457200" lvl="0" indent="-349250" algn="just" rtl="0"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900"/>
              <a:buFont typeface="Times New Roman"/>
              <a:buChar char="●"/>
            </a:pPr>
            <a:r>
              <a:rPr lang="ru-RU" sz="1900" dirty="0" smtClean="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Организации, продающие комплектующие для солнечных электростанций.</a:t>
            </a:r>
            <a:endParaRPr sz="1900" dirty="0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4" name="Google Shape;144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5" name="Google Shape;145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27"/>
          <p:cNvSpPr/>
          <p:nvPr/>
        </p:nvSpPr>
        <p:spPr>
          <a:xfrm>
            <a:off x="530730" y="700350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1" name="Google Shape;151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4642" y="774271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8"/>
          <p:cNvSpPr txBox="1">
            <a:spLocks noGrp="1"/>
          </p:cNvSpPr>
          <p:nvPr>
            <p:ph type="title"/>
          </p:nvPr>
        </p:nvSpPr>
        <p:spPr>
          <a:xfrm>
            <a:off x="457192" y="150900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7" name="Google Shape;157;p28"/>
          <p:cNvSpPr txBox="1">
            <a:spLocks noGrp="1"/>
          </p:cNvSpPr>
          <p:nvPr>
            <p:ph type="body" idx="1"/>
          </p:nvPr>
        </p:nvSpPr>
        <p:spPr>
          <a:xfrm>
            <a:off x="655295" y="2219837"/>
            <a:ext cx="7775196" cy="2524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57200" lvl="0" indent="-3365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700"/>
              <a:buFont typeface="Times New Roman"/>
              <a:buChar char="●"/>
            </a:pPr>
            <a:r>
              <a:rPr lang="ru-RU" sz="1700" dirty="0" smtClean="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 людей может быть недостаточно знаний, чтобы понимать, какие солнечные панели им стоит выбрать и как долго они будут окупаться.</a:t>
            </a:r>
          </a:p>
          <a:p>
            <a:pPr marL="457200" lvl="0" indent="-3365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700"/>
              <a:buFont typeface="Times New Roman"/>
              <a:buChar char="●"/>
            </a:pPr>
            <a:r>
              <a:rPr lang="ru-RU" sz="1700" dirty="0" smtClean="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 частных лиц нет возможности узнать, сколько их панели сгенерируют в ближайшие дни.</a:t>
            </a:r>
          </a:p>
          <a:p>
            <a:pPr marL="457200" lvl="0" indent="-3365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700"/>
              <a:buFont typeface="Times New Roman"/>
              <a:buChar char="●"/>
            </a:pPr>
            <a:r>
              <a:rPr lang="ru-RU" sz="1700" dirty="0" smtClean="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Пользователям сложно сделать точный расчет, сколько они смогут заработать, продавая электроэнергию.</a:t>
            </a:r>
          </a:p>
          <a:p>
            <a:pPr marL="457200" lvl="0" indent="-3365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700"/>
              <a:buFont typeface="Times New Roman"/>
              <a:buChar char="●"/>
            </a:pPr>
            <a:r>
              <a:rPr lang="ru-RU" sz="1700" dirty="0" smtClean="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Пользователям не просто найти информацию о получении лицензии, для продажи электроэнергии.</a:t>
            </a:r>
            <a:endParaRPr sz="1700" dirty="0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8" name="Google Shape;158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9" name="Google Shape;159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5" name="Google Shape;165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38"/>
          <p:cNvSpPr txBox="1"/>
          <p:nvPr/>
        </p:nvSpPr>
        <p:spPr>
          <a:xfrm>
            <a:off x="1206363" y="238125"/>
            <a:ext cx="6667500" cy="364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Страница расчета </a:t>
            </a:r>
            <a:r>
              <a:rPr lang="ru" sz="1900" b="1" dirty="0" smtClean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генерируемой электроэнергии</a:t>
            </a:r>
            <a:endParaRPr sz="1500" b="1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820" y="834665"/>
            <a:ext cx="8496586" cy="4125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" name="Google Shape;239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71875" y="772175"/>
            <a:ext cx="7544174" cy="4267725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p35"/>
          <p:cNvSpPr txBox="1"/>
          <p:nvPr/>
        </p:nvSpPr>
        <p:spPr>
          <a:xfrm>
            <a:off x="308100" y="198830"/>
            <a:ext cx="8525700" cy="4731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Расчет </a:t>
            </a:r>
            <a:r>
              <a:rPr lang="ru" sz="2000" b="1" dirty="0" smtClean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генерации и потребления </a:t>
            </a:r>
            <a:r>
              <a:rPr lang="ru" sz="2000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на неделю и год вперед</a:t>
            </a:r>
            <a:r>
              <a:rPr lang="ru" sz="1700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sz="1700" b="1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" name="Google Shape;245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016000"/>
            <a:ext cx="8839199" cy="3908525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p36"/>
          <p:cNvSpPr txBox="1"/>
          <p:nvPr/>
        </p:nvSpPr>
        <p:spPr>
          <a:xfrm>
            <a:off x="1274618" y="203694"/>
            <a:ext cx="6442364" cy="5444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b="1" dirty="0" smtClean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Расчет </a:t>
            </a:r>
            <a:r>
              <a:rPr lang="ru" sz="2400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окупаемости СЭС и </a:t>
            </a:r>
            <a:r>
              <a:rPr lang="ru" sz="2400" b="1" dirty="0" smtClean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прибыли</a:t>
            </a:r>
            <a:endParaRPr sz="1700" b="1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8" name="Google Shape;208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32"/>
          <p:cNvSpPr/>
          <p:nvPr/>
        </p:nvSpPr>
        <p:spPr>
          <a:xfrm>
            <a:off x="401726" y="430925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32"/>
          <p:cNvSpPr txBox="1">
            <a:spLocks noGrp="1"/>
          </p:cNvSpPr>
          <p:nvPr>
            <p:ph type="title"/>
          </p:nvPr>
        </p:nvSpPr>
        <p:spPr>
          <a:xfrm>
            <a:off x="401725" y="396425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1" name="Google Shape;211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2" name="Google Shape;212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" name="Google Shape;213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" name="Google Shape;214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45" y="1394865"/>
            <a:ext cx="8587400" cy="2685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1" name="Google Shape;221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33"/>
          <p:cNvSpPr/>
          <p:nvPr/>
        </p:nvSpPr>
        <p:spPr>
          <a:xfrm>
            <a:off x="401718" y="495819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33"/>
          <p:cNvSpPr txBox="1">
            <a:spLocks noGrp="1"/>
          </p:cNvSpPr>
          <p:nvPr>
            <p:ph type="title"/>
          </p:nvPr>
        </p:nvSpPr>
        <p:spPr>
          <a:xfrm>
            <a:off x="401717" y="4835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dirty="0">
                <a:solidFill>
                  <a:schemeClr val="lt1"/>
                </a:solidFill>
              </a:rPr>
              <a:t>БИЗНЕС-МОДЕЛЬ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224" name="Google Shape;224;p33"/>
          <p:cNvSpPr txBox="1">
            <a:spLocks noGrp="1"/>
          </p:cNvSpPr>
          <p:nvPr>
            <p:ph type="body" idx="1"/>
          </p:nvPr>
        </p:nvSpPr>
        <p:spPr>
          <a:xfrm>
            <a:off x="437850" y="1506225"/>
            <a:ext cx="8314200" cy="2769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279400">
              <a:lnSpc>
                <a:spcPct val="150000"/>
              </a:lnSpc>
              <a:buClr>
                <a:schemeClr val="dk1"/>
              </a:buClr>
              <a:buSzPts val="1600"/>
            </a:pPr>
            <a:r>
              <a:rPr lang="ru-RU" sz="1600" dirty="0" err="1"/>
              <a:t>Web</a:t>
            </a:r>
            <a:r>
              <a:rPr lang="ru-RU" sz="1600" dirty="0"/>
              <a:t>-сервис для пользователей солнечных электростанций</a:t>
            </a:r>
            <a:r>
              <a:rPr lang="ru-RU" sz="1600" dirty="0" smtClean="0"/>
              <a:t>.</a:t>
            </a:r>
            <a:endParaRPr sz="1600" dirty="0">
              <a:solidFill>
                <a:schemeClr val="accent3"/>
              </a:solidFill>
            </a:endParaRPr>
          </a:p>
          <a:p>
            <a:pPr marL="342900" lvl="0" indent="-2794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ru" sz="1600" dirty="0"/>
              <a:t>У нас будут покупать подписку для </a:t>
            </a:r>
            <a:r>
              <a:rPr lang="ru" sz="1600" dirty="0" smtClean="0"/>
              <a:t>использования </a:t>
            </a:r>
            <a:r>
              <a:rPr lang="ru" sz="1600" dirty="0"/>
              <a:t>профессиональных услуг сервиса (Расчет </a:t>
            </a:r>
            <a:r>
              <a:rPr lang="ru" sz="1600" dirty="0" smtClean="0"/>
              <a:t>сложной электростанции</a:t>
            </a:r>
            <a:r>
              <a:rPr lang="ru" sz="1600" dirty="0"/>
              <a:t>, автоматический сбор метеоданных по координатам, расчет прибыли на неделю вперед при продаже электроэнергии)</a:t>
            </a:r>
            <a:endParaRPr sz="1600" dirty="0">
              <a:solidFill>
                <a:schemeClr val="accent3"/>
              </a:solidFill>
            </a:endParaRPr>
          </a:p>
          <a:p>
            <a:pPr marL="342900" lvl="0" indent="-2794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ru" sz="1600" dirty="0"/>
              <a:t>Подписка будет стоить - 490 р/мес.</a:t>
            </a:r>
            <a:endParaRPr sz="1600" dirty="0">
              <a:solidFill>
                <a:schemeClr val="accent3"/>
              </a:solidFill>
            </a:endParaRPr>
          </a:p>
          <a:p>
            <a:pPr marL="342900" lvl="0" indent="-2794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ru" sz="1600" dirty="0"/>
              <a:t>Дополнительно мы можем зарабатывать на: размещении </a:t>
            </a:r>
            <a:r>
              <a:rPr lang="ru" sz="1600" dirty="0" smtClean="0"/>
              <a:t>рекламы, </a:t>
            </a:r>
            <a:r>
              <a:rPr lang="ru" sz="1600" dirty="0"/>
              <a:t>помощи в оформлении лицензии, проектировании электростанций под ключ.</a:t>
            </a:r>
            <a:endParaRPr sz="1600" dirty="0"/>
          </a:p>
        </p:txBody>
      </p:sp>
      <p:sp>
        <p:nvSpPr>
          <p:cNvPr id="225" name="Google Shape;225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" name="Google Shape;226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7" name="Google Shape;227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" name="Google Shape;228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4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5" name="Google Shape;295;p4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" name="Google Shape;298;p4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9" name="Google Shape;299;p4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0" name="Google Shape;300;p4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1" name="Google Shape;301;p4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84" y="713609"/>
            <a:ext cx="9146010" cy="3702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39"/>
          <p:cNvSpPr txBox="1">
            <a:spLocks noGrp="1"/>
          </p:cNvSpPr>
          <p:nvPr>
            <p:ph type="title"/>
          </p:nvPr>
        </p:nvSpPr>
        <p:spPr>
          <a:xfrm>
            <a:off x="-5075" y="623500"/>
            <a:ext cx="87933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70" name="Google Shape;270;p3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1" name="Google Shape;271;p3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p3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3" name="Google Shape;273;p3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4" name="Google Shape;274;p3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5" name="Google Shape;275;p3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76" name="Google Shape;276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8038" y="1439188"/>
            <a:ext cx="1992900" cy="19929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77" name="Google Shape;277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37837" y="1439187"/>
            <a:ext cx="1992900" cy="19929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78" name="Google Shape;278;p39"/>
          <p:cNvSpPr txBox="1"/>
          <p:nvPr/>
        </p:nvSpPr>
        <p:spPr>
          <a:xfrm>
            <a:off x="156663" y="3541188"/>
            <a:ext cx="1992900" cy="3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Кузнецов Денис</a:t>
            </a:r>
            <a:endParaRPr sz="1600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79" name="Google Shape;279;p39"/>
          <p:cNvSpPr txBox="1"/>
          <p:nvPr/>
        </p:nvSpPr>
        <p:spPr>
          <a:xfrm>
            <a:off x="2337838" y="3541188"/>
            <a:ext cx="1992900" cy="3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Орлов Даниил</a:t>
            </a:r>
            <a:endParaRPr sz="1600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80" name="Google Shape;280;p39"/>
          <p:cNvSpPr txBox="1"/>
          <p:nvPr/>
        </p:nvSpPr>
        <p:spPr>
          <a:xfrm>
            <a:off x="4426225" y="4219380"/>
            <a:ext cx="2111876" cy="3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 b="1" dirty="0" smtClean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Электроэнергетик</a:t>
            </a:r>
            <a:endParaRPr sz="1600" b="1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82" name="Google Shape;282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5075" y="0"/>
            <a:ext cx="2366068" cy="82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39"/>
          <p:cNvPicPr preferRelativeResize="0"/>
          <p:nvPr/>
        </p:nvPicPr>
        <p:blipFill rotWithShape="1">
          <a:blip r:embed="rId6">
            <a:alphaModFix/>
          </a:blip>
          <a:srcRect b="22970"/>
          <a:stretch/>
        </p:blipFill>
        <p:spPr>
          <a:xfrm>
            <a:off x="4485713" y="1428525"/>
            <a:ext cx="1992900" cy="2014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84" name="Google Shape;284;p39"/>
          <p:cNvSpPr txBox="1"/>
          <p:nvPr/>
        </p:nvSpPr>
        <p:spPr>
          <a:xfrm>
            <a:off x="4485713" y="3541188"/>
            <a:ext cx="1992900" cy="3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Сухушин Андрей</a:t>
            </a:r>
            <a:endParaRPr sz="1600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86" name="Google Shape;286;p39"/>
          <p:cNvSpPr txBox="1"/>
          <p:nvPr/>
        </p:nvSpPr>
        <p:spPr>
          <a:xfrm>
            <a:off x="6597588" y="3541200"/>
            <a:ext cx="2028900" cy="3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Корсаков Николай</a:t>
            </a:r>
            <a:endParaRPr sz="1600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88" name="Google Shape;288;p39"/>
          <p:cNvPicPr preferRelativeResize="0"/>
          <p:nvPr/>
        </p:nvPicPr>
        <p:blipFill rotWithShape="1">
          <a:blip r:embed="rId7">
            <a:alphaModFix/>
          </a:blip>
          <a:srcRect l="14349" r="21502"/>
          <a:stretch/>
        </p:blipFill>
        <p:spPr>
          <a:xfrm>
            <a:off x="6615600" y="1398500"/>
            <a:ext cx="1992900" cy="2014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5" name="Google Shape;280;p39"/>
          <p:cNvSpPr txBox="1"/>
          <p:nvPr/>
        </p:nvSpPr>
        <p:spPr>
          <a:xfrm>
            <a:off x="168970" y="4173467"/>
            <a:ext cx="2071035" cy="3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 b="1" dirty="0" smtClean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Электроэнергетик</a:t>
            </a:r>
            <a:endParaRPr sz="1600" b="1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8" name="Google Shape;278;p39"/>
          <p:cNvSpPr txBox="1"/>
          <p:nvPr/>
        </p:nvSpPr>
        <p:spPr>
          <a:xfrm>
            <a:off x="536920" y="3860750"/>
            <a:ext cx="1282078" cy="3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Лидер</a:t>
            </a:r>
            <a:endParaRPr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9" name="Google Shape;278;p39"/>
          <p:cNvSpPr txBox="1"/>
          <p:nvPr/>
        </p:nvSpPr>
        <p:spPr>
          <a:xfrm>
            <a:off x="2693249" y="3860750"/>
            <a:ext cx="1282078" cy="3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Разработчик</a:t>
            </a:r>
            <a:endParaRPr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0" name="Google Shape;278;p39"/>
          <p:cNvSpPr txBox="1"/>
          <p:nvPr/>
        </p:nvSpPr>
        <p:spPr>
          <a:xfrm>
            <a:off x="4897353" y="3860750"/>
            <a:ext cx="1169617" cy="2660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Инженер</a:t>
            </a:r>
            <a:endParaRPr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1" name="Google Shape;278;p39"/>
          <p:cNvSpPr txBox="1"/>
          <p:nvPr/>
        </p:nvSpPr>
        <p:spPr>
          <a:xfrm>
            <a:off x="7027228" y="3860750"/>
            <a:ext cx="1169617" cy="2660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Маркетолог</a:t>
            </a:r>
            <a:endParaRPr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2" name="Google Shape;280;p39"/>
          <p:cNvSpPr txBox="1"/>
          <p:nvPr/>
        </p:nvSpPr>
        <p:spPr>
          <a:xfrm>
            <a:off x="6615600" y="4220896"/>
            <a:ext cx="2078141" cy="3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 b="1" dirty="0" smtClean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Электроэнергетик</a:t>
            </a:r>
            <a:endParaRPr sz="1600" b="1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3" name="Google Shape;280;p39"/>
          <p:cNvSpPr txBox="1"/>
          <p:nvPr/>
        </p:nvSpPr>
        <p:spPr>
          <a:xfrm>
            <a:off x="2337837" y="4208231"/>
            <a:ext cx="1992900" cy="3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 smtClean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Web </a:t>
            </a:r>
            <a:r>
              <a:rPr lang="ru-RU" sz="1600" b="1" dirty="0" smtClean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разработчик</a:t>
            </a:r>
            <a:endParaRPr sz="1600" b="1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4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5" name="Google Shape;295;p4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12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" name="Google Shape;298;p4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9" name="Google Shape;299;p4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0" name="Google Shape;300;p4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1" name="Google Shape;301;p4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" name="Google Shape;222;p33"/>
          <p:cNvSpPr/>
          <p:nvPr/>
        </p:nvSpPr>
        <p:spPr>
          <a:xfrm>
            <a:off x="766199" y="547719"/>
            <a:ext cx="171483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223;p33"/>
          <p:cNvSpPr txBox="1">
            <a:spLocks/>
          </p:cNvSpPr>
          <p:nvPr/>
        </p:nvSpPr>
        <p:spPr>
          <a:xfrm>
            <a:off x="766200" y="521769"/>
            <a:ext cx="1714829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sz="27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r>
              <a:rPr lang="ru-RU" sz="3000" dirty="0" smtClean="0">
                <a:solidFill>
                  <a:schemeClr val="lt1"/>
                </a:solidFill>
              </a:rPr>
              <a:t>ЗАПРОС</a:t>
            </a:r>
            <a:endParaRPr lang="ru-RU" sz="3000" dirty="0">
              <a:solidFill>
                <a:schemeClr val="lt1"/>
              </a:solidFill>
            </a:endParaRPr>
          </a:p>
        </p:txBody>
      </p:sp>
      <p:sp>
        <p:nvSpPr>
          <p:cNvPr id="12" name="Google Shape;224;p33"/>
          <p:cNvSpPr txBox="1">
            <a:spLocks noGrp="1"/>
          </p:cNvSpPr>
          <p:nvPr>
            <p:ph type="body" idx="1"/>
          </p:nvPr>
        </p:nvSpPr>
        <p:spPr>
          <a:xfrm>
            <a:off x="437850" y="1506225"/>
            <a:ext cx="8314200" cy="2400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925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Wingdings" pitchFamily="2" charset="2"/>
              <a:buChar char="q"/>
            </a:pPr>
            <a:r>
              <a:rPr lang="ru-RU" sz="1600" dirty="0" smtClean="0"/>
              <a:t>Партнёры</a:t>
            </a:r>
          </a:p>
          <a:p>
            <a:pPr marL="800100" lvl="1" indent="-279400">
              <a:lnSpc>
                <a:spcPct val="150000"/>
              </a:lnSpc>
              <a:buClr>
                <a:schemeClr val="dk1"/>
              </a:buClr>
              <a:buSzPts val="1600"/>
              <a:buChar char="●"/>
            </a:pPr>
            <a:r>
              <a:rPr lang="ru-RU" sz="1600" b="1" dirty="0" smtClean="0"/>
              <a:t>Предприниматели</a:t>
            </a:r>
            <a:r>
              <a:rPr lang="ru-RU" sz="1600" dirty="0" smtClean="0"/>
              <a:t> (те, кто продает комплектующие для СЭС);</a:t>
            </a:r>
          </a:p>
          <a:p>
            <a:pPr marL="800100" lvl="1" indent="-279400">
              <a:lnSpc>
                <a:spcPct val="150000"/>
              </a:lnSpc>
              <a:buClr>
                <a:schemeClr val="dk1"/>
              </a:buClr>
              <a:buSzPts val="1600"/>
              <a:buChar char="●"/>
            </a:pPr>
            <a:r>
              <a:rPr lang="ru-RU" sz="1600" b="1" dirty="0" smtClean="0"/>
              <a:t>Инвесторы </a:t>
            </a:r>
            <a:r>
              <a:rPr lang="ru-RU" sz="1600" dirty="0" smtClean="0"/>
              <a:t>(инвестиции в размере 1млн.р, за % от доли компании);</a:t>
            </a:r>
            <a:endParaRPr lang="ru-RU" sz="1600" b="1" dirty="0" smtClean="0"/>
          </a:p>
          <a:p>
            <a:pPr marL="520700" lvl="1" indent="0">
              <a:lnSpc>
                <a:spcPct val="150000"/>
              </a:lnSpc>
              <a:buClr>
                <a:schemeClr val="dk1"/>
              </a:buClr>
              <a:buSzPts val="1600"/>
              <a:buNone/>
            </a:pPr>
            <a:endParaRPr lang="ru-RU" sz="1600" dirty="0" smtClean="0"/>
          </a:p>
          <a:p>
            <a:pPr marL="349250" indent="-285750">
              <a:lnSpc>
                <a:spcPct val="150000"/>
              </a:lnSpc>
              <a:buClr>
                <a:schemeClr val="dk1"/>
              </a:buClr>
              <a:buSzPts val="1600"/>
              <a:buFont typeface="Wingdings" pitchFamily="2" charset="2"/>
              <a:buChar char="q"/>
            </a:pPr>
            <a:r>
              <a:rPr lang="ru-RU" sz="1600" dirty="0" smtClean="0"/>
              <a:t>Компетенции</a:t>
            </a:r>
          </a:p>
          <a:p>
            <a:pPr marL="800100" lvl="1" indent="-279400">
              <a:lnSpc>
                <a:spcPct val="150000"/>
              </a:lnSpc>
              <a:buClr>
                <a:schemeClr val="dk1"/>
              </a:buClr>
              <a:buSzPts val="1600"/>
              <a:buChar char="●"/>
            </a:pPr>
            <a:r>
              <a:rPr lang="ru-RU" sz="1600" b="1" dirty="0" smtClean="0"/>
              <a:t>Программисты</a:t>
            </a:r>
            <a:r>
              <a:rPr lang="ru-RU" sz="1600" dirty="0" smtClean="0"/>
              <a:t> (</a:t>
            </a:r>
            <a:r>
              <a:rPr lang="en-US" sz="1600" dirty="0"/>
              <a:t>B</a:t>
            </a:r>
            <a:r>
              <a:rPr lang="en-US" sz="1600" dirty="0" smtClean="0"/>
              <a:t>ackend </a:t>
            </a:r>
            <a:r>
              <a:rPr lang="ru-RU" sz="1600" dirty="0" smtClean="0"/>
              <a:t>разработчики);</a:t>
            </a:r>
            <a:endParaRPr sz="1600" dirty="0"/>
          </a:p>
        </p:txBody>
      </p:sp>
    </p:spTree>
    <p:extLst>
      <p:ext uri="{BB962C8B-B14F-4D97-AF65-F5344CB8AC3E}">
        <p14:creationId xmlns:p14="http://schemas.microsoft.com/office/powerpoint/2010/main" val="2668256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41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309" name="Google Shape;309;p41"/>
          <p:cNvSpPr txBox="1">
            <a:spLocks noGrp="1"/>
          </p:cNvSpPr>
          <p:nvPr>
            <p:ph type="body" idx="1"/>
          </p:nvPr>
        </p:nvSpPr>
        <p:spPr>
          <a:xfrm>
            <a:off x="456826" y="2454575"/>
            <a:ext cx="41151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900" dirty="0">
                <a:solidFill>
                  <a:srgbClr val="132C40"/>
                </a:solidFill>
              </a:rPr>
              <a:t>Кузнецов Денис Михайлович</a:t>
            </a:r>
            <a:endParaRPr sz="1900" dirty="0">
              <a:solidFill>
                <a:srgbClr val="132C4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900" dirty="0">
                <a:solidFill>
                  <a:srgbClr val="132C40"/>
                </a:solidFill>
              </a:rPr>
              <a:t>Тел: </a:t>
            </a:r>
            <a:r>
              <a:rPr lang="ru" sz="1900" dirty="0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89516312121</a:t>
            </a:r>
            <a:endParaRPr sz="1900" dirty="0">
              <a:solidFill>
                <a:srgbClr val="132C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</a:pPr>
            <a:r>
              <a:rPr lang="ru" sz="1900" dirty="0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Телеграм: @</a:t>
            </a:r>
            <a:r>
              <a:rPr lang="ru" sz="1900" dirty="0" smtClean="0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kuznetzDen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</a:pPr>
            <a:r>
              <a:rPr lang="ru" sz="1900" dirty="0" smtClean="0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Сайт: </a:t>
            </a:r>
            <a:r>
              <a:rPr lang="en-US" sz="1900" dirty="0" smtClean="0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Sunsays.ru</a:t>
            </a:r>
            <a:endParaRPr sz="1900" dirty="0">
              <a:solidFill>
                <a:srgbClr val="132C4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0" name="Google Shape;310;p41"/>
          <p:cNvSpPr txBox="1">
            <a:spLocks noGrp="1"/>
          </p:cNvSpPr>
          <p:nvPr>
            <p:ph type="body" idx="1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203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solidFill>
                <a:srgbClr val="132C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03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solidFill>
                <a:srgbClr val="132C4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1" name="Google Shape;311;p4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2" name="Google Shape;312;p4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3" name="Google Shape;313;p41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4" name="Google Shape;314;p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315" name="Google Shape;315;p4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6" name="Google Shape;316;p4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7" name="Google Shape;317;p4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8" name="Google Shape;318;p4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19" name="Google Shape;319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47788" y="700650"/>
            <a:ext cx="3312600" cy="3742200"/>
          </a:xfrm>
          <a:prstGeom prst="snip2DiagRect">
            <a:avLst>
              <a:gd name="adj1" fmla="val 0"/>
              <a:gd name="adj2" fmla="val 16667"/>
            </a:avLst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301</TotalTime>
  <Words>315</Words>
  <Application>Microsoft Office PowerPoint</Application>
  <PresentationFormat>Экран (16:9)</PresentationFormat>
  <Paragraphs>57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23" baseType="lpstr">
      <vt:lpstr>Arial</vt:lpstr>
      <vt:lpstr>Helvetica Neue</vt:lpstr>
      <vt:lpstr>Times New Roman</vt:lpstr>
      <vt:lpstr>Raleway SemiBold</vt:lpstr>
      <vt:lpstr>Raleway</vt:lpstr>
      <vt:lpstr>Calibri</vt:lpstr>
      <vt:lpstr>Wingdings</vt:lpstr>
      <vt:lpstr>Century Gothic</vt:lpstr>
      <vt:lpstr>Simple Light</vt:lpstr>
      <vt:lpstr>Simple Light</vt:lpstr>
      <vt:lpstr>Презентация PowerPoint</vt:lpstr>
      <vt:lpstr>Презентация PowerPoint</vt:lpstr>
      <vt:lpstr>ЦЕЛЕВАЯ АУДИТОРИЯ</vt:lpstr>
      <vt:lpstr>ПРОБЛЕМА</vt:lpstr>
      <vt:lpstr>Презентация PowerPoint</vt:lpstr>
      <vt:lpstr>Презентация PowerPoint</vt:lpstr>
      <vt:lpstr>Презентация PowerPoint</vt:lpstr>
      <vt:lpstr>КОНКУРЕНТЫ</vt:lpstr>
      <vt:lpstr>БИЗНЕС-МОДЕЛЬ</vt:lpstr>
      <vt:lpstr>Презентация PowerPoint</vt:lpstr>
      <vt:lpstr>КОМАНДА СТАРТАПА</vt:lpstr>
      <vt:lpstr>Презентация PowerPoint</vt:lpstr>
      <vt:lpstr>КОНТАКТЫ ЛИДЕРА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SunSays</dc:title>
  <dc:creator>Denis Kuznetsov</dc:creator>
  <cp:lastModifiedBy>Denis Kuznetsov</cp:lastModifiedBy>
  <cp:revision>42</cp:revision>
  <dcterms:modified xsi:type="dcterms:W3CDTF">2023-12-13T13:20:00Z</dcterms:modified>
</cp:coreProperties>
</file>